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" name="Shape 4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.tif"/><Relationship Id="rId8" Type="http://schemas.openxmlformats.org/officeDocument/2006/relationships/image" Target="../media/image14.png"/><Relationship Id="rId9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5.png"/><Relationship Id="rId9" Type="http://schemas.openxmlformats.org/officeDocument/2006/relationships/image" Target="../media/image19.png"/><Relationship Id="rId10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5.png"/><Relationship Id="rId9" Type="http://schemas.openxmlformats.org/officeDocument/2006/relationships/image" Target="../media/image19.png"/><Relationship Id="rId10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laceHolder 3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9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7654200" y="7092979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1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7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39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0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1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2" name="PlaceHolder 7"/>
          <p:cNvSpPr/>
          <p:nvPr>
            <p:ph type="body" sz="quarter" idx="21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4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4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103414" indent="-103414" defTabSz="1003597">
              <a:spcBef>
                <a:spcPts val="400"/>
              </a:spcBef>
              <a:buClr>
                <a:srgbClr val="AD4642"/>
              </a:buClr>
              <a:buSzPct val="100000"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9" name="mcstas-logo.pdf" descr="mcstas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1196" y="7065319"/>
            <a:ext cx="629663" cy="369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</p:pic>
      <p:pic>
        <p:nvPicPr>
          <p:cNvPr id="260" name="DTU_logo.png" descr="DTU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5485" y="7015533"/>
            <a:ext cx="323392" cy="46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7429" y="6948368"/>
            <a:ext cx="528916" cy="528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cStas and McXtrace: simulation tools for neutron- and X-ray instruments"/>
          <p:cNvSpPr txBox="1"/>
          <p:nvPr/>
        </p:nvSpPr>
        <p:spPr>
          <a:xfrm>
            <a:off x="774468" y="7133836"/>
            <a:ext cx="5338109" cy="1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38" tIns="22138" rIns="22138" bIns="22138"/>
          <a:lstStyle>
            <a:lvl1pPr defTabSz="501798">
              <a:buClr>
                <a:srgbClr val="000000"/>
              </a:buClr>
              <a:defRPr b="1" sz="9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McStas and McXtrace: simulation tools for neutron- and X-ray instruments</a:t>
            </a: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algn="l" defTabSz="1003597">
              <a:defRPr b="1" spc="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xfrm>
            <a:off x="941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/>
          <a:lstStyle>
            <a:lvl1pPr algn="l" defTabSz="501798">
              <a:buClr>
                <a:srgbClr val="9A9A9A"/>
              </a:buClr>
              <a:defRPr spc="0"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5" name="mcxtrace-logo-1.pdf" descr="mcxtrace-logo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8018" y="7065905"/>
            <a:ext cx="629663" cy="369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oleil-logo.png" descr="soleil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27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7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2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0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287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281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82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3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4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8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291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1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2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03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312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306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0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16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2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2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2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06609" y="3874267"/>
            <a:ext cx="8963653" cy="223797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 defTabSz="1007533">
              <a:lnSpc>
                <a:spcPct val="93000"/>
              </a:lnSpc>
              <a:defRPr b="1" spc="0" sz="8800"/>
            </a:lvl1pPr>
          </a:lstStyle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sz="quarter" idx="1"/>
          </p:nvPr>
        </p:nvSpPr>
        <p:spPr>
          <a:xfrm>
            <a:off x="204304" y="2352648"/>
            <a:ext cx="8963653" cy="1373201"/>
          </a:xfrm>
          <a:prstGeom prst="rect">
            <a:avLst/>
          </a:prstGeom>
        </p:spPr>
        <p:txBody>
          <a:bodyPr anchor="b"/>
          <a:lstStyle>
            <a:lvl1pPr marL="0" indent="0" defTabSz="1007533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pc="0"/>
            </a:lvl1pPr>
            <a:lvl2pPr marL="568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2pPr>
            <a:lvl3pPr marL="7696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•"/>
              <a:defRPr spc="0"/>
            </a:lvl3pPr>
            <a:lvl4pPr marL="982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4pPr>
            <a:lvl5pPr marL="1179999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»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9110771" y="1132057"/>
            <a:ext cx="951027" cy="5184330"/>
            <a:chOff x="0" y="0"/>
            <a:chExt cx="951026" cy="5184329"/>
          </a:xfrm>
        </p:grpSpPr>
        <p:grpSp>
          <p:nvGrpSpPr>
            <p:cNvPr id="338" name="Group"/>
            <p:cNvGrpSpPr/>
            <p:nvPr/>
          </p:nvGrpSpPr>
          <p:grpSpPr>
            <a:xfrm>
              <a:off x="60875" y="4269085"/>
              <a:ext cx="876723" cy="915245"/>
              <a:chOff x="0" y="0"/>
              <a:chExt cx="876722" cy="915243"/>
            </a:xfrm>
          </p:grpSpPr>
          <p:sp>
            <p:nvSpPr>
              <p:cNvPr id="332" name="Logo color"/>
              <p:cNvSpPr/>
              <p:nvPr/>
            </p:nvSpPr>
            <p:spPr>
              <a:xfrm>
                <a:off x="3029" y="546947"/>
                <a:ext cx="141347" cy="206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33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87831" y="555173"/>
                <a:ext cx="198457" cy="189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4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876723" cy="5151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26572" y="605415"/>
                <a:ext cx="247024" cy="904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8262" y="545125"/>
                <a:ext cx="155075" cy="2106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7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9617" y="733698"/>
                <a:ext cx="337391" cy="1815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12912" cy="3329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2019 CSNS McStas School"/>
            <p:cNvSpPr txBox="1"/>
            <p:nvPr/>
          </p:nvSpPr>
          <p:spPr>
            <a:xfrm>
              <a:off x="9746" y="3436921"/>
              <a:ext cx="941281" cy="676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4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51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52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8371260" y="971039"/>
            <a:ext cx="1679637" cy="658062"/>
            <a:chOff x="0" y="0"/>
            <a:chExt cx="1679635" cy="658060"/>
          </a:xfrm>
        </p:grpSpPr>
        <p:sp>
          <p:nvSpPr>
            <p:cNvPr id="356" name="Rectangle"/>
            <p:cNvSpPr/>
            <p:nvPr/>
          </p:nvSpPr>
          <p:spPr>
            <a:xfrm>
              <a:off x="0" y="32812"/>
              <a:ext cx="1679636" cy="592437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357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048" y="0"/>
              <a:ext cx="1513540" cy="658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1" name="Group"/>
          <p:cNvGrpSpPr/>
          <p:nvPr/>
        </p:nvGrpSpPr>
        <p:grpSpPr>
          <a:xfrm>
            <a:off x="64796" y="1745290"/>
            <a:ext cx="1246089" cy="4823756"/>
            <a:chOff x="0" y="0"/>
            <a:chExt cx="1246088" cy="4823755"/>
          </a:xfrm>
        </p:grpSpPr>
        <p:pic>
          <p:nvPicPr>
            <p:cNvPr id="359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246089" cy="48237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2" name="Group"/>
            <p:cNvGrpSpPr/>
            <p:nvPr/>
          </p:nvGrpSpPr>
          <p:grpSpPr>
            <a:xfrm>
              <a:off x="73706" y="33159"/>
              <a:ext cx="1098725" cy="430468"/>
              <a:chOff x="0" y="0"/>
              <a:chExt cx="1098723" cy="430466"/>
            </a:xfrm>
          </p:grpSpPr>
          <p:sp>
            <p:nvSpPr>
              <p:cNvPr id="360" name="Rectangle"/>
              <p:cNvSpPr/>
              <p:nvPr/>
            </p:nvSpPr>
            <p:spPr>
              <a:xfrm>
                <a:off x="0" y="21463"/>
                <a:ext cx="1098724" cy="387540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pic>
            <p:nvPicPr>
              <p:cNvPr id="361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4325" y="0"/>
                <a:ext cx="990074" cy="430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63" name="Group"/>
            <p:cNvSpPr txBox="1"/>
            <p:nvPr/>
          </p:nvSpPr>
          <p:spPr>
            <a:xfrm>
              <a:off x="93398" y="1157561"/>
              <a:ext cx="1054995" cy="91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20828" y="497538"/>
              <a:ext cx="600135" cy="626504"/>
              <a:chOff x="0" y="0"/>
              <a:chExt cx="600134" cy="626502"/>
            </a:xfrm>
          </p:grpSpPr>
          <p:sp>
            <p:nvSpPr>
              <p:cNvPr id="364" name="Logo color"/>
              <p:cNvSpPr/>
              <p:nvPr/>
            </p:nvSpPr>
            <p:spPr>
              <a:xfrm>
                <a:off x="2073" y="374396"/>
                <a:ext cx="96755" cy="141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65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02382" y="380027"/>
                <a:ext cx="135848" cy="1298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6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00135" cy="352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7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3545" y="414419"/>
                <a:ext cx="169093" cy="619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8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8333" y="373149"/>
                <a:ext cx="106152" cy="1442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9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77713" y="502231"/>
                <a:ext cx="230951" cy="1242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72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86834" y="6354983"/>
            <a:ext cx="392785" cy="261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8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81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82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2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8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8371260" y="971039"/>
            <a:ext cx="1679637" cy="658062"/>
            <a:chOff x="0" y="0"/>
            <a:chExt cx="1679635" cy="658060"/>
          </a:xfrm>
        </p:grpSpPr>
        <p:sp>
          <p:nvSpPr>
            <p:cNvPr id="387" name="Rectangle"/>
            <p:cNvSpPr/>
            <p:nvPr/>
          </p:nvSpPr>
          <p:spPr>
            <a:xfrm>
              <a:off x="0" y="32812"/>
              <a:ext cx="1679636" cy="592437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388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048" y="0"/>
              <a:ext cx="1513540" cy="658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2" name="Group"/>
          <p:cNvGrpSpPr/>
          <p:nvPr/>
        </p:nvGrpSpPr>
        <p:grpSpPr>
          <a:xfrm>
            <a:off x="64796" y="1745290"/>
            <a:ext cx="1246089" cy="4823756"/>
            <a:chOff x="0" y="0"/>
            <a:chExt cx="1246088" cy="4823755"/>
          </a:xfrm>
        </p:grpSpPr>
        <p:pic>
          <p:nvPicPr>
            <p:cNvPr id="390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246089" cy="48237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3" name="Group"/>
            <p:cNvGrpSpPr/>
            <p:nvPr/>
          </p:nvGrpSpPr>
          <p:grpSpPr>
            <a:xfrm>
              <a:off x="73706" y="33159"/>
              <a:ext cx="1098725" cy="430468"/>
              <a:chOff x="0" y="0"/>
              <a:chExt cx="1098723" cy="430466"/>
            </a:xfrm>
          </p:grpSpPr>
          <p:sp>
            <p:nvSpPr>
              <p:cNvPr id="391" name="Rectangle"/>
              <p:cNvSpPr/>
              <p:nvPr/>
            </p:nvSpPr>
            <p:spPr>
              <a:xfrm>
                <a:off x="0" y="21463"/>
                <a:ext cx="1098724" cy="387540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pic>
            <p:nvPicPr>
              <p:cNvPr id="392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4325" y="0"/>
                <a:ext cx="990074" cy="430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4" name="Group"/>
            <p:cNvSpPr txBox="1"/>
            <p:nvPr/>
          </p:nvSpPr>
          <p:spPr>
            <a:xfrm>
              <a:off x="93398" y="1157561"/>
              <a:ext cx="1054995" cy="91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320828" y="497538"/>
              <a:ext cx="600135" cy="626504"/>
              <a:chOff x="0" y="0"/>
              <a:chExt cx="600134" cy="626502"/>
            </a:xfrm>
          </p:grpSpPr>
          <p:sp>
            <p:nvSpPr>
              <p:cNvPr id="395" name="Logo color"/>
              <p:cNvSpPr/>
              <p:nvPr/>
            </p:nvSpPr>
            <p:spPr>
              <a:xfrm>
                <a:off x="2073" y="374396"/>
                <a:ext cx="96755" cy="141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96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02382" y="380027"/>
                <a:ext cx="135848" cy="1298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7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00135" cy="352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8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3545" y="414419"/>
                <a:ext cx="169093" cy="619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9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8333" y="373149"/>
                <a:ext cx="106152" cy="1442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0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77713" y="502231"/>
                <a:ext cx="230951" cy="1242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403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86834" y="6354983"/>
            <a:ext cx="392785" cy="261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7667927" y="7202520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5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7661063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PlaceHolder 3"/>
          <p:cNvSpPr/>
          <p:nvPr>
            <p:ph type="body" sz="half" idx="21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7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7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7633610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7654200" y="7079252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4002" cy="25146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11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1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2" name="PlaceHolder 4"/>
          <p:cNvSpPr/>
          <p:nvPr>
            <p:ph type="body" sz="quarter" idx="21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3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647336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54" name="PlaceHolder 4"/>
          <p:cNvSpPr/>
          <p:nvPr>
            <p:ph type="body" sz="quarter" idx="21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7654200" y="710670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6" name="PlaceHolder 4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77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3.xml"/><Relationship Id="rId22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16.xml"/><Relationship Id="rId25" Type="http://schemas.openxmlformats.org/officeDocument/2006/relationships/slideLayout" Target="../slideLayouts/slideLayout17.xml"/><Relationship Id="rId26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41066"/>
            <a:ext cx="1132719" cy="66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6.png"/><Relationship Id="rId7" Type="http://schemas.openxmlformats.org/officeDocument/2006/relationships/image" Target="../media/image1.gif"/><Relationship Id="rId8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6.png"/><Relationship Id="rId7" Type="http://schemas.openxmlformats.org/officeDocument/2006/relationships/image" Target="../media/image1.gif"/><Relationship Id="rId8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3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921" cy="278100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CustomShape 2"/>
          <p:cNvSpPr txBox="1"/>
          <p:nvPr/>
        </p:nvSpPr>
        <p:spPr>
          <a:xfrm>
            <a:off x="866519" y="5049360"/>
            <a:ext cx="8347321" cy="4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pc="-1" sz="2000"/>
            </a:lvl1pPr>
          </a:lstStyle>
          <a:p>
            <a:pPr/>
            <a:r>
              <a:t>McXtrace components and instruments</a:t>
            </a:r>
          </a:p>
        </p:txBody>
      </p:sp>
      <p:pic>
        <p:nvPicPr>
          <p:cNvPr id="41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5440" y="3018959"/>
            <a:ext cx="3129121" cy="14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extShape 3"/>
          <p:cNvSpPr txBox="1"/>
          <p:nvPr/>
        </p:nvSpPr>
        <p:spPr>
          <a:xfrm>
            <a:off x="2492999" y="6552000"/>
            <a:ext cx="509400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/>
            <a:r>
              <a:t>Peter Willendrup (pkwi@fysik.dtu.dk)</a:t>
            </a: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7350" y="107660"/>
            <a:ext cx="4407090" cy="299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547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0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1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2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3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4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5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6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7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8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9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60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61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62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3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4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79" name="Group"/>
          <p:cNvGrpSpPr/>
          <p:nvPr/>
        </p:nvGrpSpPr>
        <p:grpSpPr>
          <a:xfrm>
            <a:off x="6092432" y="2983382"/>
            <a:ext cx="1204996" cy="1531259"/>
            <a:chOff x="0" y="0"/>
            <a:chExt cx="1204994" cy="1531257"/>
          </a:xfrm>
        </p:grpSpPr>
        <p:sp>
          <p:nvSpPr>
            <p:cNvPr id="565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7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0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1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2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3" name="x´"/>
            <p:cNvSpPr txBox="1"/>
            <p:nvPr/>
          </p:nvSpPr>
          <p:spPr>
            <a:xfrm>
              <a:off x="752003" y="603458"/>
              <a:ext cx="181968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74" name="y´"/>
            <p:cNvSpPr txBox="1"/>
            <p:nvPr/>
          </p:nvSpPr>
          <p:spPr>
            <a:xfrm>
              <a:off x="0" y="0"/>
              <a:ext cx="181968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75" name="z’"/>
            <p:cNvSpPr txBox="1"/>
            <p:nvPr/>
          </p:nvSpPr>
          <p:spPr>
            <a:xfrm>
              <a:off x="893554" y="1309305"/>
              <a:ext cx="159446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122721" y="617364"/>
              <a:ext cx="447906" cy="646116"/>
            </a:xfrm>
            <a:prstGeom prst="line">
              <a:avLst/>
            </a:prstGeom>
            <a:noFill/>
            <a:ln w="12700" cap="flat">
              <a:solidFill>
                <a:srgbClr val="A7A7A7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7" name="x”"/>
            <p:cNvSpPr txBox="1"/>
            <p:nvPr/>
          </p:nvSpPr>
          <p:spPr>
            <a:xfrm>
              <a:off x="586080" y="483477"/>
              <a:ext cx="181968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x”</a:t>
              </a:r>
            </a:p>
          </p:txBody>
        </p:sp>
        <p:sp>
          <p:nvSpPr>
            <p:cNvPr id="578" name="z”"/>
            <p:cNvSpPr txBox="1"/>
            <p:nvPr/>
          </p:nvSpPr>
          <p:spPr>
            <a:xfrm>
              <a:off x="1023027" y="882312"/>
              <a:ext cx="181968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z”</a:t>
              </a:r>
            </a:p>
          </p:txBody>
        </p:sp>
      </p:grpSp>
      <p:sp>
        <p:nvSpPr>
          <p:cNvPr id="580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1" name="COMPONENT Capillary = Capillary(…) AT (0,0,1) RELATIVE Source…"/>
          <p:cNvSpPr txBox="1"/>
          <p:nvPr/>
        </p:nvSpPr>
        <p:spPr>
          <a:xfrm>
            <a:off x="5908920" y="5157267"/>
            <a:ext cx="4013871" cy="85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t>AT (0,0,1) RELATIVE Source</a:t>
            </a:r>
          </a:p>
          <a:p>
            <a:pPr defTabSz="1007533">
              <a:spcBef>
                <a:spcPts val="400"/>
              </a:spcBef>
              <a:defRPr b="1"/>
            </a:pPr>
            <a:r>
              <a:t>ROTATED (0,0.1,0) RELATIVE Source</a:t>
            </a:r>
          </a:p>
        </p:txBody>
      </p:sp>
      <p:sp>
        <p:nvSpPr>
          <p:cNvPr id="582" name="Line"/>
          <p:cNvSpPr/>
          <p:nvPr/>
        </p:nvSpPr>
        <p:spPr>
          <a:xfrm flipV="1">
            <a:off x="6252761" y="4013492"/>
            <a:ext cx="938747" cy="227179"/>
          </a:xfrm>
          <a:prstGeom prst="line">
            <a:avLst/>
          </a:prstGeom>
          <a:ln w="12700">
            <a:solidFill>
              <a:srgbClr val="A7A7A7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6" name="Connection Line"/>
          <p:cNvSpPr/>
          <p:nvPr/>
        </p:nvSpPr>
        <p:spPr>
          <a:xfrm>
            <a:off x="6966774" y="4062676"/>
            <a:ext cx="79196" cy="16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095" y="0"/>
                </a:moveTo>
                <a:cubicBezTo>
                  <a:pt x="21600" y="7808"/>
                  <a:pt x="21235" y="15008"/>
                  <a:pt x="0" y="2160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84" name="(Reference labels can also be PREVIOUS or PREVIOUS+1 etc.)"/>
          <p:cNvSpPr txBox="1"/>
          <p:nvPr/>
        </p:nvSpPr>
        <p:spPr>
          <a:xfrm>
            <a:off x="4163838" y="6210379"/>
            <a:ext cx="583465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(Reference labels can also be PREVIOUS or PREVIOUS+1 etc.)</a:t>
            </a:r>
          </a:p>
        </p:txBody>
      </p:sp>
      <p:sp>
        <p:nvSpPr>
          <p:cNvPr id="585" name="TextShape 40"/>
          <p:cNvSpPr txBox="1"/>
          <p:nvPr/>
        </p:nvSpPr>
        <p:spPr>
          <a:xfrm>
            <a:off x="404999" y="6673680"/>
            <a:ext cx="675000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Note : AT and ROTATED can refer to different reference points and thus decoupled.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omponents often have their origin at the centre of mass, i.e. for samples … but not  for e.g. Capillary"/>
          <p:cNvSpPr txBox="1"/>
          <p:nvPr>
            <p:ph type="title"/>
          </p:nvPr>
        </p:nvSpPr>
        <p:spPr>
          <a:xfrm>
            <a:off x="2779856" y="973440"/>
            <a:ext cx="5904001" cy="542160"/>
          </a:xfrm>
          <a:prstGeom prst="rect">
            <a:avLst/>
          </a:prstGeom>
        </p:spPr>
        <p:txBody>
          <a:bodyPr/>
          <a:lstStyle/>
          <a:p>
            <a:pPr defTabSz="685800">
              <a:defRPr spc="0" sz="1800"/>
            </a:pPr>
            <a:r>
              <a:t>Components often have their origin at the centre of mass, i.e. for </a:t>
            </a:r>
            <a:r>
              <a:rPr>
                <a:solidFill>
                  <a:srgbClr val="979FF5"/>
                </a:solidFill>
              </a:rPr>
              <a:t>samples</a:t>
            </a:r>
            <a:r>
              <a:t> … but not  for e.g. </a:t>
            </a:r>
            <a:r>
              <a:rPr>
                <a:solidFill>
                  <a:srgbClr val="FC7634"/>
                </a:solidFill>
              </a:rPr>
              <a:t>Capillary</a:t>
            </a:r>
          </a:p>
        </p:txBody>
      </p:sp>
      <p:sp>
        <p:nvSpPr>
          <p:cNvPr id="589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Sample = Some_sample(…)</a:t>
            </a:r>
            <a:br/>
            <a:r>
              <a:t>AT (0,0,0) </a:t>
            </a:r>
            <a:r>
              <a:rPr>
                <a:solidFill>
                  <a:srgbClr val="A7A7A7"/>
                </a:solidFill>
              </a:rPr>
              <a:t>[RELATIVE]</a:t>
            </a:r>
            <a:r>
              <a:t> ABSOLUTE</a:t>
            </a: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7" name="Group"/>
          <p:cNvGrpSpPr/>
          <p:nvPr/>
        </p:nvGrpSpPr>
        <p:grpSpPr>
          <a:xfrm>
            <a:off x="7172856" y="2412091"/>
            <a:ext cx="6254382" cy="2732318"/>
            <a:chOff x="0" y="0"/>
            <a:chExt cx="6254381" cy="2732317"/>
          </a:xfrm>
        </p:grpSpPr>
        <p:sp>
          <p:nvSpPr>
            <p:cNvPr id="591" name="Rectangle"/>
            <p:cNvSpPr/>
            <p:nvPr/>
          </p:nvSpPr>
          <p:spPr>
            <a:xfrm>
              <a:off x="325936" y="1627914"/>
              <a:ext cx="5928446" cy="7962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2" name="Rectangle"/>
            <p:cNvSpPr/>
            <p:nvPr/>
          </p:nvSpPr>
          <p:spPr>
            <a:xfrm>
              <a:off x="113960" y="1936068"/>
              <a:ext cx="5928446" cy="7962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3" name="Line"/>
            <p:cNvSpPr/>
            <p:nvPr/>
          </p:nvSpPr>
          <p:spPr>
            <a:xfrm flipV="1">
              <a:off x="118228" y="1630211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4" name="Line"/>
            <p:cNvSpPr/>
            <p:nvPr/>
          </p:nvSpPr>
          <p:spPr>
            <a:xfrm flipV="1">
              <a:off x="118228" y="2409613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606" name="Group"/>
            <p:cNvGrpSpPr/>
            <p:nvPr/>
          </p:nvGrpSpPr>
          <p:grpSpPr>
            <a:xfrm>
              <a:off x="0" y="-1"/>
              <a:ext cx="1381470" cy="2730564"/>
              <a:chOff x="0" y="0"/>
              <a:chExt cx="1381469" cy="2730562"/>
            </a:xfrm>
          </p:grpSpPr>
          <p:sp>
            <p:nvSpPr>
              <p:cNvPr id="595" name="Line"/>
              <p:cNvSpPr/>
              <p:nvPr/>
            </p:nvSpPr>
            <p:spPr>
              <a:xfrm flipV="1">
                <a:off x="194582" y="219311"/>
                <a:ext cx="1" cy="2104663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6" name="Line"/>
              <p:cNvSpPr/>
              <p:nvPr/>
            </p:nvSpPr>
            <p:spPr>
              <a:xfrm>
                <a:off x="193987" y="2305361"/>
                <a:ext cx="1187483" cy="1"/>
              </a:xfrm>
              <a:prstGeom prst="line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 flipV="1">
                <a:off x="185562" y="1256716"/>
                <a:ext cx="709177" cy="1036432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263276" y="2166014"/>
                <a:ext cx="132486" cy="1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 flipV="1">
                <a:off x="287457" y="2156623"/>
                <a:ext cx="110621" cy="160675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189634" y="1944623"/>
                <a:ext cx="110622" cy="160676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287144" y="1948470"/>
                <a:ext cx="1" cy="152982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191951" y="2122435"/>
                <a:ext cx="105989" cy="189225"/>
              </a:xfrm>
              <a:prstGeom prst="rect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3" name="x´"/>
              <p:cNvSpPr txBox="1"/>
              <p:nvPr/>
            </p:nvSpPr>
            <p:spPr>
              <a:xfrm>
                <a:off x="948697" y="1103791"/>
                <a:ext cx="189827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x´</a:t>
                </a:r>
              </a:p>
            </p:txBody>
          </p:sp>
          <p:sp>
            <p:nvSpPr>
              <p:cNvPr id="604" name="y´"/>
              <p:cNvSpPr txBox="1"/>
              <p:nvPr/>
            </p:nvSpPr>
            <p:spPr>
              <a:xfrm>
                <a:off x="0" y="0"/>
                <a:ext cx="189827" cy="335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y´</a:t>
                </a:r>
              </a:p>
            </p:txBody>
          </p:sp>
          <p:sp>
            <p:nvSpPr>
              <p:cNvPr id="605" name="z’"/>
              <p:cNvSpPr txBox="1"/>
              <p:nvPr/>
            </p:nvSpPr>
            <p:spPr>
              <a:xfrm>
                <a:off x="1127273" y="2394860"/>
                <a:ext cx="166332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z’</a:t>
                </a:r>
              </a:p>
            </p:txBody>
          </p:sp>
        </p:grpSp>
      </p:grpSp>
      <p:grpSp>
        <p:nvGrpSpPr>
          <p:cNvPr id="623" name="Group"/>
          <p:cNvGrpSpPr/>
          <p:nvPr/>
        </p:nvGrpSpPr>
        <p:grpSpPr>
          <a:xfrm>
            <a:off x="2501388" y="2630227"/>
            <a:ext cx="1965467" cy="2657513"/>
            <a:chOff x="0" y="0"/>
            <a:chExt cx="1965465" cy="2657512"/>
          </a:xfrm>
        </p:grpSpPr>
        <p:sp>
          <p:nvSpPr>
            <p:cNvPr id="608" name="Oval"/>
            <p:cNvSpPr/>
            <p:nvPr/>
          </p:nvSpPr>
          <p:spPr>
            <a:xfrm>
              <a:off x="-1" y="2360560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393059" y="187138"/>
              <a:ext cx="1" cy="179590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392269" y="1967163"/>
              <a:ext cx="1573197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381108" y="1072355"/>
              <a:ext cx="939530" cy="884387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484065" y="1848258"/>
              <a:ext cx="175519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3" name="Line"/>
            <p:cNvSpPr/>
            <p:nvPr/>
          </p:nvSpPr>
          <p:spPr>
            <a:xfrm flipV="1">
              <a:off x="516100" y="1840245"/>
              <a:ext cx="146553" cy="13710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386502" y="1659346"/>
              <a:ext cx="146554" cy="137104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515685" y="1662628"/>
              <a:ext cx="1" cy="13054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6" name="Rectangle"/>
            <p:cNvSpPr/>
            <p:nvPr/>
          </p:nvSpPr>
          <p:spPr>
            <a:xfrm>
              <a:off x="389571" y="1811073"/>
              <a:ext cx="140416" cy="161465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7" name="x"/>
            <p:cNvSpPr txBox="1"/>
            <p:nvPr/>
          </p:nvSpPr>
          <p:spPr>
            <a:xfrm>
              <a:off x="1244973" y="581099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18" name="y"/>
            <p:cNvSpPr txBox="1"/>
            <p:nvPr/>
          </p:nvSpPr>
          <p:spPr>
            <a:xfrm>
              <a:off x="135272" y="0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619" name="z"/>
            <p:cNvSpPr txBox="1"/>
            <p:nvPr/>
          </p:nvSpPr>
          <p:spPr>
            <a:xfrm>
              <a:off x="1628702" y="2043533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620" name="Oval"/>
            <p:cNvSpPr/>
            <p:nvPr/>
          </p:nvSpPr>
          <p:spPr>
            <a:xfrm>
              <a:off x="-1" y="1032908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7778" y="120500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780058" y="122139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624" name="Line"/>
          <p:cNvSpPr/>
          <p:nvPr/>
        </p:nvSpPr>
        <p:spPr>
          <a:xfrm flipH="1">
            <a:off x="3081466" y="2133678"/>
            <a:ext cx="904324" cy="1287788"/>
          </a:xfrm>
          <a:prstGeom prst="line">
            <a:avLst/>
          </a:prstGeom>
          <a:ln w="12700">
            <a:solidFill>
              <a:srgbClr val="979FF5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5" name="Line"/>
          <p:cNvSpPr/>
          <p:nvPr/>
        </p:nvSpPr>
        <p:spPr>
          <a:xfrm>
            <a:off x="7711795" y="2218706"/>
            <a:ext cx="1" cy="1433244"/>
          </a:xfrm>
          <a:prstGeom prst="line">
            <a:avLst/>
          </a:prstGeom>
          <a:ln w="12700">
            <a:solidFill>
              <a:srgbClr val="FC7634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6" name="Generally speaking, the component author can choose…"/>
          <p:cNvSpPr txBox="1"/>
          <p:nvPr/>
        </p:nvSpPr>
        <p:spPr>
          <a:xfrm>
            <a:off x="2287278" y="6213453"/>
            <a:ext cx="7232686" cy="1192927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Generally speaking, the component author can choose </a:t>
            </a:r>
          </a:p>
          <a:p>
            <a:pPr defTabSz="1007533">
              <a:spcBef>
                <a:spcPts val="400"/>
              </a:spcBef>
              <a:defRPr b="1"/>
            </a:pPr>
            <a:r>
              <a:t>the meaningful coordinate system for the given problem!</a:t>
            </a:r>
          </a:p>
          <a:p>
            <a:pPr defTabSz="1007533">
              <a:spcBef>
                <a:spcPts val="400"/>
              </a:spcBef>
            </a:pPr>
            <a:r>
              <a:t>- The McXtrace system takes care of the transformation between them….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omponent geometries are typically simple objects… But some have polygon-description of the surface"/>
          <p:cNvSpPr txBox="1"/>
          <p:nvPr>
            <p:ph type="title"/>
          </p:nvPr>
        </p:nvSpPr>
        <p:spPr>
          <a:xfrm>
            <a:off x="1764158" y="235574"/>
            <a:ext cx="5904001" cy="542161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Component geometries are typically simple objects… But some have polygon-description of the surface</a:t>
            </a:r>
          </a:p>
        </p:txBody>
      </p:sp>
      <p:sp>
        <p:nvSpPr>
          <p:cNvPr id="62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1" name="Rectangle"/>
          <p:cNvSpPr/>
          <p:nvPr/>
        </p:nvSpPr>
        <p:spPr>
          <a:xfrm>
            <a:off x="1773807" y="2885355"/>
            <a:ext cx="1774514" cy="7833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2" name="Oval"/>
          <p:cNvSpPr/>
          <p:nvPr/>
        </p:nvSpPr>
        <p:spPr>
          <a:xfrm>
            <a:off x="3960200" y="2885355"/>
            <a:ext cx="816711" cy="7833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3" name="Rectangle"/>
          <p:cNvSpPr/>
          <p:nvPr/>
        </p:nvSpPr>
        <p:spPr>
          <a:xfrm>
            <a:off x="1773807" y="4775656"/>
            <a:ext cx="1774514" cy="783339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4" name="Line"/>
          <p:cNvSpPr/>
          <p:nvPr/>
        </p:nvSpPr>
        <p:spPr>
          <a:xfrm flipV="1">
            <a:off x="1768916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5" name="Line"/>
          <p:cNvSpPr/>
          <p:nvPr/>
        </p:nvSpPr>
        <p:spPr>
          <a:xfrm flipV="1">
            <a:off x="3548181" y="5348929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6" name="Line"/>
          <p:cNvSpPr/>
          <p:nvPr/>
        </p:nvSpPr>
        <p:spPr>
          <a:xfrm flipV="1">
            <a:off x="3548181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7" name="Line"/>
          <p:cNvSpPr/>
          <p:nvPr/>
        </p:nvSpPr>
        <p:spPr>
          <a:xfrm flipV="1">
            <a:off x="3740093" y="4595738"/>
            <a:ext cx="1" cy="758250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8" name="Line"/>
          <p:cNvSpPr/>
          <p:nvPr/>
        </p:nvSpPr>
        <p:spPr>
          <a:xfrm flipH="1">
            <a:off x="1955646" y="4580631"/>
            <a:ext cx="1795517" cy="1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9" name="Oval"/>
          <p:cNvSpPr/>
          <p:nvPr/>
        </p:nvSpPr>
        <p:spPr>
          <a:xfrm>
            <a:off x="3960200" y="4583193"/>
            <a:ext cx="816711" cy="78333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9" name="Connection Line"/>
          <p:cNvSpPr/>
          <p:nvPr/>
        </p:nvSpPr>
        <p:spPr>
          <a:xfrm>
            <a:off x="3957503" y="5017446"/>
            <a:ext cx="820757" cy="11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12700">
            <a:solidFill>
              <a:srgbClr val="99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41" name="2D"/>
          <p:cNvSpPr txBox="1"/>
          <p:nvPr/>
        </p:nvSpPr>
        <p:spPr>
          <a:xfrm>
            <a:off x="2012388" y="2547519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2D</a:t>
            </a:r>
          </a:p>
        </p:txBody>
      </p:sp>
      <p:sp>
        <p:nvSpPr>
          <p:cNvPr id="642" name="3D"/>
          <p:cNvSpPr txBox="1"/>
          <p:nvPr/>
        </p:nvSpPr>
        <p:spPr>
          <a:xfrm>
            <a:off x="2012388" y="4294095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3D</a:t>
            </a:r>
          </a:p>
        </p:txBody>
      </p:sp>
      <p:sp>
        <p:nvSpPr>
          <p:cNvPr id="643" name="Oval"/>
          <p:cNvSpPr/>
          <p:nvPr/>
        </p:nvSpPr>
        <p:spPr>
          <a:xfrm>
            <a:off x="5123103" y="5378279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4" name="Oval"/>
          <p:cNvSpPr/>
          <p:nvPr/>
        </p:nvSpPr>
        <p:spPr>
          <a:xfrm>
            <a:off x="5123103" y="4206066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5" name="Line"/>
          <p:cNvSpPr/>
          <p:nvPr/>
        </p:nvSpPr>
        <p:spPr>
          <a:xfrm flipV="1">
            <a:off x="5120820" y="4358016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6" name="Line"/>
          <p:cNvSpPr/>
          <p:nvPr/>
        </p:nvSpPr>
        <p:spPr>
          <a:xfrm flipV="1">
            <a:off x="5957871" y="4361987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7" name="Rectangle"/>
          <p:cNvSpPr/>
          <p:nvPr/>
        </p:nvSpPr>
        <p:spPr>
          <a:xfrm>
            <a:off x="5134101" y="5113615"/>
            <a:ext cx="808673" cy="3820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204" y="2547519"/>
            <a:ext cx="2710397" cy="278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2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ources - these define MC starting conditions / “inject” 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54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57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3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ources - these define MC starting conditions / “inject” X-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X-rays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6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68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Common to all components:…"/>
          <p:cNvSpPr txBox="1"/>
          <p:nvPr/>
        </p:nvSpPr>
        <p:spPr>
          <a:xfrm>
            <a:off x="1875893" y="5462652"/>
            <a:ext cx="7155062" cy="1715881"/>
          </a:xfrm>
          <a:prstGeom prst="rect">
            <a:avLst/>
          </a:prstGeom>
          <a:solidFill>
            <a:srgbClr val="FFFFFF"/>
          </a:solidFill>
          <a:ln w="50800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3200"/>
            </a:pPr>
            <a:r>
              <a:t>Common to all components: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They set, manipulate/interact with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or measure the </a:t>
            </a:r>
            <a:r>
              <a:rPr b="1"/>
              <a:t>state of the X-ray </a:t>
            </a:r>
            <a:r>
              <a:t>(ray)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5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6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77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78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79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0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1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2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3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4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85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8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9" name="Generally we are intersted in sending the input to an aperture, characterised by a certain solid angle    , often corresponding to a rectangle       x       at a distance         from the source"/>
          <p:cNvSpPr txBox="1"/>
          <p:nvPr/>
        </p:nvSpPr>
        <p:spPr>
          <a:xfrm>
            <a:off x="499729" y="2698295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  <a:r>
              <a:t>Generally we are intersted in sending the input to an aperture, characterised by a certain solid angle    , often corresponding to a rectangle       x       at a distance         from the source</a:t>
            </a:r>
          </a:p>
        </p:txBody>
      </p:sp>
      <p:sp>
        <p:nvSpPr>
          <p:cNvPr id="690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91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3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4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5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6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7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8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99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4" name="Group"/>
          <p:cNvGrpSpPr/>
          <p:nvPr/>
        </p:nvGrpSpPr>
        <p:grpSpPr>
          <a:xfrm>
            <a:off x="8965202" y="3165083"/>
            <a:ext cx="256014" cy="964411"/>
            <a:chOff x="0" y="0"/>
            <a:chExt cx="256013" cy="964409"/>
          </a:xfrm>
        </p:grpSpPr>
        <p:sp>
          <p:nvSpPr>
            <p:cNvPr id="700" name="Line"/>
            <p:cNvSpPr/>
            <p:nvPr/>
          </p:nvSpPr>
          <p:spPr>
            <a:xfrm flipV="1">
              <a:off x="10436" y="0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1" name="Line"/>
            <p:cNvSpPr/>
            <p:nvPr/>
          </p:nvSpPr>
          <p:spPr>
            <a:xfrm flipV="1">
              <a:off x="250474" y="222723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2" name="Line"/>
            <p:cNvSpPr/>
            <p:nvPr/>
          </p:nvSpPr>
          <p:spPr>
            <a:xfrm flipH="1" flipV="1">
              <a:off x="-1" y="-1"/>
              <a:ext cx="245578" cy="227864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3" name="Line"/>
            <p:cNvSpPr/>
            <p:nvPr/>
          </p:nvSpPr>
          <p:spPr>
            <a:xfrm flipH="1" flipV="1">
              <a:off x="10436" y="735955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05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dist.pdf" descr="dist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latex-image.pdf" descr="latex-image.pdf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11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20069" y="5866472"/>
            <a:ext cx="226132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011" y="6330377"/>
            <a:ext cx="404750" cy="1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3564" y="6279632"/>
            <a:ext cx="292943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dist.pdf" descr="dist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20387" y="6314066"/>
            <a:ext cx="421010" cy="18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7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8" name="The emmission intensity into our chosen solid angle     can be a function of wavelength, time (pulsed sources) and possibly point of origin on the source surface (e.g. for partially coherent descriptions).…"/>
          <p:cNvSpPr txBox="1"/>
          <p:nvPr>
            <p:ph type="body" idx="1"/>
          </p:nvPr>
        </p:nvSpPr>
        <p:spPr>
          <a:xfrm>
            <a:off x="504000" y="1603940"/>
            <a:ext cx="9071641" cy="4973245"/>
          </a:xfrm>
          <a:prstGeom prst="rect">
            <a:avLst/>
          </a:prstGeom>
        </p:spPr>
        <p:txBody>
          <a:bodyPr/>
          <a:lstStyle/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emmission intensity into our chosen solid angle     can be a function of wavelength, time (pulsed sources) and possibly point of origin on the source surface (e.g. for partially coherent descriptions).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emission of particles into the solid angle     is in fact an </a:t>
            </a:r>
            <a:br/>
            <a:r>
              <a:t>integration and leads to a simulated “intensity” of               . 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In McXtrace, that integrated intensity is partitioned over a given set of particle </a:t>
            </a:r>
            <a:r>
              <a:rPr i="1"/>
              <a:t>rays</a:t>
            </a:r>
            <a:r>
              <a:t> referred to as </a:t>
            </a:r>
            <a:r>
              <a:rPr b="1"/>
              <a:t>ncount</a:t>
            </a:r>
            <a:r>
              <a:t>, -</a:t>
            </a:r>
            <a:r>
              <a:rPr b="1"/>
              <a:t>n</a:t>
            </a:r>
            <a:r>
              <a:t> or </a:t>
            </a:r>
            <a:r>
              <a:rPr b="1"/>
              <a:t>--ncount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default </a:t>
            </a:r>
            <a:r>
              <a:rPr b="1"/>
              <a:t>ncount</a:t>
            </a:r>
            <a:r>
              <a:t> is 1e6 rays</a:t>
            </a:r>
          </a:p>
        </p:txBody>
      </p:sp>
      <p:sp>
        <p:nvSpPr>
          <p:cNvPr id="719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1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2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3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4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5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6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31" name="Group"/>
          <p:cNvGrpSpPr/>
          <p:nvPr/>
        </p:nvGrpSpPr>
        <p:grpSpPr>
          <a:xfrm>
            <a:off x="8965202" y="3165083"/>
            <a:ext cx="256014" cy="964411"/>
            <a:chOff x="0" y="0"/>
            <a:chExt cx="256013" cy="964409"/>
          </a:xfrm>
        </p:grpSpPr>
        <p:sp>
          <p:nvSpPr>
            <p:cNvPr id="727" name="Line"/>
            <p:cNvSpPr/>
            <p:nvPr/>
          </p:nvSpPr>
          <p:spPr>
            <a:xfrm flipV="1">
              <a:off x="10436" y="0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250474" y="222723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29" name="Line"/>
            <p:cNvSpPr/>
            <p:nvPr/>
          </p:nvSpPr>
          <p:spPr>
            <a:xfrm flipH="1" flipV="1">
              <a:off x="-1" y="-1"/>
              <a:ext cx="245578" cy="227864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30" name="Line"/>
            <p:cNvSpPr/>
            <p:nvPr/>
          </p:nvSpPr>
          <p:spPr>
            <a:xfrm flipH="1" flipV="1">
              <a:off x="10436" y="735955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32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38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50533" y="16186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1533" y="47555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0" t="0" r="75014" b="0"/>
          <a:stretch>
            <a:fillRect/>
          </a:stretch>
        </p:blipFill>
        <p:spPr>
          <a:xfrm>
            <a:off x="7574971" y="6272253"/>
            <a:ext cx="780557" cy="77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_Omega_n∕s.pdf" descr="I_Omega_n∕s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2857" y="5064722"/>
            <a:ext cx="838477" cy="25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72305" t="0" r="0" b="0"/>
          <a:stretch>
            <a:fillRect/>
          </a:stretch>
        </p:blipFill>
        <p:spPr>
          <a:xfrm>
            <a:off x="8227425" y="6272253"/>
            <a:ext cx="865170" cy="770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5" name="Our rays are emitted randomly, sampling     and all variables of the source “spectrum”, i.e. wavelength, time and area…"/>
          <p:cNvSpPr txBox="1"/>
          <p:nvPr>
            <p:ph type="body" idx="1"/>
          </p:nvPr>
        </p:nvSpPr>
        <p:spPr>
          <a:xfrm>
            <a:off x="424761" y="1570197"/>
            <a:ext cx="9071641" cy="4384441"/>
          </a:xfrm>
          <a:prstGeom prst="rect">
            <a:avLst/>
          </a:prstGeom>
        </p:spPr>
        <p:txBody>
          <a:bodyPr/>
          <a:lstStyle/>
          <a:p>
            <a:pPr marL="349919" indent="-262439" defTabSz="740663">
              <a:spcBef>
                <a:spcPts val="1100"/>
              </a:spcBef>
              <a:defRPr spc="0" sz="2592"/>
            </a:pPr>
            <a:r>
              <a:t>Our rays are emitted randomly, sampling     and all variables of the source “spectrum”, i.e. wavelength, time and area</a:t>
            </a: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  <a:r>
              <a:t>assigning ray weights       such that</a:t>
            </a:r>
          </a:p>
        </p:txBody>
      </p:sp>
      <p:sp>
        <p:nvSpPr>
          <p:cNvPr id="746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7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748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49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0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1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2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3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4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59" name="Group"/>
          <p:cNvGrpSpPr/>
          <p:nvPr/>
        </p:nvGrpSpPr>
        <p:grpSpPr>
          <a:xfrm>
            <a:off x="8965202" y="3165083"/>
            <a:ext cx="256014" cy="964411"/>
            <a:chOff x="0" y="0"/>
            <a:chExt cx="256013" cy="964409"/>
          </a:xfrm>
        </p:grpSpPr>
        <p:sp>
          <p:nvSpPr>
            <p:cNvPr id="755" name="Line"/>
            <p:cNvSpPr/>
            <p:nvPr/>
          </p:nvSpPr>
          <p:spPr>
            <a:xfrm flipV="1">
              <a:off x="10436" y="0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50474" y="222723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7" name="Line"/>
            <p:cNvSpPr/>
            <p:nvPr/>
          </p:nvSpPr>
          <p:spPr>
            <a:xfrm flipH="1" flipV="1">
              <a:off x="-1" y="-1"/>
              <a:ext cx="245578" cy="227864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8" name="Line"/>
            <p:cNvSpPr/>
            <p:nvPr/>
          </p:nvSpPr>
          <p:spPr>
            <a:xfrm flipH="1" flipV="1">
              <a:off x="10436" y="735955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60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66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1172" y="1595296"/>
            <a:ext cx="247107" cy="277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p.pdf" descr="p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9332" y="5473631"/>
            <a:ext cx="194690" cy="233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sum_j=1^textrm_n.pdf" descr="sum_j=1^textrm_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75575" y="5871077"/>
            <a:ext cx="3162490" cy="76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_Omega_(_lambda.pdf" descr="I_Omega_(_lambda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10228" y="2533622"/>
            <a:ext cx="2147544" cy="341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2" name="The starting point on the surface, i.e.     (in the code variables x,y,z)…"/>
          <p:cNvSpPr txBox="1"/>
          <p:nvPr>
            <p:ph type="body" idx="1"/>
          </p:nvPr>
        </p:nvSpPr>
        <p:spPr>
          <a:xfrm>
            <a:off x="504000" y="1769040"/>
            <a:ext cx="9071641" cy="4749513"/>
          </a:xfrm>
          <a:prstGeom prst="rect">
            <a:avLst/>
          </a:prstGeom>
        </p:spPr>
        <p:txBody>
          <a:bodyPr/>
          <a:lstStyle/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point</a:t>
            </a:r>
            <a:r>
              <a:t> on the surface, i.e.  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x,y,z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direction</a:t>
            </a:r>
            <a:r>
              <a:t> into     and our    / k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kx,ky,kz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time</a:t>
            </a:r>
            <a:r>
              <a:t>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initial </a:t>
            </a:r>
            <a:r>
              <a:rPr b="1"/>
              <a:t>intensity</a:t>
            </a:r>
            <a:r>
              <a:t> / weight of the X-ray ray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If needed the initial 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rPr b="1"/>
              <a:t>Electric field polarisation</a:t>
            </a:r>
            <a:r>
              <a:t> (in the code the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Ex,Ey,Ez</a:t>
            </a:r>
            <a:r>
              <a:t>)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t>X-ray phase (in the code the variable phi)</a:t>
            </a:r>
          </a:p>
        </p:txBody>
      </p:sp>
      <p:sp>
        <p:nvSpPr>
          <p:cNvPr id="773" name="X-ray (rays) in McXtrace - what are they?"/>
          <p:cNvSpPr txBox="1"/>
          <p:nvPr>
            <p:ph type="title"/>
          </p:nvPr>
        </p:nvSpPr>
        <p:spPr>
          <a:xfrm>
            <a:off x="1850600" y="16920"/>
            <a:ext cx="5904002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(rays) in McXtrace - what are they?</a:t>
            </a:r>
          </a:p>
        </p:txBody>
      </p:sp>
      <p:pic>
        <p:nvPicPr>
          <p:cNvPr id="774" name="vec_r.pdf" descr="vec_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216" y="2534661"/>
            <a:ext cx="150288" cy="18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Omega.pdf" descr="Omeg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025" y="3273459"/>
            <a:ext cx="150287" cy="16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lambda.pdf" descr="lambd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1964" y="3280664"/>
            <a:ext cx="113023" cy="154662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Defining the ray starting conditions imply setting:"/>
          <p:cNvSpPr txBox="1"/>
          <p:nvPr/>
        </p:nvSpPr>
        <p:spPr>
          <a:xfrm>
            <a:off x="521180" y="1186847"/>
            <a:ext cx="51153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198000" indent="-198000" defTabSz="1007533">
              <a:spcBef>
                <a:spcPts val="400"/>
              </a:spcBef>
              <a:buSzPct val="100000"/>
              <a:buChar char="•"/>
            </a:lvl1pPr>
          </a:lstStyle>
          <a:p>
            <a:pPr/>
            <a:r>
              <a:t>Defining the ray starting conditions imply setting:</a:t>
            </a:r>
          </a:p>
        </p:txBody>
      </p:sp>
      <p:sp>
        <p:nvSpPr>
          <p:cNvPr id="778" name="X-ray package:…"/>
          <p:cNvSpPr txBox="1"/>
          <p:nvPr/>
        </p:nvSpPr>
        <p:spPr>
          <a:xfrm>
            <a:off x="6770656" y="572041"/>
            <a:ext cx="3229050" cy="1815009"/>
          </a:xfrm>
          <a:prstGeom prst="rect">
            <a:avLst/>
          </a:prstGeom>
          <a:solidFill>
            <a:srgbClr val="FFFFFF"/>
          </a:solidFill>
          <a:ln w="63500">
            <a:solidFill>
              <a:srgbClr val="FF37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X-ray package: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Weight (p), # photons (left) in the package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Coordinates (x,y,z)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Wavevector (k</a:t>
            </a:r>
            <a:r>
              <a:rPr baseline="-5999"/>
              <a:t>x</a:t>
            </a:r>
            <a:r>
              <a:t>,k</a:t>
            </a:r>
            <a:r>
              <a:rPr baseline="-5999"/>
              <a:t>y</a:t>
            </a:r>
            <a:r>
              <a:t>,k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Polarization (E</a:t>
            </a:r>
            <a:r>
              <a:rPr baseline="-5999"/>
              <a:t>x</a:t>
            </a:r>
            <a:r>
              <a:t>,E</a:t>
            </a:r>
            <a:r>
              <a:rPr baseline="-5999"/>
              <a:t>y</a:t>
            </a:r>
            <a:r>
              <a:t>,E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Phase (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Time(t)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656" y="572041"/>
            <a:ext cx="113042" cy="186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0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82" name="1 starting situ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starting situation</a:t>
            </a:r>
          </a:p>
        </p:txBody>
      </p:sp>
      <p:sp>
        <p:nvSpPr>
          <p:cNvPr id="7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4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84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93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89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85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6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7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8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90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91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92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95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96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97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98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99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03" name="2. Propagate to the mirror surfac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Propagate to the mirror surface</a:t>
            </a:r>
          </a:p>
        </p:txBody>
      </p:sp>
      <p:sp>
        <p:nvSpPr>
          <p:cNvPr id="8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5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05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14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10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06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7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8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9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11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12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13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16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17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18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21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1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20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22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23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26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24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25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29" name="3. Checks (are we on surface, what is probability of reflection etc.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Checks (are we on surface, what is probability of reflection etc.)</a:t>
            </a:r>
          </a:p>
        </p:txBody>
      </p:sp>
      <p:sp>
        <p:nvSpPr>
          <p:cNvPr id="8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1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31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40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36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32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4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38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39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42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43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44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47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45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46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48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49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52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50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51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55" name="4. Refl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Reflect</a:t>
            </a:r>
          </a:p>
        </p:txBody>
      </p:sp>
      <p:sp>
        <p:nvSpPr>
          <p:cNvPr id="8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7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57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66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62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58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59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61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63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64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65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68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69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70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71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72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74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75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78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76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77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  <p:grpSp>
        <p:nvGrpSpPr>
          <p:cNvPr id="881" name="Group"/>
          <p:cNvGrpSpPr/>
          <p:nvPr/>
        </p:nvGrpSpPr>
        <p:grpSpPr>
          <a:xfrm>
            <a:off x="5596291" y="5846687"/>
            <a:ext cx="4328120" cy="504001"/>
            <a:chOff x="0" y="0"/>
            <a:chExt cx="4328119" cy="504000"/>
          </a:xfrm>
        </p:grpSpPr>
        <p:sp>
          <p:nvSpPr>
            <p:cNvPr id="87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80" name="2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2</a:t>
              </a:r>
            </a:p>
          </p:txBody>
        </p:sp>
      </p:grpSp>
      <p:sp>
        <p:nvSpPr>
          <p:cNvPr id="885" name="Connection Line"/>
          <p:cNvSpPr/>
          <p:nvPr/>
        </p:nvSpPr>
        <p:spPr>
          <a:xfrm>
            <a:off x="5232234" y="3872649"/>
            <a:ext cx="482205" cy="40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600"/>
                </a:moveTo>
                <a:cubicBezTo>
                  <a:pt x="6932" y="21214"/>
                  <a:pt x="-200" y="14014"/>
                  <a:pt x="4" y="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83" name="Line"/>
          <p:cNvSpPr/>
          <p:nvPr/>
        </p:nvSpPr>
        <p:spPr>
          <a:xfrm flipH="1">
            <a:off x="5456275" y="3723641"/>
            <a:ext cx="675288" cy="90786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84" name="Weight of final ray is adjusted according to reflectivity, see next slide"/>
          <p:cNvSpPr txBox="1"/>
          <p:nvPr/>
        </p:nvSpPr>
        <p:spPr>
          <a:xfrm>
            <a:off x="704373" y="5404807"/>
            <a:ext cx="9162915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b="1" sz="2200"/>
            </a:lvl1pPr>
          </a:lstStyle>
          <a:p>
            <a:pPr/>
            <a:r>
              <a:t>Weight of final ray is adjusted according to reflectivity, see next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roup"/>
          <p:cNvGrpSpPr/>
          <p:nvPr/>
        </p:nvGrpSpPr>
        <p:grpSpPr>
          <a:xfrm>
            <a:off x="1290041" y="1584327"/>
            <a:ext cx="8024698" cy="4702052"/>
            <a:chOff x="0" y="0"/>
            <a:chExt cx="8024697" cy="4702050"/>
          </a:xfrm>
        </p:grpSpPr>
        <p:grpSp>
          <p:nvGrpSpPr>
            <p:cNvPr id="907" name="Group 2"/>
            <p:cNvGrpSpPr/>
            <p:nvPr/>
          </p:nvGrpSpPr>
          <p:grpSpPr>
            <a:xfrm>
              <a:off x="287297" y="-1"/>
              <a:ext cx="6918184" cy="3212610"/>
              <a:chOff x="0" y="0"/>
              <a:chExt cx="6918184" cy="3212608"/>
            </a:xfrm>
          </p:grpSpPr>
          <p:sp>
            <p:nvSpPr>
              <p:cNvPr id="887" name="CustomShape 3"/>
              <p:cNvSpPr/>
              <p:nvPr/>
            </p:nvSpPr>
            <p:spPr>
              <a:xfrm>
                <a:off x="2873459" y="1077733"/>
                <a:ext cx="875038" cy="2134875"/>
              </a:xfrm>
              <a:prstGeom prst="rect">
                <a:avLst/>
              </a:prstGeom>
              <a:solidFill>
                <a:srgbClr val="76D6FF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88" name="Line 4"/>
              <p:cNvSpPr/>
              <p:nvPr/>
            </p:nvSpPr>
            <p:spPr>
              <a:xfrm flipH="1" flipV="1">
                <a:off x="2729" y="1644386"/>
                <a:ext cx="6913720" cy="1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89" name="Line 5"/>
              <p:cNvSpPr/>
              <p:nvPr/>
            </p:nvSpPr>
            <p:spPr>
              <a:xfrm flipH="1" flipV="1">
                <a:off x="2729" y="1515376"/>
                <a:ext cx="3206902" cy="1241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0" name="Line 6"/>
              <p:cNvSpPr/>
              <p:nvPr/>
            </p:nvSpPr>
            <p:spPr>
              <a:xfrm flipH="1" flipV="1">
                <a:off x="2729" y="1384877"/>
                <a:ext cx="3608075" cy="173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1" name="Line 7"/>
              <p:cNvSpPr/>
              <p:nvPr/>
            </p:nvSpPr>
            <p:spPr>
              <a:xfrm flipH="1">
                <a:off x="0" y="2875443"/>
                <a:ext cx="3430933" cy="5956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2" name="Line 8"/>
              <p:cNvSpPr/>
              <p:nvPr/>
            </p:nvSpPr>
            <p:spPr>
              <a:xfrm flipH="1" flipV="1">
                <a:off x="2729" y="2557135"/>
                <a:ext cx="3059284" cy="744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3" name="Line 9"/>
              <p:cNvSpPr/>
              <p:nvPr/>
            </p:nvSpPr>
            <p:spPr>
              <a:xfrm flipH="1">
                <a:off x="2729" y="3063005"/>
                <a:ext cx="3505363" cy="223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4" name="Line 10"/>
              <p:cNvSpPr/>
              <p:nvPr/>
            </p:nvSpPr>
            <p:spPr>
              <a:xfrm flipH="1">
                <a:off x="3503625" y="959142"/>
                <a:ext cx="2935981" cy="1895214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5" name="Line 11"/>
              <p:cNvSpPr/>
              <p:nvPr/>
            </p:nvSpPr>
            <p:spPr>
              <a:xfrm>
                <a:off x="280101" y="-1"/>
                <a:ext cx="3319539" cy="134865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6" name="Line 12"/>
              <p:cNvSpPr/>
              <p:nvPr/>
            </p:nvSpPr>
            <p:spPr>
              <a:xfrm flipH="1">
                <a:off x="2729" y="1786794"/>
                <a:ext cx="6913719" cy="1463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7" name="Line 13"/>
              <p:cNvSpPr/>
              <p:nvPr/>
            </p:nvSpPr>
            <p:spPr>
              <a:xfrm flipH="1">
                <a:off x="2729" y="1926721"/>
                <a:ext cx="6913720" cy="14142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8" name="Line 14"/>
              <p:cNvSpPr/>
              <p:nvPr/>
            </p:nvSpPr>
            <p:spPr>
              <a:xfrm flipH="1">
                <a:off x="2729" y="2109816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9" name="CustomShape 15"/>
              <p:cNvSpPr/>
              <p:nvPr/>
            </p:nvSpPr>
            <p:spPr>
              <a:xfrm>
                <a:off x="3197474" y="1462779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0" name="CustomShape 16"/>
              <p:cNvSpPr/>
              <p:nvPr/>
            </p:nvSpPr>
            <p:spPr>
              <a:xfrm>
                <a:off x="3057547" y="252165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1" name="CustomShape 17"/>
              <p:cNvSpPr/>
              <p:nvPr/>
            </p:nvSpPr>
            <p:spPr>
              <a:xfrm>
                <a:off x="3425475" y="282830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2" name="CustomShape 18"/>
              <p:cNvSpPr/>
              <p:nvPr/>
            </p:nvSpPr>
            <p:spPr>
              <a:xfrm>
                <a:off x="3495438" y="301214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3" name="CustomShape 19"/>
              <p:cNvSpPr/>
              <p:nvPr/>
            </p:nvSpPr>
            <p:spPr>
              <a:xfrm>
                <a:off x="3565153" y="134046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4" name="Line 20"/>
              <p:cNvSpPr/>
              <p:nvPr/>
            </p:nvSpPr>
            <p:spPr>
              <a:xfrm flipH="1">
                <a:off x="2729" y="2696814"/>
                <a:ext cx="6915456" cy="9677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5" name="Line 21"/>
              <p:cNvSpPr/>
              <p:nvPr/>
            </p:nvSpPr>
            <p:spPr>
              <a:xfrm flipH="1">
                <a:off x="2729" y="2407781"/>
                <a:ext cx="6913719" cy="9428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6" name="Line 22"/>
              <p:cNvSpPr/>
              <p:nvPr/>
            </p:nvSpPr>
            <p:spPr>
              <a:xfrm flipH="1">
                <a:off x="2729" y="1235274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</p:grpSp>
        <p:sp>
          <p:nvSpPr>
            <p:cNvPr id="908" name="CustomShape 23"/>
            <p:cNvSpPr txBox="1"/>
            <p:nvPr/>
          </p:nvSpPr>
          <p:spPr>
            <a:xfrm>
              <a:off x="0" y="4061728"/>
              <a:ext cx="8024698" cy="640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hitting a sample can be:</a:t>
              </a:r>
            </a:p>
            <a:p>
              <a:pPr algn="ctr" defTabSz="711200">
                <a:defRPr spc="0" sz="2200">
                  <a:solidFill>
                    <a:srgbClr val="FF4013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absorbed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77BB41"/>
                  </a:solidFill>
                </a:rPr>
                <a:t>transmitted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</a:p>
          </p:txBody>
        </p:sp>
      </p:grpSp>
      <p:sp>
        <p:nvSpPr>
          <p:cNvPr id="910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9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942" y="3350686"/>
            <a:ext cx="3013905" cy="310154"/>
          </a:xfrm>
          <a:prstGeom prst="rect">
            <a:avLst/>
          </a:prstGeom>
          <a:ln w="12700">
            <a:solidFill>
              <a:srgbClr val="BE38F3"/>
            </a:solidFill>
            <a:miter/>
          </a:ln>
        </p:spPr>
      </p:pic>
      <p:pic>
        <p:nvPicPr>
          <p:cNvPr id="914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233" y="2759589"/>
            <a:ext cx="3050678" cy="310153"/>
          </a:xfrm>
          <a:prstGeom prst="rect">
            <a:avLst/>
          </a:prstGeom>
          <a:ln w="12700">
            <a:solidFill>
              <a:srgbClr val="FF4013"/>
            </a:solidFill>
            <a:miter/>
          </a:ln>
        </p:spPr>
      </p:pic>
      <p:pic>
        <p:nvPicPr>
          <p:cNvPr id="915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6233" y="3941364"/>
            <a:ext cx="3050678" cy="295234"/>
          </a:xfrm>
          <a:prstGeom prst="rect">
            <a:avLst/>
          </a:prstGeom>
          <a:ln w="12700">
            <a:solidFill>
              <a:srgbClr val="77BB41"/>
            </a:solidFill>
            <a:miter/>
          </a:ln>
        </p:spPr>
      </p:pic>
      <p:sp>
        <p:nvSpPr>
          <p:cNvPr id="916" name="CustomShape 1"/>
          <p:cNvSpPr txBox="1"/>
          <p:nvPr/>
        </p:nvSpPr>
        <p:spPr>
          <a:xfrm>
            <a:off x="1145471" y="1691098"/>
            <a:ext cx="6774193" cy="69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628" tIns="29628" rIns="29628" bIns="29628" anchor="ctr">
            <a:spAutoFit/>
          </a:bodyPr>
          <a:lstStyle/>
          <a:p>
            <a:pPr algn="ctr" defTabSz="711200">
              <a:defRPr spc="0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For a </a:t>
            </a:r>
            <a:r>
              <a:rPr b="1"/>
              <a:t>non-thin</a:t>
            </a:r>
            <a:r>
              <a:t> sample the probabilities for </a:t>
            </a:r>
            <a:r>
              <a:rPr>
                <a:solidFill>
                  <a:srgbClr val="FF4013"/>
                </a:solidFill>
              </a:rPr>
              <a:t>absorption</a:t>
            </a:r>
            <a:r>
              <a:t>, </a:t>
            </a:r>
            <a:r>
              <a:rPr>
                <a:solidFill>
                  <a:srgbClr val="77BB41"/>
                </a:solidFill>
              </a:rPr>
              <a:t>transmission</a:t>
            </a:r>
            <a:r>
              <a:t> or </a:t>
            </a:r>
            <a:r>
              <a:rPr>
                <a:solidFill>
                  <a:srgbClr val="7B219F"/>
                </a:solidFill>
              </a:rPr>
              <a:t>scattering </a:t>
            </a:r>
            <a:r>
              <a:t>are given by</a:t>
            </a:r>
          </a:p>
        </p:txBody>
      </p:sp>
      <p:sp>
        <p:nvSpPr>
          <p:cNvPr id="917" name="CustomShape 2"/>
          <p:cNvSpPr txBox="1"/>
          <p:nvPr/>
        </p:nvSpPr>
        <p:spPr>
          <a:xfrm>
            <a:off x="4097264" y="4563289"/>
            <a:ext cx="1798754" cy="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b="1"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t = </a:t>
            </a:r>
            <a:r>
              <a:rPr b="0"/>
              <a:t>sample thickness</a:t>
            </a:r>
          </a:p>
        </p:txBody>
      </p:sp>
      <p:sp>
        <p:nvSpPr>
          <p:cNvPr id="918" name="Line 3"/>
          <p:cNvSpPr/>
          <p:nvPr/>
        </p:nvSpPr>
        <p:spPr>
          <a:xfrm>
            <a:off x="5434027" y="5242703"/>
            <a:ext cx="691541" cy="31057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pic>
        <p:nvPicPr>
          <p:cNvPr id="919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3989" y="4982981"/>
            <a:ext cx="1065363" cy="251107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CustomShape 4"/>
          <p:cNvSpPr txBox="1"/>
          <p:nvPr/>
        </p:nvSpPr>
        <p:spPr>
          <a:xfrm>
            <a:off x="5112978" y="5447090"/>
            <a:ext cx="3091803" cy="54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microscopic cross section [barn/fm</a:t>
            </a:r>
            <a:r>
              <a:rPr baseline="31999"/>
              <a:t>2</a:t>
            </a:r>
            <a:r>
              <a:t>]</a:t>
            </a:r>
          </a:p>
        </p:txBody>
      </p:sp>
      <p:sp>
        <p:nvSpPr>
          <p:cNvPr id="921" name="Line 5"/>
          <p:cNvSpPr/>
          <p:nvPr/>
        </p:nvSpPr>
        <p:spPr>
          <a:xfrm flipH="1">
            <a:off x="4836836" y="5320241"/>
            <a:ext cx="331797" cy="51944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922" name="CustomShape 6"/>
          <p:cNvSpPr txBox="1"/>
          <p:nvPr/>
        </p:nvSpPr>
        <p:spPr>
          <a:xfrm>
            <a:off x="3503721" y="5830403"/>
            <a:ext cx="2409032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number density [atoms/cm</a:t>
            </a:r>
            <a:r>
              <a:rPr baseline="30500"/>
              <a:t>3</a:t>
            </a:r>
            <a:r>
              <a:t>]</a:t>
            </a:r>
          </a:p>
        </p:txBody>
      </p:sp>
      <p:sp>
        <p:nvSpPr>
          <p:cNvPr id="923" name="CustomShape 7"/>
          <p:cNvSpPr txBox="1"/>
          <p:nvPr/>
        </p:nvSpPr>
        <p:spPr>
          <a:xfrm>
            <a:off x="1659117" y="5468558"/>
            <a:ext cx="2788891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macroscopic cross section [cm</a:t>
            </a:r>
            <a:r>
              <a:rPr baseline="30500"/>
              <a:t>-1</a:t>
            </a:r>
            <a:r>
              <a:t>]</a:t>
            </a:r>
          </a:p>
        </p:txBody>
      </p:sp>
      <p:sp>
        <p:nvSpPr>
          <p:cNvPr id="924" name="Line 8"/>
          <p:cNvSpPr/>
          <p:nvPr/>
        </p:nvSpPr>
        <p:spPr>
          <a:xfrm flipH="1">
            <a:off x="3745417" y="5211813"/>
            <a:ext cx="723061" cy="283257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925" name="TextShape 9"/>
          <p:cNvSpPr txBox="1"/>
          <p:nvPr/>
        </p:nvSpPr>
        <p:spPr>
          <a:xfrm>
            <a:off x="1858406" y="1175909"/>
            <a:ext cx="6813487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</a:t>
            </a:r>
          </a:p>
        </p:txBody>
      </p:sp>
      <p:sp>
        <p:nvSpPr>
          <p:cNvPr id="926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1" name="TextShape 1"/>
          <p:cNvSpPr txBox="1"/>
          <p:nvPr/>
        </p:nvSpPr>
        <p:spPr>
          <a:xfrm>
            <a:off x="2054689" y="940959"/>
            <a:ext cx="6813488" cy="92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Samples/Matter interaction in General in McXtrace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1532104" y="1545828"/>
            <a:ext cx="8216803" cy="4244557"/>
            <a:chOff x="0" y="0"/>
            <a:chExt cx="8216802" cy="4244556"/>
          </a:xfrm>
        </p:grpSpPr>
        <p:sp>
          <p:nvSpPr>
            <p:cNvPr id="932" name="CustomShape 2"/>
            <p:cNvSpPr txBox="1"/>
            <p:nvPr/>
          </p:nvSpPr>
          <p:spPr>
            <a:xfrm>
              <a:off x="0" y="3588904"/>
              <a:ext cx="8216803" cy="655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ray hitting a sample can be:</a:t>
              </a:r>
            </a:p>
            <a:p>
              <a:pPr algn="ctr" defTabSz="711200">
                <a:defRPr spc="0" sz="2200">
                  <a:solidFill>
                    <a:srgbClr val="77BB4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transmitted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</a:p>
          </p:txBody>
        </p:sp>
        <p:pic>
          <p:nvPicPr>
            <p:cNvPr id="933" name="image39.png" descr="image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1151" y="0"/>
              <a:ext cx="6943321" cy="323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roup"/>
          <p:cNvGrpSpPr/>
          <p:nvPr/>
        </p:nvGrpSpPr>
        <p:grpSpPr>
          <a:xfrm>
            <a:off x="1684222" y="2127671"/>
            <a:ext cx="7027049" cy="2658655"/>
            <a:chOff x="0" y="0"/>
            <a:chExt cx="7027048" cy="2658654"/>
          </a:xfrm>
        </p:grpSpPr>
        <p:sp>
          <p:nvSpPr>
            <p:cNvPr id="936" name="Rectangle"/>
            <p:cNvSpPr/>
            <p:nvPr/>
          </p:nvSpPr>
          <p:spPr>
            <a:xfrm>
              <a:off x="0" y="125054"/>
              <a:ext cx="7027049" cy="2484938"/>
            </a:xfrm>
            <a:prstGeom prst="rect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93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581" y="569542"/>
              <a:ext cx="6022778" cy="1741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8" name="Rectangle"/>
            <p:cNvSpPr/>
            <p:nvPr/>
          </p:nvSpPr>
          <p:spPr>
            <a:xfrm>
              <a:off x="490127" y="1124992"/>
              <a:ext cx="1046931" cy="127378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39" name="Rectangle"/>
            <p:cNvSpPr/>
            <p:nvPr/>
          </p:nvSpPr>
          <p:spPr>
            <a:xfrm>
              <a:off x="3216725" y="1344132"/>
              <a:ext cx="1153649" cy="83550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40" name="Rectangle"/>
            <p:cNvSpPr/>
            <p:nvPr/>
          </p:nvSpPr>
          <p:spPr>
            <a:xfrm>
              <a:off x="4563955" y="1232824"/>
              <a:ext cx="816712" cy="1179313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41" name="Sample"/>
            <p:cNvSpPr/>
            <p:nvPr/>
          </p:nvSpPr>
          <p:spPr>
            <a:xfrm>
              <a:off x="3272909" y="2105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Sample</a:t>
              </a:r>
            </a:p>
          </p:txBody>
        </p:sp>
        <p:sp>
          <p:nvSpPr>
            <p:cNvPr id="942" name="Source"/>
            <p:cNvSpPr/>
            <p:nvPr/>
          </p:nvSpPr>
          <p:spPr>
            <a:xfrm>
              <a:off x="491609" y="2232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943" name="Monitor"/>
            <p:cNvSpPr/>
            <p:nvPr/>
          </p:nvSpPr>
          <p:spPr>
            <a:xfrm>
              <a:off x="4415909" y="2359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Monitor</a:t>
              </a:r>
            </a:p>
          </p:txBody>
        </p:sp>
        <p:sp>
          <p:nvSpPr>
            <p:cNvPr id="944" name="Instrument"/>
            <p:cNvSpPr/>
            <p:nvPr/>
          </p:nvSpPr>
          <p:spPr>
            <a:xfrm>
              <a:off x="208425" y="0"/>
              <a:ext cx="1120019" cy="298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9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Instrument</a:t>
              </a:r>
            </a:p>
          </p:txBody>
        </p:sp>
      </p:grpSp>
      <p:sp>
        <p:nvSpPr>
          <p:cNvPr id="946" name="The weight multiplier of the  j’th component,      , is calculated by the probability rule where Pb is the physical probability for the event ”b“, and           is the probability that the  Monte Carlo simulation selects this event.…"/>
          <p:cNvSpPr txBox="1"/>
          <p:nvPr/>
        </p:nvSpPr>
        <p:spPr>
          <a:xfrm>
            <a:off x="181607" y="5442594"/>
            <a:ext cx="9009026" cy="195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rPr sz="1800"/>
              <a:t>The weight multiplier of the  j’th component,      , is calculated by the probability rule</a:t>
            </a:r>
            <a:br>
              <a:rPr sz="1800"/>
            </a:br>
            <a:r>
              <a:rPr sz="1800"/>
              <a:t>where Pb is the physical probability for the event ”b“, and           is the probability that the </a:t>
            </a:r>
            <a:br>
              <a:rPr sz="1800"/>
            </a:br>
            <a:r>
              <a:rPr sz="1800"/>
              <a:t>Monte Carlo simulation selects this event.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rPr sz="1800"/>
              <a:t>In case of “branching”, i.e. multiple outcomes, it is clear that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t> </a:t>
            </a:r>
          </a:p>
        </p:txBody>
      </p:sp>
      <p:sp>
        <p:nvSpPr>
          <p:cNvPr id="947" name="Transport of weight through the instrument…"/>
          <p:cNvSpPr txBox="1"/>
          <p:nvPr>
            <p:ph type="title"/>
          </p:nvPr>
        </p:nvSpPr>
        <p:spPr>
          <a:xfrm>
            <a:off x="2083549" y="16920"/>
            <a:ext cx="5904002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Transport of weight through the instrument…</a:t>
            </a:r>
          </a:p>
        </p:txBody>
      </p:sp>
      <p:sp>
        <p:nvSpPr>
          <p:cNvPr id="9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49" name="p_0.pdf" descr="p_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386" y="4797190"/>
            <a:ext cx="304499" cy="214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0" name="p_j.pdf" descr="p_j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316" y="4780245"/>
            <a:ext cx="285696" cy="24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1" name="p_n.pdf" descr="p_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9318" y="4794069"/>
            <a:ext cx="331776" cy="22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14486" b="0"/>
          <a:stretch>
            <a:fillRect/>
          </a:stretch>
        </p:blipFill>
        <p:spPr>
          <a:xfrm>
            <a:off x="-64223" y="4606424"/>
            <a:ext cx="1843537" cy="729003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In a given component, the X-ray intensity is adjusted by a multiplicative factor (probability)"/>
          <p:cNvSpPr txBox="1"/>
          <p:nvPr/>
        </p:nvSpPr>
        <p:spPr>
          <a:xfrm>
            <a:off x="515309" y="1659564"/>
            <a:ext cx="913571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</a:lvl1pPr>
          </a:lstStyle>
          <a:p>
            <a:pPr/>
            <a:r>
              <a:t>In a given component, the X-ray intensity is adjusted by a multiplicative factor (probability) 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8793" y="5446914"/>
            <a:ext cx="1271534" cy="26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w_j.pdf" descr="w_j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00506" y="5507502"/>
            <a:ext cx="262543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6" name="f_MC,b.pdf" descr="f_MC,b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55341" y="5748690"/>
            <a:ext cx="468319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10117" y="6354916"/>
            <a:ext cx="1182175" cy="48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p_j_=_p_0_prod_k.pdf" descr="p_j_=_p_0_prod_k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38642" y="6411424"/>
            <a:ext cx="1645923" cy="80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2" name="Line"/>
          <p:cNvSpPr/>
          <p:nvPr/>
        </p:nvSpPr>
        <p:spPr>
          <a:xfrm flipH="1" flipV="1">
            <a:off x="2068434" y="3010656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3" name="Line"/>
          <p:cNvSpPr/>
          <p:nvPr/>
        </p:nvSpPr>
        <p:spPr>
          <a:xfrm flipH="1" flipV="1">
            <a:off x="2068434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4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5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6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7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8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9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70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71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72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73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74" name="Starting at the source"/>
          <p:cNvSpPr txBox="1"/>
          <p:nvPr/>
        </p:nvSpPr>
        <p:spPr>
          <a:xfrm>
            <a:off x="2053673" y="5291330"/>
            <a:ext cx="200117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Starting at the source</a:t>
            </a:r>
          </a:p>
        </p:txBody>
      </p:sp>
      <p:sp>
        <p:nvSpPr>
          <p:cNvPr id="975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9" name="Line"/>
          <p:cNvSpPr/>
          <p:nvPr/>
        </p:nvSpPr>
        <p:spPr>
          <a:xfrm flipH="1" flipV="1">
            <a:off x="3921036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0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1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2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3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4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85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86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87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88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89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90" name="Moving to first comp in the list"/>
          <p:cNvSpPr txBox="1"/>
          <p:nvPr/>
        </p:nvSpPr>
        <p:spPr>
          <a:xfrm>
            <a:off x="2053673" y="5291330"/>
            <a:ext cx="277253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Moving to first comp in the list</a:t>
            </a:r>
          </a:p>
        </p:txBody>
      </p:sp>
      <p:sp>
        <p:nvSpPr>
          <p:cNvPr id="991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3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27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28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0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1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2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03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04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05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06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07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08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9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0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1011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3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10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7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8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9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0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1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2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23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24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25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26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27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28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9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0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1031" name="The order of components is important,…"/>
          <p:cNvSpPr txBox="1"/>
          <p:nvPr/>
        </p:nvSpPr>
        <p:spPr>
          <a:xfrm>
            <a:off x="7584944" y="1898324"/>
            <a:ext cx="2296404" cy="375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defRPr b="1" sz="2900"/>
            </a:pPr>
            <a:r>
              <a:t>The order of components is important, </a:t>
            </a:r>
          </a:p>
          <a:p>
            <a:pPr defTabSz="1007533">
              <a:defRPr b="1" sz="2900"/>
            </a:pPr>
          </a:p>
          <a:p>
            <a:pPr defTabSz="1007533">
              <a:defRPr b="1" sz="2900"/>
            </a:pPr>
            <a:r>
              <a:t>and in general  overlaps should be avoided!</a:t>
            </a:r>
          </a:p>
        </p:txBody>
      </p:sp>
      <p:sp>
        <p:nvSpPr>
          <p:cNvPr id="1032" name="Line"/>
          <p:cNvSpPr/>
          <p:nvPr/>
        </p:nvSpPr>
        <p:spPr>
          <a:xfrm>
            <a:off x="8626276" y="107623"/>
            <a:ext cx="1" cy="143224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33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5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Monitors: in general"/>
          <p:cNvSpPr txBox="1"/>
          <p:nvPr/>
        </p:nvSpPr>
        <p:spPr>
          <a:xfrm>
            <a:off x="1467587" y="1697282"/>
            <a:ext cx="77002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in general</a:t>
            </a:r>
          </a:p>
        </p:txBody>
      </p:sp>
      <p:sp>
        <p:nvSpPr>
          <p:cNvPr id="1039" name="REALITY:…"/>
          <p:cNvSpPr txBox="1"/>
          <p:nvPr/>
        </p:nvSpPr>
        <p:spPr>
          <a:xfrm>
            <a:off x="1455470" y="2216942"/>
            <a:ext cx="4093172" cy="29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  <a:r>
              <a:t>REALITY:</a:t>
            </a:r>
          </a:p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spc="0" sz="1600"/>
            </a:pPr>
            <a:r>
              <a:t>Monitors: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Intensity probe of the beam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Semi-transparent to X-rays → Low Efficiency</a:t>
            </a:r>
          </a:p>
          <a:p>
            <a:pPr defTabSz="1007533">
              <a:spcBef>
                <a:spcPts val="1000"/>
              </a:spcBef>
              <a:defRPr spc="0" sz="1600"/>
            </a:pPr>
            <a:r>
              <a:t>Detectors: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Should detect </a:t>
            </a:r>
            <a:r>
              <a:rPr i="1"/>
              <a:t>all</a:t>
            </a:r>
            <a:r>
              <a:t> photons → Efficiency as high as possible</a:t>
            </a:r>
          </a:p>
        </p:txBody>
      </p:sp>
      <p:sp>
        <p:nvSpPr>
          <p:cNvPr id="1040" name="SIMULATIONS (McXtrace):…"/>
          <p:cNvSpPr txBox="1"/>
          <p:nvPr/>
        </p:nvSpPr>
        <p:spPr>
          <a:xfrm>
            <a:off x="5693227" y="2178192"/>
            <a:ext cx="4093171" cy="33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  <a:r>
              <a:t>SIMULATIONS (McXtrace):</a:t>
            </a:r>
          </a:p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spc="0" sz="1600"/>
            </a:pPr>
            <a:r>
              <a:t>In McXtrace: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E.g. monitor with Efficiency =100% and Transparency=100%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Monitors: Example PSD_monitor"/>
          <p:cNvSpPr txBox="1"/>
          <p:nvPr/>
        </p:nvSpPr>
        <p:spPr>
          <a:xfrm>
            <a:off x="1467587" y="1697282"/>
            <a:ext cx="77002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Example PSD_monitor</a:t>
            </a:r>
          </a:p>
        </p:txBody>
      </p:sp>
      <p:sp>
        <p:nvSpPr>
          <p:cNvPr id="1043" name="Shape"/>
          <p:cNvSpPr/>
          <p:nvPr/>
        </p:nvSpPr>
        <p:spPr>
          <a:xfrm rot="5400000">
            <a:off x="4801660" y="3627025"/>
            <a:ext cx="3175408" cy="52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4" name="Line"/>
          <p:cNvSpPr/>
          <p:nvPr/>
        </p:nvSpPr>
        <p:spPr>
          <a:xfrm flipV="1">
            <a:off x="3095925" y="2669373"/>
            <a:ext cx="6251387" cy="1488426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5" name="Line"/>
          <p:cNvSpPr/>
          <p:nvPr/>
        </p:nvSpPr>
        <p:spPr>
          <a:xfrm>
            <a:off x="4167591" y="4276872"/>
            <a:ext cx="4941573" cy="357223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6" name="Line"/>
          <p:cNvSpPr/>
          <p:nvPr/>
        </p:nvSpPr>
        <p:spPr>
          <a:xfrm>
            <a:off x="2917313" y="3205206"/>
            <a:ext cx="5834629" cy="714444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7" name="Shape"/>
          <p:cNvSpPr/>
          <p:nvPr/>
        </p:nvSpPr>
        <p:spPr>
          <a:xfrm>
            <a:off x="6338310" y="3292130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8" name="Shape"/>
          <p:cNvSpPr/>
          <p:nvPr/>
        </p:nvSpPr>
        <p:spPr>
          <a:xfrm>
            <a:off x="6370461" y="3562428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9" name="Shape"/>
          <p:cNvSpPr/>
          <p:nvPr/>
        </p:nvSpPr>
        <p:spPr>
          <a:xfrm>
            <a:off x="6159699" y="4363796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0" name="Line"/>
          <p:cNvSpPr/>
          <p:nvPr/>
        </p:nvSpPr>
        <p:spPr>
          <a:xfrm flipV="1">
            <a:off x="6124572" y="2788447"/>
            <a:ext cx="529285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1" name="Line"/>
          <p:cNvSpPr/>
          <p:nvPr/>
        </p:nvSpPr>
        <p:spPr>
          <a:xfrm flipV="1">
            <a:off x="6124572" y="3205206"/>
            <a:ext cx="529285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2" name="Line"/>
          <p:cNvSpPr/>
          <p:nvPr/>
        </p:nvSpPr>
        <p:spPr>
          <a:xfrm flipV="1">
            <a:off x="6124572" y="3621965"/>
            <a:ext cx="529285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3" name="Line"/>
          <p:cNvSpPr/>
          <p:nvPr/>
        </p:nvSpPr>
        <p:spPr>
          <a:xfrm flipV="1">
            <a:off x="6124572" y="4038724"/>
            <a:ext cx="529285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4" name="Line"/>
          <p:cNvSpPr/>
          <p:nvPr/>
        </p:nvSpPr>
        <p:spPr>
          <a:xfrm flipV="1">
            <a:off x="6124572" y="4395946"/>
            <a:ext cx="529285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5" name="Line"/>
          <p:cNvSpPr/>
          <p:nvPr/>
        </p:nvSpPr>
        <p:spPr>
          <a:xfrm>
            <a:off x="6281155" y="2303815"/>
            <a:ext cx="59538" cy="3342410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6" name="Line"/>
          <p:cNvSpPr/>
          <p:nvPr/>
        </p:nvSpPr>
        <p:spPr>
          <a:xfrm>
            <a:off x="6489535" y="2014465"/>
            <a:ext cx="59538" cy="3342410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Monitors: Example PSD_monitor"/>
          <p:cNvSpPr txBox="1"/>
          <p:nvPr/>
        </p:nvSpPr>
        <p:spPr>
          <a:xfrm>
            <a:off x="1467587" y="1697282"/>
            <a:ext cx="77002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Example PSD_monitor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1190740" y="2507729"/>
            <a:ext cx="3869907" cy="2185903"/>
            <a:chOff x="0" y="0"/>
            <a:chExt cx="3869906" cy="2185901"/>
          </a:xfrm>
        </p:grpSpPr>
        <p:sp>
          <p:nvSpPr>
            <p:cNvPr id="1059" name="Shape"/>
            <p:cNvSpPr/>
            <p:nvPr/>
          </p:nvSpPr>
          <p:spPr>
            <a:xfrm rot="5400000">
              <a:off x="1133882" y="970453"/>
              <a:ext cx="1911139" cy="31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0" name="Line"/>
            <p:cNvSpPr/>
            <p:nvPr/>
          </p:nvSpPr>
          <p:spPr>
            <a:xfrm flipV="1">
              <a:off x="107464" y="394135"/>
              <a:ext cx="3762443" cy="89573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752547" y="1361611"/>
              <a:ext cx="2974173" cy="21493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-1" y="716825"/>
              <a:ext cx="3511495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3" name="Shape"/>
            <p:cNvSpPr/>
            <p:nvPr/>
          </p:nvSpPr>
          <p:spPr>
            <a:xfrm>
              <a:off x="2058790" y="769218"/>
              <a:ext cx="91092" cy="9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4" name="Shape"/>
            <p:cNvSpPr/>
            <p:nvPr/>
          </p:nvSpPr>
          <p:spPr>
            <a:xfrm>
              <a:off x="2078139" y="931754"/>
              <a:ext cx="91093" cy="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5" name="Shape"/>
            <p:cNvSpPr/>
            <p:nvPr/>
          </p:nvSpPr>
          <p:spPr>
            <a:xfrm>
              <a:off x="1951325" y="1414004"/>
              <a:ext cx="91093" cy="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6" name="Line"/>
            <p:cNvSpPr/>
            <p:nvPr/>
          </p:nvSpPr>
          <p:spPr>
            <a:xfrm flipV="1">
              <a:off x="1930190" y="465877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7" name="Line"/>
            <p:cNvSpPr/>
            <p:nvPr/>
          </p:nvSpPr>
          <p:spPr>
            <a:xfrm flipV="1">
              <a:off x="1930190" y="716825"/>
              <a:ext cx="318524" cy="42985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8" name="Line"/>
            <p:cNvSpPr/>
            <p:nvPr/>
          </p:nvSpPr>
          <p:spPr>
            <a:xfrm flipV="1">
              <a:off x="1930190" y="967476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9" name="Line"/>
            <p:cNvSpPr/>
            <p:nvPr/>
          </p:nvSpPr>
          <p:spPr>
            <a:xfrm flipV="1">
              <a:off x="1930190" y="1218425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0" name="Line"/>
            <p:cNvSpPr/>
            <p:nvPr/>
          </p:nvSpPr>
          <p:spPr>
            <a:xfrm flipV="1">
              <a:off x="1930190" y="1433353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2024556" y="174145"/>
              <a:ext cx="35723" cy="201175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2149881" y="0"/>
              <a:ext cx="35723" cy="2011756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1074" name="Line"/>
          <p:cNvSpPr/>
          <p:nvPr/>
        </p:nvSpPr>
        <p:spPr>
          <a:xfrm flipH="1">
            <a:off x="3340622" y="2967058"/>
            <a:ext cx="2494006" cy="30989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75" name="When the simulation has been completed, the detected intensity in pixel (i,j) is:"/>
          <p:cNvSpPr txBox="1"/>
          <p:nvPr/>
        </p:nvSpPr>
        <p:spPr>
          <a:xfrm>
            <a:off x="5931375" y="2431224"/>
            <a:ext cx="3259653" cy="75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When the simulation has been completed, the detected intensity in pixel (i,j) is:</a:t>
            </a:r>
          </a:p>
        </p:txBody>
      </p:sp>
      <p:sp>
        <p:nvSpPr>
          <p:cNvPr id="1076" name="Text"/>
          <p:cNvSpPr txBox="1"/>
          <p:nvPr/>
        </p:nvSpPr>
        <p:spPr>
          <a:xfrm>
            <a:off x="6005796" y="3157278"/>
            <a:ext cx="2964349" cy="520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806" tIns="37806" rIns="37806" bIns="37806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</m:d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n"/>
                    </m:naryPr>
                    <m:sub>
                      <m:sSub>
                        <m:e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sub>
                    <m:sup/>
                    <m:e>
                      <m:sSub>
                        <m:e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1077" name="… during simulation, the pixels are maintained as running sums."/>
          <p:cNvSpPr txBox="1"/>
          <p:nvPr/>
        </p:nvSpPr>
        <p:spPr>
          <a:xfrm>
            <a:off x="5990912" y="3919650"/>
            <a:ext cx="2902431" cy="75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Monitors:  Example PSD_monitor and L_monitor"/>
          <p:cNvSpPr txBox="1"/>
          <p:nvPr/>
        </p:nvSpPr>
        <p:spPr>
          <a:xfrm>
            <a:off x="1467587" y="1654336"/>
            <a:ext cx="770022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pc="-1" sz="1600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1094" name="Group"/>
          <p:cNvGrpSpPr/>
          <p:nvPr/>
        </p:nvGrpSpPr>
        <p:grpSpPr>
          <a:xfrm>
            <a:off x="1190740" y="2507729"/>
            <a:ext cx="2262408" cy="1277964"/>
            <a:chOff x="0" y="0"/>
            <a:chExt cx="2262406" cy="1277962"/>
          </a:xfrm>
        </p:grpSpPr>
        <p:sp>
          <p:nvSpPr>
            <p:cNvPr id="1080" name="Shape"/>
            <p:cNvSpPr/>
            <p:nvPr/>
          </p:nvSpPr>
          <p:spPr>
            <a:xfrm rot="5400000">
              <a:off x="658478" y="567387"/>
              <a:ext cx="1117214" cy="18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1" name="Line"/>
            <p:cNvSpPr/>
            <p:nvPr/>
          </p:nvSpPr>
          <p:spPr>
            <a:xfrm flipV="1">
              <a:off x="62811" y="230408"/>
              <a:ext cx="2199596" cy="52362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439978" y="796009"/>
              <a:ext cx="1738780" cy="12562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-1" y="419140"/>
              <a:ext cx="2052838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4" name="Shape"/>
            <p:cNvSpPr/>
            <p:nvPr/>
          </p:nvSpPr>
          <p:spPr>
            <a:xfrm>
              <a:off x="1203540" y="449802"/>
              <a:ext cx="53287" cy="5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5" name="Shape"/>
            <p:cNvSpPr/>
            <p:nvPr/>
          </p:nvSpPr>
          <p:spPr>
            <a:xfrm>
              <a:off x="1214852" y="544763"/>
              <a:ext cx="53287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6" name="Shape"/>
            <p:cNvSpPr/>
            <p:nvPr/>
          </p:nvSpPr>
          <p:spPr>
            <a:xfrm>
              <a:off x="1140729" y="826671"/>
              <a:ext cx="53286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7" name="Line"/>
            <p:cNvSpPr/>
            <p:nvPr/>
          </p:nvSpPr>
          <p:spPr>
            <a:xfrm flipV="1">
              <a:off x="1128524" y="272381"/>
              <a:ext cx="186352" cy="25124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8" name="Line"/>
            <p:cNvSpPr/>
            <p:nvPr/>
          </p:nvSpPr>
          <p:spPr>
            <a:xfrm flipV="1">
              <a:off x="1128524" y="41914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9" name="Line"/>
            <p:cNvSpPr/>
            <p:nvPr/>
          </p:nvSpPr>
          <p:spPr>
            <a:xfrm flipV="1">
              <a:off x="1128524" y="565601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0" name="Line"/>
            <p:cNvSpPr/>
            <p:nvPr/>
          </p:nvSpPr>
          <p:spPr>
            <a:xfrm flipV="1">
              <a:off x="1128524" y="71236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1" name="Line"/>
            <p:cNvSpPr/>
            <p:nvPr/>
          </p:nvSpPr>
          <p:spPr>
            <a:xfrm flipV="1">
              <a:off x="1128524" y="837983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183595" y="101808"/>
              <a:ext cx="20839" cy="117615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256826" y="0"/>
              <a:ext cx="20839" cy="1176154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1095" name="...…"/>
          <p:cNvSpPr txBox="1"/>
          <p:nvPr/>
        </p:nvSpPr>
        <p:spPr>
          <a:xfrm>
            <a:off x="4468509" y="1216942"/>
            <a:ext cx="5520869" cy="62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Source_flat(</a:t>
            </a:r>
          </a:p>
          <a:p>
            <a:pPr defTabSz="1007533">
              <a:spcBef>
                <a:spcPts val="1000"/>
              </a:spcBef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 lambda0=2.5, dlambda=1.5,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lvl="2"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  <a:r>
              <a:rPr>
                <a:solidFill>
                  <a:srgbClr val="004F9E"/>
                </a:solidFill>
              </a:rPr>
              <a:t>xwidth=0.2, </a:t>
            </a:r>
            <a:endParaRPr>
              <a:solidFill>
                <a:srgbClr val="004F9E"/>
              </a:solidFill>
            </a:endParaRPr>
          </a:p>
          <a:p>
            <a:pPr lvl="6"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4F9E"/>
                </a:solidFill>
              </a:rPr>
              <a:t>	yheight=0.2, filename=”psd.dat”</a:t>
            </a:r>
            <a: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  <a:r>
              <a:rPr>
                <a:solidFill>
                  <a:srgbClr val="004F9E"/>
                </a:solidFill>
              </a:rPr>
              <a:t>xwidth=0.2, yheight=0.2, </a:t>
            </a:r>
            <a:endParaRPr>
              <a:solidFill>
                <a:srgbClr val="004F9E"/>
              </a:solidFill>
            </a:endParaR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4F9E"/>
                </a:solidFill>
              </a:rPr>
              <a:t>	filename=”lm.dat”,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Monitors: what is available"/>
          <p:cNvSpPr txBox="1"/>
          <p:nvPr/>
        </p:nvSpPr>
        <p:spPr>
          <a:xfrm>
            <a:off x="2309231" y="145557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what is available</a:t>
            </a:r>
          </a:p>
        </p:txBody>
      </p:sp>
      <p:sp>
        <p:nvSpPr>
          <p:cNvPr id="1098" name="mxdoc monitor from commandline"/>
          <p:cNvSpPr txBox="1"/>
          <p:nvPr/>
        </p:nvSpPr>
        <p:spPr>
          <a:xfrm>
            <a:off x="3181456" y="742746"/>
            <a:ext cx="4321198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mxdoc monitor from commandline</a:t>
            </a:r>
          </a:p>
        </p:txBody>
      </p:sp>
      <p:pic>
        <p:nvPicPr>
          <p:cNvPr id="1099" name="Screenshot 2022-03-10 at 08.41.23.png" descr="Screenshot 2022-03-10 at 08.41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1412"/>
            <a:ext cx="10071101" cy="62944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4" name="Group"/>
          <p:cNvGrpSpPr/>
          <p:nvPr/>
        </p:nvGrpSpPr>
        <p:grpSpPr>
          <a:xfrm>
            <a:off x="92943" y="623179"/>
            <a:ext cx="2262408" cy="1277963"/>
            <a:chOff x="0" y="0"/>
            <a:chExt cx="2262406" cy="1277962"/>
          </a:xfrm>
        </p:grpSpPr>
        <p:sp>
          <p:nvSpPr>
            <p:cNvPr id="1100" name="Shape"/>
            <p:cNvSpPr/>
            <p:nvPr/>
          </p:nvSpPr>
          <p:spPr>
            <a:xfrm rot="5400000">
              <a:off x="658478" y="567387"/>
              <a:ext cx="1117214" cy="18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1" name="Line"/>
            <p:cNvSpPr/>
            <p:nvPr/>
          </p:nvSpPr>
          <p:spPr>
            <a:xfrm flipV="1">
              <a:off x="62811" y="230408"/>
              <a:ext cx="2199596" cy="52362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439978" y="796009"/>
              <a:ext cx="1738780" cy="12562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-1" y="419140"/>
              <a:ext cx="2052838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4" name="Shape"/>
            <p:cNvSpPr/>
            <p:nvPr/>
          </p:nvSpPr>
          <p:spPr>
            <a:xfrm>
              <a:off x="1203540" y="449802"/>
              <a:ext cx="53287" cy="5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5" name="Shape"/>
            <p:cNvSpPr/>
            <p:nvPr/>
          </p:nvSpPr>
          <p:spPr>
            <a:xfrm>
              <a:off x="1214852" y="544763"/>
              <a:ext cx="53287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6" name="Shape"/>
            <p:cNvSpPr/>
            <p:nvPr/>
          </p:nvSpPr>
          <p:spPr>
            <a:xfrm>
              <a:off x="1140729" y="826671"/>
              <a:ext cx="53286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7" name="Line"/>
            <p:cNvSpPr/>
            <p:nvPr/>
          </p:nvSpPr>
          <p:spPr>
            <a:xfrm flipV="1">
              <a:off x="1128524" y="272381"/>
              <a:ext cx="186352" cy="25124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8" name="Line"/>
            <p:cNvSpPr/>
            <p:nvPr/>
          </p:nvSpPr>
          <p:spPr>
            <a:xfrm flipV="1">
              <a:off x="1128524" y="41914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9" name="Line"/>
            <p:cNvSpPr/>
            <p:nvPr/>
          </p:nvSpPr>
          <p:spPr>
            <a:xfrm flipV="1">
              <a:off x="1128524" y="565601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0" name="Line"/>
            <p:cNvSpPr/>
            <p:nvPr/>
          </p:nvSpPr>
          <p:spPr>
            <a:xfrm flipV="1">
              <a:off x="1128524" y="71236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1" name="Line"/>
            <p:cNvSpPr/>
            <p:nvPr/>
          </p:nvSpPr>
          <p:spPr>
            <a:xfrm flipV="1">
              <a:off x="1128524" y="837983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1183595" y="101808"/>
              <a:ext cx="20839" cy="117615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1256826" y="0"/>
              <a:ext cx="20839" cy="1176154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Imagine a histogram, e.g. I(λ)…"/>
          <p:cNvSpPr txBox="1"/>
          <p:nvPr/>
        </p:nvSpPr>
        <p:spPr>
          <a:xfrm>
            <a:off x="1467587" y="2353826"/>
            <a:ext cx="7700222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60421" indent="-160421" defTabSz="1007533">
              <a:spcBef>
                <a:spcPts val="400"/>
              </a:spcBef>
              <a:buSzPct val="100000"/>
              <a:buChar char="•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60421" indent="-160421" defTabSz="1007533">
              <a:spcBef>
                <a:spcPts val="400"/>
              </a:spcBef>
              <a:buSzPct val="100000"/>
              <a:buChar char="•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1117" name="In a histogram sense"/>
          <p:cNvSpPr txBox="1"/>
          <p:nvPr/>
        </p:nvSpPr>
        <p:spPr>
          <a:xfrm>
            <a:off x="1413586" y="1865203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18" name="Rectangle"/>
          <p:cNvSpPr/>
          <p:nvPr/>
        </p:nvSpPr>
        <p:spPr>
          <a:xfrm>
            <a:off x="2953928" y="3162934"/>
            <a:ext cx="1901019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19" name="Rectangle"/>
          <p:cNvSpPr/>
          <p:nvPr/>
        </p:nvSpPr>
        <p:spPr>
          <a:xfrm>
            <a:off x="295392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0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1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2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3" name="Rectangle"/>
          <p:cNvSpPr/>
          <p:nvPr/>
        </p:nvSpPr>
        <p:spPr>
          <a:xfrm>
            <a:off x="4635551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4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5" name="…"/>
          <p:cNvSpPr txBox="1"/>
          <p:nvPr/>
        </p:nvSpPr>
        <p:spPr>
          <a:xfrm>
            <a:off x="4188726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26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27" name="Connection Line"/>
          <p:cNvSpPr/>
          <p:nvPr/>
        </p:nvSpPr>
        <p:spPr>
          <a:xfrm>
            <a:off x="3917238" y="3426386"/>
            <a:ext cx="1755152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8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29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30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31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32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33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pic>
        <p:nvPicPr>
          <p:cNvPr id="1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Imagine a histogram, e.g. I(λ)…"/>
          <p:cNvSpPr txBox="1"/>
          <p:nvPr/>
        </p:nvSpPr>
        <p:spPr>
          <a:xfrm>
            <a:off x="1468480" y="2252613"/>
            <a:ext cx="7700222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1137" name="In a histogram sense"/>
          <p:cNvSpPr txBox="1"/>
          <p:nvPr/>
        </p:nvSpPr>
        <p:spPr>
          <a:xfrm>
            <a:off x="1467587" y="2099305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38" name="Rectangle"/>
          <p:cNvSpPr/>
          <p:nvPr/>
        </p:nvSpPr>
        <p:spPr>
          <a:xfrm>
            <a:off x="2953928" y="3162934"/>
            <a:ext cx="1901019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39" name="Rectangle"/>
          <p:cNvSpPr/>
          <p:nvPr/>
        </p:nvSpPr>
        <p:spPr>
          <a:xfrm>
            <a:off x="295392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0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1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2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3" name="Rectangle"/>
          <p:cNvSpPr/>
          <p:nvPr/>
        </p:nvSpPr>
        <p:spPr>
          <a:xfrm>
            <a:off x="4635551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4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5" name="…"/>
          <p:cNvSpPr txBox="1"/>
          <p:nvPr/>
        </p:nvSpPr>
        <p:spPr>
          <a:xfrm>
            <a:off x="4188726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46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47" name="Connection Line"/>
          <p:cNvSpPr/>
          <p:nvPr/>
        </p:nvSpPr>
        <p:spPr>
          <a:xfrm>
            <a:off x="3917238" y="3426386"/>
            <a:ext cx="1755152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8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49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50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51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52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53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1154" name="I"/>
          <p:cNvSpPr txBox="1"/>
          <p:nvPr/>
        </p:nvSpPr>
        <p:spPr>
          <a:xfrm>
            <a:off x="5549147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55" name="E"/>
          <p:cNvSpPr txBox="1"/>
          <p:nvPr/>
        </p:nvSpPr>
        <p:spPr>
          <a:xfrm>
            <a:off x="6247814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56" name="N"/>
          <p:cNvSpPr txBox="1"/>
          <p:nvPr/>
        </p:nvSpPr>
        <p:spPr>
          <a:xfrm>
            <a:off x="6889325" y="2968844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1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Title 4"/>
          <p:cNvSpPr txBox="1"/>
          <p:nvPr/>
        </p:nvSpPr>
        <p:spPr>
          <a:xfrm>
            <a:off x="1473243" y="2099603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159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18" y="1107121"/>
            <a:ext cx="9762584" cy="5670605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Oval"/>
          <p:cNvSpPr/>
          <p:nvPr/>
        </p:nvSpPr>
        <p:spPr>
          <a:xfrm>
            <a:off x="3719574" y="1895689"/>
            <a:ext cx="6382072" cy="893056"/>
          </a:xfrm>
          <a:prstGeom prst="ellipse">
            <a:avLst/>
          </a:prstGeom>
          <a:ln w="50800">
            <a:solidFill>
              <a:srgbClr val="DC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1" name="Statistics computed on the fly"/>
          <p:cNvSpPr txBox="1"/>
          <p:nvPr/>
        </p:nvSpPr>
        <p:spPr>
          <a:xfrm>
            <a:off x="1174069" y="1359856"/>
            <a:ext cx="2765496" cy="52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1162" name="Intensity / n/s"/>
          <p:cNvSpPr txBox="1"/>
          <p:nvPr/>
        </p:nvSpPr>
        <p:spPr>
          <a:xfrm>
            <a:off x="4220579" y="3384114"/>
            <a:ext cx="1284809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1163" name="Estimated RMS MC error"/>
          <p:cNvSpPr txBox="1"/>
          <p:nvPr/>
        </p:nvSpPr>
        <p:spPr>
          <a:xfrm>
            <a:off x="4125319" y="4455781"/>
            <a:ext cx="3404328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1164" name="# Events"/>
          <p:cNvSpPr txBox="1"/>
          <p:nvPr/>
        </p:nvSpPr>
        <p:spPr>
          <a:xfrm>
            <a:off x="6618730" y="3335889"/>
            <a:ext cx="851380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1165" name="1st and 2nd moments of data"/>
          <p:cNvSpPr txBox="1"/>
          <p:nvPr/>
        </p:nvSpPr>
        <p:spPr>
          <a:xfrm>
            <a:off x="7306383" y="3924115"/>
            <a:ext cx="2522287" cy="3245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1166" name="Line"/>
          <p:cNvSpPr/>
          <p:nvPr/>
        </p:nvSpPr>
        <p:spPr>
          <a:xfrm flipV="1">
            <a:off x="4768617" y="2491059"/>
            <a:ext cx="1" cy="89305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7" name="Line"/>
          <p:cNvSpPr/>
          <p:nvPr/>
        </p:nvSpPr>
        <p:spPr>
          <a:xfrm flipV="1">
            <a:off x="6078431" y="2431522"/>
            <a:ext cx="1" cy="190518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8" name="Line"/>
          <p:cNvSpPr/>
          <p:nvPr/>
        </p:nvSpPr>
        <p:spPr>
          <a:xfrm flipV="1">
            <a:off x="7031023" y="2431522"/>
            <a:ext cx="1" cy="904369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9" name="Line"/>
          <p:cNvSpPr/>
          <p:nvPr/>
        </p:nvSpPr>
        <p:spPr>
          <a:xfrm flipV="1">
            <a:off x="7566857" y="2491059"/>
            <a:ext cx="357223" cy="1369353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0" name="Line"/>
          <p:cNvSpPr/>
          <p:nvPr/>
        </p:nvSpPr>
        <p:spPr>
          <a:xfrm flipV="1">
            <a:off x="8102690" y="2431522"/>
            <a:ext cx="952593" cy="1428890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Imagine a histogram, e.g. I(λ)…"/>
          <p:cNvSpPr txBox="1"/>
          <p:nvPr/>
        </p:nvSpPr>
        <p:spPr>
          <a:xfrm>
            <a:off x="1468480" y="2252613"/>
            <a:ext cx="7700222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1173" name="In a histogram sense"/>
          <p:cNvSpPr txBox="1"/>
          <p:nvPr/>
        </p:nvSpPr>
        <p:spPr>
          <a:xfrm>
            <a:off x="1467587" y="2099305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74" name="Rectangle"/>
          <p:cNvSpPr/>
          <p:nvPr/>
        </p:nvSpPr>
        <p:spPr>
          <a:xfrm>
            <a:off x="2953928" y="3162934"/>
            <a:ext cx="1901019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5" name="Rectangle"/>
          <p:cNvSpPr/>
          <p:nvPr/>
        </p:nvSpPr>
        <p:spPr>
          <a:xfrm>
            <a:off x="295392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6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7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8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9" name="Rectangle"/>
          <p:cNvSpPr/>
          <p:nvPr/>
        </p:nvSpPr>
        <p:spPr>
          <a:xfrm>
            <a:off x="4635551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0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1" name="…"/>
          <p:cNvSpPr txBox="1"/>
          <p:nvPr/>
        </p:nvSpPr>
        <p:spPr>
          <a:xfrm>
            <a:off x="4188726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82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83" name="Connection Line"/>
          <p:cNvSpPr/>
          <p:nvPr/>
        </p:nvSpPr>
        <p:spPr>
          <a:xfrm>
            <a:off x="3917238" y="3426386"/>
            <a:ext cx="1755152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4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85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86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87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88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89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1190" name="I"/>
          <p:cNvSpPr txBox="1"/>
          <p:nvPr/>
        </p:nvSpPr>
        <p:spPr>
          <a:xfrm>
            <a:off x="5549147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91" name="E"/>
          <p:cNvSpPr txBox="1"/>
          <p:nvPr/>
        </p:nvSpPr>
        <p:spPr>
          <a:xfrm>
            <a:off x="6247814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92" name="N"/>
          <p:cNvSpPr txBox="1"/>
          <p:nvPr/>
        </p:nvSpPr>
        <p:spPr>
          <a:xfrm>
            <a:off x="6889325" y="2968844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1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  <p:sp>
        <p:nvSpPr>
          <p:cNvPr id="1194" name="Title 4"/>
          <p:cNvSpPr txBox="1"/>
          <p:nvPr/>
        </p:nvSpPr>
        <p:spPr>
          <a:xfrm>
            <a:off x="1473243" y="2099603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195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18" y="1107121"/>
            <a:ext cx="9762584" cy="5670605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Oval"/>
          <p:cNvSpPr/>
          <p:nvPr/>
        </p:nvSpPr>
        <p:spPr>
          <a:xfrm>
            <a:off x="3719574" y="1895689"/>
            <a:ext cx="6382072" cy="893056"/>
          </a:xfrm>
          <a:prstGeom prst="ellipse">
            <a:avLst/>
          </a:prstGeom>
          <a:ln w="50800">
            <a:solidFill>
              <a:srgbClr val="DC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97" name="Statistics computed on the fly"/>
          <p:cNvSpPr txBox="1"/>
          <p:nvPr/>
        </p:nvSpPr>
        <p:spPr>
          <a:xfrm>
            <a:off x="1174069" y="1359856"/>
            <a:ext cx="2765496" cy="52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1198" name="Intensity / n/s"/>
          <p:cNvSpPr txBox="1"/>
          <p:nvPr/>
        </p:nvSpPr>
        <p:spPr>
          <a:xfrm>
            <a:off x="4220579" y="3384114"/>
            <a:ext cx="1284809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1199" name="Estimated RMS MC error"/>
          <p:cNvSpPr txBox="1"/>
          <p:nvPr/>
        </p:nvSpPr>
        <p:spPr>
          <a:xfrm>
            <a:off x="4125319" y="4455781"/>
            <a:ext cx="3404328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1200" name="# Events"/>
          <p:cNvSpPr txBox="1"/>
          <p:nvPr/>
        </p:nvSpPr>
        <p:spPr>
          <a:xfrm>
            <a:off x="6618730" y="3335889"/>
            <a:ext cx="851380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1201" name="1st and 2nd moments of data"/>
          <p:cNvSpPr txBox="1"/>
          <p:nvPr/>
        </p:nvSpPr>
        <p:spPr>
          <a:xfrm>
            <a:off x="7306383" y="3924115"/>
            <a:ext cx="2522287" cy="3245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1202" name="Line"/>
          <p:cNvSpPr/>
          <p:nvPr/>
        </p:nvSpPr>
        <p:spPr>
          <a:xfrm flipV="1">
            <a:off x="4768617" y="2491059"/>
            <a:ext cx="1" cy="89305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3" name="Line"/>
          <p:cNvSpPr/>
          <p:nvPr/>
        </p:nvSpPr>
        <p:spPr>
          <a:xfrm flipV="1">
            <a:off x="6078431" y="2431522"/>
            <a:ext cx="1" cy="190518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4" name="Line"/>
          <p:cNvSpPr/>
          <p:nvPr/>
        </p:nvSpPr>
        <p:spPr>
          <a:xfrm flipV="1">
            <a:off x="7031023" y="2431522"/>
            <a:ext cx="1" cy="904369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5" name="Line"/>
          <p:cNvSpPr/>
          <p:nvPr/>
        </p:nvSpPr>
        <p:spPr>
          <a:xfrm flipV="1">
            <a:off x="7566857" y="2491059"/>
            <a:ext cx="357223" cy="1369353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6" name="Line"/>
          <p:cNvSpPr/>
          <p:nvPr/>
        </p:nvSpPr>
        <p:spPr>
          <a:xfrm flipV="1">
            <a:off x="8102690" y="2431522"/>
            <a:ext cx="952593" cy="1428890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7" name="Statistics also available per bin (inside data file)"/>
          <p:cNvSpPr txBox="1"/>
          <p:nvPr/>
        </p:nvSpPr>
        <p:spPr>
          <a:xfrm>
            <a:off x="1347024" y="5348539"/>
            <a:ext cx="5700671" cy="29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008400"/>
                </a:solidFill>
              </a:defRPr>
            </a:lvl1pPr>
          </a:lstStyle>
          <a:p>
            <a:pPr/>
            <a:r>
              <a:t>Statistics also available per bin (inside data file) </a:t>
            </a:r>
          </a:p>
        </p:txBody>
      </p:sp>
      <p:sp>
        <p:nvSpPr>
          <p:cNvPr id="1208" name="Line"/>
          <p:cNvSpPr/>
          <p:nvPr/>
        </p:nvSpPr>
        <p:spPr>
          <a:xfrm flipH="1" flipV="1">
            <a:off x="1131203" y="2669373"/>
            <a:ext cx="1250278" cy="2619630"/>
          </a:xfrm>
          <a:prstGeom prst="line">
            <a:avLst/>
          </a:prstGeom>
          <a:ln w="25400">
            <a:solidFill>
              <a:srgbClr val="008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4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5" name="Component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36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7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38" name="The components define devices or features available in our instrument"/>
          <p:cNvSpPr txBox="1"/>
          <p:nvPr/>
        </p:nvSpPr>
        <p:spPr>
          <a:xfrm>
            <a:off x="2081416" y="5513381"/>
            <a:ext cx="633799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lvl1pPr>
          </a:lstStyle>
          <a:p>
            <a:pPr/>
            <a:r>
              <a:t>The components define devices or features available in our instrument</a:t>
            </a:r>
          </a:p>
        </p:txBody>
      </p:sp>
      <p:sp>
        <p:nvSpPr>
          <p:cNvPr id="439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40" name="Component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41" name="Component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42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itle 4"/>
          <p:cNvSpPr txBox="1"/>
          <p:nvPr/>
        </p:nvSpPr>
        <p:spPr>
          <a:xfrm>
            <a:off x="1467587" y="2099305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211" name="image183.png" descr="image1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73" y="1070506"/>
            <a:ext cx="9762585" cy="5290162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In 2D"/>
          <p:cNvSpPr txBox="1"/>
          <p:nvPr/>
        </p:nvSpPr>
        <p:spPr>
          <a:xfrm>
            <a:off x="1067200" y="3930962"/>
            <a:ext cx="2765496" cy="29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 2D</a:t>
            </a:r>
          </a:p>
        </p:txBody>
      </p:sp>
      <p:sp>
        <p:nvSpPr>
          <p:cNvPr id="1213" name="1st and 2nd moments"/>
          <p:cNvSpPr txBox="1"/>
          <p:nvPr/>
        </p:nvSpPr>
        <p:spPr>
          <a:xfrm>
            <a:off x="7264111" y="3983354"/>
            <a:ext cx="2522287" cy="3222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1214" name="Line"/>
          <p:cNvSpPr/>
          <p:nvPr/>
        </p:nvSpPr>
        <p:spPr>
          <a:xfrm flipV="1">
            <a:off x="7561201" y="2490761"/>
            <a:ext cx="357223" cy="136935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5" name="Line"/>
          <p:cNvSpPr/>
          <p:nvPr/>
        </p:nvSpPr>
        <p:spPr>
          <a:xfrm flipV="1">
            <a:off x="8097034" y="2431225"/>
            <a:ext cx="535834" cy="1428889"/>
          </a:xfrm>
          <a:prstGeom prst="line">
            <a:avLst/>
          </a:prstGeom>
          <a:ln w="25400">
            <a:solidFill>
              <a:srgbClr val="72E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6" name="Line"/>
          <p:cNvSpPr/>
          <p:nvPr/>
        </p:nvSpPr>
        <p:spPr>
          <a:xfrm flipH="1" flipV="1">
            <a:off x="5894164" y="2371688"/>
            <a:ext cx="1428890" cy="154796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7" name="Line"/>
          <p:cNvSpPr/>
          <p:nvPr/>
        </p:nvSpPr>
        <p:spPr>
          <a:xfrm flipH="1" flipV="1">
            <a:off x="6965830" y="2371687"/>
            <a:ext cx="952594" cy="1496464"/>
          </a:xfrm>
          <a:prstGeom prst="line">
            <a:avLst/>
          </a:prstGeom>
          <a:ln w="25400">
            <a:solidFill>
              <a:srgbClr val="72E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487837" y="1883304"/>
            <a:ext cx="7700222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22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1223" name="Group"/>
          <p:cNvGrpSpPr/>
          <p:nvPr/>
        </p:nvGrpSpPr>
        <p:grpSpPr>
          <a:xfrm>
            <a:off x="1803919" y="3041726"/>
            <a:ext cx="6849630" cy="4144877"/>
            <a:chOff x="0" y="0"/>
            <a:chExt cx="6849629" cy="4144876"/>
          </a:xfrm>
        </p:grpSpPr>
        <p:pic>
          <p:nvPicPr>
            <p:cNvPr id="1220" name="PreviewScreenSnapz011.png" descr="PreviewScreenSnapz01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25" r="0" b="868"/>
            <a:stretch>
              <a:fillRect/>
            </a:stretch>
          </p:blipFill>
          <p:spPr>
            <a:xfrm>
              <a:off x="0" y="0"/>
              <a:ext cx="6849630" cy="3865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Oval"/>
            <p:cNvSpPr/>
            <p:nvPr/>
          </p:nvSpPr>
          <p:spPr>
            <a:xfrm>
              <a:off x="2688723" y="554020"/>
              <a:ext cx="1472183" cy="718418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222" name="Oval"/>
            <p:cNvSpPr/>
            <p:nvPr/>
          </p:nvSpPr>
          <p:spPr>
            <a:xfrm>
              <a:off x="2688723" y="3426458"/>
              <a:ext cx="1472183" cy="718419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503011" y="1823947"/>
            <a:ext cx="7700222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22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1228" name="Group"/>
          <p:cNvGrpSpPr/>
          <p:nvPr/>
        </p:nvGrpSpPr>
        <p:grpSpPr>
          <a:xfrm>
            <a:off x="2161776" y="2990403"/>
            <a:ext cx="6382693" cy="4374696"/>
            <a:chOff x="0" y="0"/>
            <a:chExt cx="6382692" cy="4374694"/>
          </a:xfrm>
        </p:grpSpPr>
        <p:pic>
          <p:nvPicPr>
            <p:cNvPr id="1226" name="PreviewScreenSnapz012.png" descr="PreviewScreenSnapz0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82693" cy="4321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7" name="Oval"/>
            <p:cNvSpPr/>
            <p:nvPr/>
          </p:nvSpPr>
          <p:spPr>
            <a:xfrm>
              <a:off x="2488526" y="3688852"/>
              <a:ext cx="1405640" cy="685844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On a given McStas histogram…"/>
          <p:cNvSpPr txBox="1"/>
          <p:nvPr/>
        </p:nvSpPr>
        <p:spPr>
          <a:xfrm>
            <a:off x="1467587" y="2247141"/>
            <a:ext cx="7700222" cy="489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On a given McXtrace histogram</a:t>
            </a:r>
            <a:br/>
            <a:r>
              <a:t> </a:t>
            </a:r>
          </a:p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1231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3" t="86592" r="39804" b="0"/>
          <a:stretch>
            <a:fillRect/>
          </a:stretch>
        </p:blipFill>
        <p:spPr>
          <a:xfrm>
            <a:off x="3759914" y="3682384"/>
            <a:ext cx="1932159" cy="859989"/>
          </a:xfrm>
          <a:prstGeom prst="rect">
            <a:avLst/>
          </a:prstGeom>
          <a:ln w="12700">
            <a:miter lim="400000"/>
          </a:ln>
        </p:spPr>
      </p:pic>
      <p:sp>
        <p:nvSpPr>
          <p:cNvPr id="1232" name="Sketch of an algorithm…"/>
          <p:cNvSpPr txBox="1"/>
          <p:nvPr/>
        </p:nvSpPr>
        <p:spPr>
          <a:xfrm>
            <a:off x="1467587" y="1823947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Sketch of an algorithm…</a:t>
            </a:r>
          </a:p>
        </p:txBody>
      </p:sp>
      <p:pic>
        <p:nvPicPr>
          <p:cNvPr id="12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0620" y="4929465"/>
            <a:ext cx="339660" cy="185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ketch of an algorithm…"/>
          <p:cNvSpPr txBox="1"/>
          <p:nvPr/>
        </p:nvSpPr>
        <p:spPr>
          <a:xfrm>
            <a:off x="1428888" y="1823947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36" name="CustomShape 5"/>
          <p:cNvSpPr/>
          <p:nvPr/>
        </p:nvSpPr>
        <p:spPr>
          <a:xfrm>
            <a:off x="6085356" y="1385834"/>
            <a:ext cx="3655402" cy="296374"/>
          </a:xfrm>
          <a:prstGeom prst="rect">
            <a:avLst/>
          </a:prstGeom>
          <a:solidFill>
            <a:srgbClr val="00F9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 anchor="ctr">
            <a:spAutoFit/>
          </a:bodyPr>
          <a:lstStyle>
            <a:lvl1pPr defTabSz="1007533">
              <a:spcBef>
                <a:spcPts val="1000"/>
              </a:spcBef>
              <a:defRPr i="1" spc="0" sz="160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1237" name="CustomShape 6"/>
          <p:cNvSpPr txBox="1"/>
          <p:nvPr/>
        </p:nvSpPr>
        <p:spPr>
          <a:xfrm>
            <a:off x="1939418" y="2371687"/>
            <a:ext cx="7056666" cy="46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i="1" spc="-1" sz="2800"/>
            </a:lvl1pPr>
          </a:lstStyle>
          <a:p>
            <a:pPr/>
            <a:r>
              <a:t>The all-in-one , swiss-army-knife of monitors</a:t>
            </a:r>
          </a:p>
        </p:txBody>
      </p:sp>
      <p:sp>
        <p:nvSpPr>
          <p:cNvPr id="1238" name="CustomShape 7"/>
          <p:cNvSpPr txBox="1"/>
          <p:nvPr/>
        </p:nvSpPr>
        <p:spPr>
          <a:xfrm>
            <a:off x="1921854" y="2853044"/>
            <a:ext cx="7537090" cy="14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2800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 defTabSz="1007533">
              <a:spcBef>
                <a:spcPts val="1000"/>
              </a:spcBef>
              <a:defRPr i="1" spc="-1" sz="2800"/>
            </a:pPr>
            <a:r>
              <a:t>any requested standard quantities</a:t>
            </a:r>
          </a:p>
        </p:txBody>
      </p:sp>
      <p:pic>
        <p:nvPicPr>
          <p:cNvPr id="1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906" y="4327894"/>
            <a:ext cx="2278185" cy="2446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ketch of an algorithm…"/>
          <p:cNvSpPr txBox="1"/>
          <p:nvPr/>
        </p:nvSpPr>
        <p:spPr>
          <a:xfrm>
            <a:off x="1346086" y="1841090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42" name="CustomShape 4"/>
          <p:cNvSpPr/>
          <p:nvPr/>
        </p:nvSpPr>
        <p:spPr>
          <a:xfrm>
            <a:off x="6549666" y="1449519"/>
            <a:ext cx="3655402" cy="296375"/>
          </a:xfrm>
          <a:prstGeom prst="rect">
            <a:avLst/>
          </a:prstGeom>
          <a:solidFill>
            <a:srgbClr val="00F9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 anchor="ctr">
            <a:spAutoFit/>
          </a:bodyPr>
          <a:lstStyle>
            <a:lvl1pPr defTabSz="1007533">
              <a:spcBef>
                <a:spcPts val="1000"/>
              </a:spcBef>
              <a:defRPr i="1" spc="0" sz="160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1243" name="CustomShape 5"/>
          <p:cNvSpPr txBox="1"/>
          <p:nvPr/>
        </p:nvSpPr>
        <p:spPr>
          <a:xfrm>
            <a:off x="1681134" y="2523101"/>
            <a:ext cx="7699925" cy="162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b="1" spc="-1" sz="1600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         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      zdepth = 0,</a:t>
            </a:r>
          </a:p>
          <a:p>
            <a:pPr defTabSz="1007533">
              <a:spcBef>
                <a:spcPts val="1000"/>
              </a:spcBef>
              <a:defRPr b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 defTabSz="1007533">
              <a:spcBef>
                <a:spcPts val="1000"/>
              </a:spcBef>
              <a:defRPr b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1244" name="CustomShape 7"/>
          <p:cNvSpPr txBox="1"/>
          <p:nvPr/>
        </p:nvSpPr>
        <p:spPr>
          <a:xfrm>
            <a:off x="1913577" y="6298209"/>
            <a:ext cx="6243946" cy="53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1245" name="CustomShape 9"/>
          <p:cNvSpPr txBox="1"/>
          <p:nvPr/>
        </p:nvSpPr>
        <p:spPr>
          <a:xfrm>
            <a:off x="1786962" y="5149344"/>
            <a:ext cx="7488269" cy="53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i="1" spc="-1" sz="1600" u="sng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options = "multiple kx ky kz, auto abs log t, and list all neutrons"</a:t>
            </a:r>
          </a:p>
        </p:txBody>
      </p:sp>
      <p:sp>
        <p:nvSpPr>
          <p:cNvPr id="1246" name="CustomShape 10"/>
          <p:cNvSpPr txBox="1"/>
          <p:nvPr/>
        </p:nvSpPr>
        <p:spPr>
          <a:xfrm>
            <a:off x="1369946" y="2371687"/>
            <a:ext cx="2031404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00A3D7"/>
                </a:solidFill>
              </a:defRPr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ketch of an algorithm…"/>
          <p:cNvSpPr txBox="1"/>
          <p:nvPr/>
        </p:nvSpPr>
        <p:spPr>
          <a:xfrm>
            <a:off x="1467587" y="2099305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49" name="CustomShape 8"/>
          <p:cNvSpPr txBox="1"/>
          <p:nvPr/>
        </p:nvSpPr>
        <p:spPr>
          <a:xfrm>
            <a:off x="1612262" y="3443354"/>
            <a:ext cx="7317695" cy="10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1600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1250" name="… or monitor just about anything:"/>
          <p:cNvSpPr txBox="1"/>
          <p:nvPr/>
        </p:nvSpPr>
        <p:spPr>
          <a:xfrm>
            <a:off x="1823321" y="2550298"/>
            <a:ext cx="4093171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… or monitor just about anything: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48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49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50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51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52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53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54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55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56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2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3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4" name="X-rays"/>
          <p:cNvSpPr/>
          <p:nvPr/>
        </p:nvSpPr>
        <p:spPr>
          <a:xfrm>
            <a:off x="5014402" y="4904690"/>
            <a:ext cx="1046932" cy="352528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X-rays</a:t>
            </a:r>
          </a:p>
        </p:txBody>
      </p:sp>
      <p:sp>
        <p:nvSpPr>
          <p:cNvPr id="465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66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67" name="X-ray photons particles are passed on from one component to the next,  changing state under way"/>
          <p:cNvSpPr txBox="1"/>
          <p:nvPr/>
        </p:nvSpPr>
        <p:spPr>
          <a:xfrm>
            <a:off x="2081416" y="5977415"/>
            <a:ext cx="647362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19A668"/>
                </a:solidFill>
              </a:defRPr>
            </a:pPr>
            <a:r>
              <a:t>X-ray photons particles are passed on from one component to the next, </a:t>
            </a:r>
            <a:br/>
            <a:r>
              <a:t>changing state under way</a:t>
            </a:r>
          </a:p>
        </p:txBody>
      </p:sp>
      <p:sp>
        <p:nvSpPr>
          <p:cNvPr id="468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69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70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71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72" name="Line"/>
          <p:cNvSpPr/>
          <p:nvPr/>
        </p:nvSpPr>
        <p:spPr>
          <a:xfrm flipH="1" flipV="1">
            <a:off x="3400846" y="4120214"/>
            <a:ext cx="1798145" cy="789989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3" name="Line"/>
          <p:cNvSpPr/>
          <p:nvPr/>
        </p:nvSpPr>
        <p:spPr>
          <a:xfrm flipV="1">
            <a:off x="5422758" y="4050253"/>
            <a:ext cx="1" cy="848633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4" name="Line"/>
          <p:cNvSpPr/>
          <p:nvPr/>
        </p:nvSpPr>
        <p:spPr>
          <a:xfrm flipV="1">
            <a:off x="5725309" y="4046071"/>
            <a:ext cx="474322" cy="85188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5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79" name="One of the first components in your instrument is typically a source, which has a coordinate system like this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One of the first components in your instrument is typically a source, which has a coordinate system like this….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z is along X-ray beam direction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y is vertical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x at an angle of 90° wrt. z,y 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2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3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4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5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6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7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8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9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0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91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92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pic>
        <p:nvPicPr>
          <p:cNvPr id="493" name="Right Handed.PNG" descr="Right Hand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5780" y="2808215"/>
            <a:ext cx="2502303" cy="247102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Right-handed…"/>
          <p:cNvSpPr txBox="1"/>
          <p:nvPr/>
        </p:nvSpPr>
        <p:spPr>
          <a:xfrm>
            <a:off x="7030818" y="5314305"/>
            <a:ext cx="1661618" cy="58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t>Right-handed</a:t>
            </a:r>
          </a:p>
          <a:p>
            <a:pPr defTabSz="1007533">
              <a:spcBef>
                <a:spcPts val="1000"/>
              </a:spcBef>
              <a:defRPr sz="1600"/>
            </a:pPr>
            <a:r>
              <a:t>coordinate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97" name="Often the source coordinate system coincides with the “lab” coordinate system, denoted ABSOLUTE in McXtrace language,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Often the source coordinate system coincides with the “lab” coordinate system, denoted</a:t>
            </a:r>
            <a:br/>
            <a:r>
              <a:t>ABSOLUTE in McXtrace language, i.e. 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0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1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2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3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4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5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6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7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8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09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10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3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514" name="Placing further components is done by order of  1. Loc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1. </a:t>
            </a:r>
            <a:r>
              <a:rPr b="1"/>
              <a:t>Location,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5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7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8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9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0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1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2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3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4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5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26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27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28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9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30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42" name="Group"/>
          <p:cNvGrpSpPr/>
          <p:nvPr/>
        </p:nvGrpSpPr>
        <p:grpSpPr>
          <a:xfrm>
            <a:off x="6101679" y="2983382"/>
            <a:ext cx="1095049" cy="1531259"/>
            <a:chOff x="0" y="0"/>
            <a:chExt cx="1095048" cy="1531257"/>
          </a:xfrm>
        </p:grpSpPr>
        <p:sp>
          <p:nvSpPr>
            <p:cNvPr id="531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8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9" name="x´"/>
            <p:cNvSpPr txBox="1"/>
            <p:nvPr/>
          </p:nvSpPr>
          <p:spPr>
            <a:xfrm>
              <a:off x="663960" y="372314"/>
              <a:ext cx="181968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40" name="y´"/>
            <p:cNvSpPr txBox="1"/>
            <p:nvPr/>
          </p:nvSpPr>
          <p:spPr>
            <a:xfrm>
              <a:off x="0" y="0"/>
              <a:ext cx="181968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41" name="z’"/>
            <p:cNvSpPr txBox="1"/>
            <p:nvPr/>
          </p:nvSpPr>
          <p:spPr>
            <a:xfrm>
              <a:off x="893554" y="1309305"/>
              <a:ext cx="159446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</p:grpSp>
      <p:sp>
        <p:nvSpPr>
          <p:cNvPr id="543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44" name="COMPONENT Capillary = Capillary(…) AT (0,0,1) RELATIVE Source"/>
          <p:cNvSpPr txBox="1"/>
          <p:nvPr/>
        </p:nvSpPr>
        <p:spPr>
          <a:xfrm>
            <a:off x="5908920" y="5157267"/>
            <a:ext cx="397792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rPr b="1"/>
              <a:t>AT (0,0,1) RELATIVE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