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</p:sldIdLst>
  <p:sldSz cx="10080625" cy="7559675"/>
  <p:notesSz cx="7559675" cy="106918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2"/>
  </p:normalViewPr>
  <p:slideViewPr>
    <p:cSldViewPr snapToGrid="0" snapToObjects="1">
      <p:cViewPr varScale="1">
        <p:scale>
          <a:sx n="86" d="100"/>
          <a:sy n="86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48000" y="72000"/>
            <a:ext cx="8424000" cy="167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8000" y="72000"/>
            <a:ext cx="84240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Blip>
                <a:blip r:embed="rId14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Blip>
                <a:blip r:embed="rId15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Blip>
                <a:blip r:embed="rId14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Blip>
                <a:blip r:embed="rId15"/>
              </a:buBlip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Blip>
                <a:blip r:embed="rId14"/>
              </a:buBlip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Blip>
                <a:blip r:embed="rId16"/>
              </a:buBlip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Blip>
                <a:blip r:embed="rId14"/>
              </a:buBlip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4695DB7-7100-45D6-97BC-4177E4F08B4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7"/>
          <a:stretch/>
        </p:blipFill>
        <p:spPr>
          <a:xfrm>
            <a:off x="9000000" y="66960"/>
            <a:ext cx="1034640" cy="1096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177840" y="367560"/>
            <a:ext cx="7704000" cy="72000"/>
          </a:xfrm>
          <a:prstGeom prst="rect">
            <a:avLst/>
          </a:prstGeom>
          <a:solidFill>
            <a:srgbClr val="0000CC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84D78-D144-0748-B305-B5042667C0DD}"/>
              </a:ext>
            </a:extLst>
          </p:cNvPr>
          <p:cNvPicPr/>
          <p:nvPr userDrawn="1"/>
        </p:nvPicPr>
        <p:blipFill>
          <a:blip r:embed="rId18"/>
          <a:stretch/>
        </p:blipFill>
        <p:spPr>
          <a:xfrm>
            <a:off x="4378680" y="7130160"/>
            <a:ext cx="1291680" cy="35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781360" y="830594"/>
            <a:ext cx="4418640" cy="468504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1944000" y="5654594"/>
            <a:ext cx="669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Simulating Polarized Neutron Scattering Experiments </a:t>
            </a:r>
            <a:br>
              <a:rPr dirty="0"/>
            </a:b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Equipment with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McStas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290680" y="6395834"/>
            <a:ext cx="5400000" cy="346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Emmanuel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Farhi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ILL</a:t>
            </a:r>
            <a:b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(Slides from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Erik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Bergbäck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Knudsen, DTU Physics)</a:t>
            </a:r>
          </a:p>
        </p:txBody>
      </p:sp>
      <p:pic>
        <p:nvPicPr>
          <p:cNvPr id="46" name="Picture 45"/>
          <p:cNvPicPr/>
          <p:nvPr/>
        </p:nvPicPr>
        <p:blipFill>
          <a:blip r:embed="rId3"/>
          <a:stretch/>
        </p:blipFill>
        <p:spPr>
          <a:xfrm>
            <a:off x="7422120" y="1855676"/>
            <a:ext cx="2435760" cy="7278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sp>
        <p:nvSpPr>
          <p:cNvPr id="349" name="Line 2"/>
          <p:cNvSpPr/>
          <p:nvPr/>
        </p:nvSpPr>
        <p:spPr>
          <a:xfrm flipV="1">
            <a:off x="1164960" y="5144400"/>
            <a:ext cx="1532520" cy="44712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3"/>
          <p:cNvSpPr/>
          <p:nvPr/>
        </p:nvSpPr>
        <p:spPr>
          <a:xfrm rot="486000">
            <a:off x="1712160" y="5262480"/>
            <a:ext cx="255240" cy="25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TextShape 4"/>
          <p:cNvSpPr txBox="1"/>
          <p:nvPr/>
        </p:nvSpPr>
        <p:spPr>
          <a:xfrm rot="20580600">
            <a:off x="1676880" y="5094360"/>
            <a:ext cx="3405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Line 5"/>
          <p:cNvSpPr/>
          <p:nvPr/>
        </p:nvSpPr>
        <p:spPr>
          <a:xfrm flipV="1">
            <a:off x="1819440" y="4219560"/>
            <a:ext cx="18720" cy="111420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TextShape 6"/>
          <p:cNvSpPr txBox="1"/>
          <p:nvPr/>
        </p:nvSpPr>
        <p:spPr>
          <a:xfrm>
            <a:off x="1352520" y="3969720"/>
            <a:ext cx="1056960" cy="78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lang="en-GB" sz="2200" b="1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Line 7"/>
          <p:cNvSpPr/>
          <p:nvPr/>
        </p:nvSpPr>
        <p:spPr>
          <a:xfrm flipV="1">
            <a:off x="2638080" y="3687120"/>
            <a:ext cx="5162760" cy="1457280"/>
          </a:xfrm>
          <a:prstGeom prst="line">
            <a:avLst/>
          </a:prstGeom>
          <a:ln w="29160">
            <a:solidFill>
              <a:srgbClr val="000000"/>
            </a:solidFill>
            <a:custDash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Line 8"/>
          <p:cNvSpPr/>
          <p:nvPr/>
        </p:nvSpPr>
        <p:spPr>
          <a:xfrm flipV="1">
            <a:off x="7682760" y="2847960"/>
            <a:ext cx="1032480" cy="91224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TextShape 9"/>
          <p:cNvSpPr txBox="1"/>
          <p:nvPr/>
        </p:nvSpPr>
        <p:spPr>
          <a:xfrm>
            <a:off x="8058240" y="3369960"/>
            <a:ext cx="1056960" cy="78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lang="en-GB" sz="2200" b="1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Line 10"/>
          <p:cNvSpPr/>
          <p:nvPr/>
        </p:nvSpPr>
        <p:spPr>
          <a:xfrm flipV="1">
            <a:off x="2057400" y="4286160"/>
            <a:ext cx="5838840" cy="1704960"/>
          </a:xfrm>
          <a:prstGeom prst="line">
            <a:avLst/>
          </a:prstGeom>
          <a:ln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11"/>
          <p:cNvSpPr/>
          <p:nvPr/>
        </p:nvSpPr>
        <p:spPr>
          <a:xfrm>
            <a:off x="1819440" y="5438520"/>
            <a:ext cx="485640" cy="1133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Line 12"/>
          <p:cNvSpPr/>
          <p:nvPr/>
        </p:nvSpPr>
        <p:spPr>
          <a:xfrm>
            <a:off x="7682760" y="3760200"/>
            <a:ext cx="485640" cy="1133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Formula 13"/>
              <p:cNvSpPr txBox="1"/>
              <p:nvPr/>
            </p:nvSpPr>
            <p:spPr>
              <a:xfrm>
                <a:off x="5336280" y="5201640"/>
                <a:ext cx="295560" cy="2530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sp>
        <p:nvSpPr>
          <p:cNvPr id="362" name="Line 2"/>
          <p:cNvSpPr/>
          <p:nvPr/>
        </p:nvSpPr>
        <p:spPr>
          <a:xfrm flipV="1">
            <a:off x="1164960" y="5144400"/>
            <a:ext cx="1532520" cy="44712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3"/>
          <p:cNvSpPr/>
          <p:nvPr/>
        </p:nvSpPr>
        <p:spPr>
          <a:xfrm rot="486000">
            <a:off x="1712160" y="5262480"/>
            <a:ext cx="255240" cy="25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TextShape 4"/>
          <p:cNvSpPr txBox="1"/>
          <p:nvPr/>
        </p:nvSpPr>
        <p:spPr>
          <a:xfrm rot="20580600">
            <a:off x="1676880" y="5094360"/>
            <a:ext cx="3405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Line 5"/>
          <p:cNvSpPr/>
          <p:nvPr/>
        </p:nvSpPr>
        <p:spPr>
          <a:xfrm flipV="1">
            <a:off x="1819440" y="4219560"/>
            <a:ext cx="18720" cy="111420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Shape 6"/>
          <p:cNvSpPr txBox="1"/>
          <p:nvPr/>
        </p:nvSpPr>
        <p:spPr>
          <a:xfrm>
            <a:off x="1352520" y="3969720"/>
            <a:ext cx="1056960" cy="78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lang="en-GB" sz="2200" b="1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Line 7"/>
          <p:cNvSpPr/>
          <p:nvPr/>
        </p:nvSpPr>
        <p:spPr>
          <a:xfrm flipV="1">
            <a:off x="2638080" y="3687120"/>
            <a:ext cx="5162760" cy="1457280"/>
          </a:xfrm>
          <a:prstGeom prst="line">
            <a:avLst/>
          </a:prstGeom>
          <a:ln w="29160">
            <a:solidFill>
              <a:srgbClr val="000000"/>
            </a:solidFill>
            <a:custDash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8"/>
          <p:cNvSpPr/>
          <p:nvPr/>
        </p:nvSpPr>
        <p:spPr>
          <a:xfrm flipV="1">
            <a:off x="4891680" y="3600360"/>
            <a:ext cx="90000" cy="91224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TextShape 9"/>
          <p:cNvSpPr txBox="1"/>
          <p:nvPr/>
        </p:nvSpPr>
        <p:spPr>
          <a:xfrm>
            <a:off x="4476960" y="3503880"/>
            <a:ext cx="1056960" cy="78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lang="en-GB" sz="2200" b="1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Line 10"/>
          <p:cNvSpPr/>
          <p:nvPr/>
        </p:nvSpPr>
        <p:spPr>
          <a:xfrm flipV="1">
            <a:off x="2057400" y="5086080"/>
            <a:ext cx="3086280" cy="905040"/>
          </a:xfrm>
          <a:prstGeom prst="line">
            <a:avLst/>
          </a:prstGeom>
          <a:ln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11"/>
          <p:cNvSpPr/>
          <p:nvPr/>
        </p:nvSpPr>
        <p:spPr>
          <a:xfrm>
            <a:off x="1819440" y="5438520"/>
            <a:ext cx="485640" cy="1133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12"/>
          <p:cNvSpPr/>
          <p:nvPr/>
        </p:nvSpPr>
        <p:spPr>
          <a:xfrm>
            <a:off x="4891680" y="4512600"/>
            <a:ext cx="485640" cy="1133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Formula 13"/>
              <p:cNvSpPr txBox="1"/>
              <p:nvPr/>
            </p:nvSpPr>
            <p:spPr>
              <a:xfrm>
                <a:off x="3449880" y="5706360"/>
                <a:ext cx="936360" cy="2563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^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type m:val="lin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pic>
        <p:nvPicPr>
          <p:cNvPr id="375" name="Picture 374"/>
          <p:cNvPicPr/>
          <p:nvPr/>
        </p:nvPicPr>
        <p:blipFill>
          <a:blip r:embed="rId2"/>
          <a:stretch/>
        </p:blipFill>
        <p:spPr>
          <a:xfrm>
            <a:off x="268920" y="1136520"/>
            <a:ext cx="9502920" cy="5190480"/>
          </a:xfrm>
          <a:prstGeom prst="rect">
            <a:avLst/>
          </a:prstGeom>
          <a:ln>
            <a:noFill/>
          </a:ln>
        </p:spPr>
      </p:pic>
      <p:sp>
        <p:nvSpPr>
          <p:cNvPr id="376" name="TextShape 2"/>
          <p:cNvSpPr txBox="1"/>
          <p:nvPr/>
        </p:nvSpPr>
        <p:spPr>
          <a:xfrm>
            <a:off x="926280" y="6641280"/>
            <a:ext cx="756756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From: Knudsen et.al., </a:t>
            </a: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J. Neutron Research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2014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695760" y="2076480"/>
            <a:ext cx="695160" cy="4190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3276720" y="2733840"/>
            <a:ext cx="1447560" cy="466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1247760" y="3429000"/>
            <a:ext cx="1657440" cy="381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TextShape 4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pic>
        <p:nvPicPr>
          <p:cNvPr id="381" name="Picture 380"/>
          <p:cNvPicPr/>
          <p:nvPr/>
        </p:nvPicPr>
        <p:blipFill>
          <a:blip r:embed="rId2"/>
          <a:stretch/>
        </p:blipFill>
        <p:spPr>
          <a:xfrm>
            <a:off x="268920" y="1136520"/>
            <a:ext cx="9502920" cy="5190480"/>
          </a:xfrm>
          <a:prstGeom prst="rect">
            <a:avLst/>
          </a:prstGeom>
          <a:ln>
            <a:noFill/>
          </a:ln>
        </p:spPr>
      </p:pic>
      <p:sp>
        <p:nvSpPr>
          <p:cNvPr id="382" name="TextShape 5"/>
          <p:cNvSpPr txBox="1"/>
          <p:nvPr/>
        </p:nvSpPr>
        <p:spPr>
          <a:xfrm>
            <a:off x="926280" y="6641280"/>
            <a:ext cx="756756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From: Knudsen et.al., </a:t>
            </a: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J. Neutron Research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2014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695760" y="2076480"/>
            <a:ext cx="695160" cy="4190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"/>
          <p:cNvSpPr/>
          <p:nvPr/>
        </p:nvSpPr>
        <p:spPr>
          <a:xfrm>
            <a:off x="3276720" y="2733840"/>
            <a:ext cx="1447560" cy="466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3"/>
          <p:cNvSpPr/>
          <p:nvPr/>
        </p:nvSpPr>
        <p:spPr>
          <a:xfrm>
            <a:off x="1247760" y="3429000"/>
            <a:ext cx="1657440" cy="3812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TextShape 4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pic>
        <p:nvPicPr>
          <p:cNvPr id="387" name="Picture 386"/>
          <p:cNvPicPr/>
          <p:nvPr/>
        </p:nvPicPr>
        <p:blipFill>
          <a:blip r:embed="rId2"/>
          <a:stretch/>
        </p:blipFill>
        <p:spPr>
          <a:xfrm>
            <a:off x="268920" y="1136520"/>
            <a:ext cx="9502920" cy="5190480"/>
          </a:xfrm>
          <a:prstGeom prst="rect">
            <a:avLst/>
          </a:prstGeom>
          <a:ln>
            <a:noFill/>
          </a:ln>
        </p:spPr>
      </p:pic>
      <p:sp>
        <p:nvSpPr>
          <p:cNvPr id="388" name="TextShape 5"/>
          <p:cNvSpPr txBox="1"/>
          <p:nvPr/>
        </p:nvSpPr>
        <p:spPr>
          <a:xfrm>
            <a:off x="926280" y="6641280"/>
            <a:ext cx="756756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From: Knudsen et.al., </a:t>
            </a: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J. Neutron Research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2014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6"/>
          <p:cNvSpPr txBox="1"/>
          <p:nvPr/>
        </p:nvSpPr>
        <p:spPr>
          <a:xfrm>
            <a:off x="2752560" y="2445480"/>
            <a:ext cx="7019280" cy="399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mc_pol_set_angular_accuracy(double domega);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7"/>
          <p:cNvSpPr txBox="1"/>
          <p:nvPr/>
        </p:nvSpPr>
        <p:spPr>
          <a:xfrm>
            <a:off x="3512520" y="1636200"/>
            <a:ext cx="5164920" cy="399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mc_pol_set_timestep(double dt);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936320" y="1476360"/>
            <a:ext cx="5007600" cy="2514600"/>
          </a:xfrm>
          <a:prstGeom prst="rect">
            <a:avLst/>
          </a:prstGeom>
          <a:solidFill>
            <a:srgbClr val="6666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"/>
          <p:cNvSpPr/>
          <p:nvPr/>
        </p:nvSpPr>
        <p:spPr>
          <a:xfrm>
            <a:off x="276120" y="4333680"/>
            <a:ext cx="4486320" cy="1600560"/>
          </a:xfrm>
          <a:prstGeom prst="rect">
            <a:avLst/>
          </a:prstGeom>
          <a:solidFill>
            <a:srgbClr val="CC66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"/>
          <p:cNvSpPr/>
          <p:nvPr/>
        </p:nvSpPr>
        <p:spPr>
          <a:xfrm>
            <a:off x="5469840" y="4322880"/>
            <a:ext cx="3940560" cy="1325520"/>
          </a:xfrm>
          <a:prstGeom prst="rect">
            <a:avLst/>
          </a:prstGeom>
          <a:solidFill>
            <a:srgbClr val="00CC00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4"/>
          <p:cNvSpPr/>
          <p:nvPr/>
        </p:nvSpPr>
        <p:spPr>
          <a:xfrm>
            <a:off x="276120" y="1485720"/>
            <a:ext cx="4486320" cy="2514600"/>
          </a:xfrm>
          <a:prstGeom prst="rect">
            <a:avLst/>
          </a:prstGeom>
          <a:solidFill>
            <a:srgbClr val="FF6600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TextShape 5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polarization components</a:t>
            </a:r>
          </a:p>
        </p:txBody>
      </p:sp>
      <p:sp>
        <p:nvSpPr>
          <p:cNvPr id="396" name="TextShape 6"/>
          <p:cNvSpPr txBox="1"/>
          <p:nvPr/>
        </p:nvSpPr>
        <p:spPr>
          <a:xfrm>
            <a:off x="4879440" y="1605600"/>
            <a:ext cx="5121720" cy="283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Optics: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Monochromator_pol.comp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Pol_bender.comp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Pol_guide_vmirror.comp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Pol_mirror.comp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Pol_pi_2_rotator.comp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Transmission_polarisatorABSnT.comp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Pol_bender_tapering.comp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7"/>
          <p:cNvSpPr txBox="1"/>
          <p:nvPr/>
        </p:nvSpPr>
        <p:spPr>
          <a:xfrm>
            <a:off x="361800" y="4671360"/>
            <a:ext cx="4315320" cy="139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Monitors: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MeanPolLambda_monitor.comp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PolLambda_monitor.comp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TextShape 8"/>
          <p:cNvSpPr txBox="1"/>
          <p:nvPr/>
        </p:nvSpPr>
        <p:spPr>
          <a:xfrm>
            <a:off x="5643360" y="4663440"/>
            <a:ext cx="3593880" cy="14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Idealized components: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PolAnalyser_ideal.comp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Set_pol.comp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9"/>
          <p:cNvSpPr txBox="1"/>
          <p:nvPr/>
        </p:nvSpPr>
        <p:spPr>
          <a:xfrm>
            <a:off x="474840" y="1687680"/>
            <a:ext cx="4088880" cy="244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Magnetic fields: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Pol_FieldBox.comp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Pol_constBfield.comp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Pol_simpleBfield_stop.comp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Pol_triafield.comp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0"/>
          <p:cNvSpPr/>
          <p:nvPr/>
        </p:nvSpPr>
        <p:spPr>
          <a:xfrm>
            <a:off x="276120" y="6161760"/>
            <a:ext cx="4486320" cy="1262880"/>
          </a:xfrm>
          <a:prstGeom prst="rect">
            <a:avLst/>
          </a:prstGeom>
          <a:solidFill>
            <a:srgbClr val="66FF99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TextShape 11"/>
          <p:cNvSpPr txBox="1"/>
          <p:nvPr/>
        </p:nvSpPr>
        <p:spPr>
          <a:xfrm>
            <a:off x="361800" y="6161760"/>
            <a:ext cx="4315320" cy="139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Contrib: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Foil_flipper_magnet.comp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polarization monitors</a:t>
            </a:r>
          </a:p>
        </p:txBody>
      </p:sp>
      <p:sp>
        <p:nvSpPr>
          <p:cNvPr id="403" name="TextShape 2"/>
          <p:cNvSpPr txBox="1"/>
          <p:nvPr/>
        </p:nvSpPr>
        <p:spPr>
          <a:xfrm>
            <a:off x="398520" y="183924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Monitors</a:t>
            </a:r>
          </a:p>
        </p:txBody>
      </p:sp>
      <p:sp>
        <p:nvSpPr>
          <p:cNvPr id="404" name="CustomShape 3"/>
          <p:cNvSpPr/>
          <p:nvPr/>
        </p:nvSpPr>
        <p:spPr>
          <a:xfrm rot="16200000">
            <a:off x="818640" y="387288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5" name="Picture 404"/>
          <p:cNvPicPr/>
          <p:nvPr/>
        </p:nvPicPr>
        <p:blipFill>
          <a:blip r:embed="rId2"/>
          <a:stretch/>
        </p:blipFill>
        <p:spPr>
          <a:xfrm>
            <a:off x="4508280" y="3500280"/>
            <a:ext cx="4397760" cy="2473560"/>
          </a:xfrm>
          <a:prstGeom prst="rect">
            <a:avLst/>
          </a:prstGeom>
          <a:ln>
            <a:noFill/>
          </a:ln>
        </p:spPr>
      </p:pic>
      <p:pic>
        <p:nvPicPr>
          <p:cNvPr id="406" name="Picture 405"/>
          <p:cNvPicPr/>
          <p:nvPr/>
        </p:nvPicPr>
        <p:blipFill>
          <a:blip r:embed="rId3"/>
          <a:stretch/>
        </p:blipFill>
        <p:spPr>
          <a:xfrm>
            <a:off x="2051640" y="885960"/>
            <a:ext cx="4273560" cy="24037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Formula 4"/>
              <p:cNvSpPr txBox="1"/>
              <p:nvPr/>
            </p:nvSpPr>
            <p:spPr>
              <a:xfrm>
                <a:off x="1897200" y="6268320"/>
                <a:ext cx="2707200" cy="388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=0.87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cxnSp>
        <p:nvCxnSpPr>
          <p:cNvPr id="408" name="Line 5"/>
          <p:cNvCxnSpPr>
            <a:stCxn id="405" idx="2"/>
            <a:endCxn id="407" idx="3"/>
          </p:cNvCxnSpPr>
          <p:nvPr/>
        </p:nvCxnSpPr>
        <p:spPr>
          <a:xfrm flipH="1">
            <a:off x="4604400" y="5973840"/>
            <a:ext cx="2103120" cy="48924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09" name="Line 6"/>
          <p:cNvCxnSpPr>
            <a:stCxn id="406" idx="3"/>
            <a:endCxn id="405" idx="0"/>
          </p:cNvCxnSpPr>
          <p:nvPr/>
        </p:nvCxnSpPr>
        <p:spPr>
          <a:xfrm>
            <a:off x="6325200" y="2087640"/>
            <a:ext cx="382320" cy="141300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10" name="TextShape 7"/>
          <p:cNvSpPr txBox="1"/>
          <p:nvPr/>
        </p:nvSpPr>
        <p:spPr>
          <a:xfrm>
            <a:off x="6838920" y="3028680"/>
            <a:ext cx="30610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MeanPolLambda_monitor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TextShape 8"/>
          <p:cNvSpPr txBox="1"/>
          <p:nvPr/>
        </p:nvSpPr>
        <p:spPr>
          <a:xfrm>
            <a:off x="1933920" y="619560"/>
            <a:ext cx="251244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PolLambda_monitor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TextShape 9"/>
          <p:cNvSpPr txBox="1"/>
          <p:nvPr/>
        </p:nvSpPr>
        <p:spPr>
          <a:xfrm>
            <a:off x="905040" y="5917320"/>
            <a:ext cx="16894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Pol_monitor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Line 10"/>
          <p:cNvSpPr/>
          <p:nvPr/>
        </p:nvSpPr>
        <p:spPr>
          <a:xfrm>
            <a:off x="129960" y="3956400"/>
            <a:ext cx="141516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Formula 11"/>
              <p:cNvSpPr txBox="1"/>
              <p:nvPr/>
            </p:nvSpPr>
            <p:spPr>
              <a:xfrm>
                <a:off x="1153440" y="4036320"/>
                <a:ext cx="163800" cy="1854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415" name="CustomShape 12"/>
          <p:cNvSpPr/>
          <p:nvPr/>
        </p:nvSpPr>
        <p:spPr>
          <a:xfrm rot="1461600">
            <a:off x="649440" y="3782520"/>
            <a:ext cx="163080" cy="162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TextShape 13"/>
          <p:cNvSpPr txBox="1"/>
          <p:nvPr/>
        </p:nvSpPr>
        <p:spPr>
          <a:xfrm rot="21554400">
            <a:off x="628920" y="3575880"/>
            <a:ext cx="21708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 rot="1461600">
            <a:off x="567720" y="3841920"/>
            <a:ext cx="162720" cy="162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TextShape 15"/>
          <p:cNvSpPr txBox="1"/>
          <p:nvPr/>
        </p:nvSpPr>
        <p:spPr>
          <a:xfrm rot="21554400">
            <a:off x="546840" y="3635280"/>
            <a:ext cx="21744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6"/>
          <p:cNvSpPr/>
          <p:nvPr/>
        </p:nvSpPr>
        <p:spPr>
          <a:xfrm rot="1461600">
            <a:off x="653400" y="3901320"/>
            <a:ext cx="162720" cy="162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TextShape 17"/>
          <p:cNvSpPr txBox="1"/>
          <p:nvPr/>
        </p:nvSpPr>
        <p:spPr>
          <a:xfrm rot="21554400">
            <a:off x="632520" y="3694680"/>
            <a:ext cx="21708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8"/>
          <p:cNvSpPr/>
          <p:nvPr/>
        </p:nvSpPr>
        <p:spPr>
          <a:xfrm rot="1461600">
            <a:off x="792720" y="3841920"/>
            <a:ext cx="162720" cy="162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TextShape 19"/>
          <p:cNvSpPr txBox="1"/>
          <p:nvPr/>
        </p:nvSpPr>
        <p:spPr>
          <a:xfrm rot="21554400">
            <a:off x="771840" y="3634920"/>
            <a:ext cx="21744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0"/>
          <p:cNvSpPr/>
          <p:nvPr/>
        </p:nvSpPr>
        <p:spPr>
          <a:xfrm rot="1461600">
            <a:off x="742320" y="3960720"/>
            <a:ext cx="162720" cy="162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TextShape 21"/>
          <p:cNvSpPr txBox="1"/>
          <p:nvPr/>
        </p:nvSpPr>
        <p:spPr>
          <a:xfrm rot="21554400">
            <a:off x="721440" y="3753720"/>
            <a:ext cx="21744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2"/>
          <p:cNvSpPr/>
          <p:nvPr/>
        </p:nvSpPr>
        <p:spPr>
          <a:xfrm rot="1461600">
            <a:off x="523080" y="3960720"/>
            <a:ext cx="162720" cy="1627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TextShape 23"/>
          <p:cNvSpPr txBox="1"/>
          <p:nvPr/>
        </p:nvSpPr>
        <p:spPr>
          <a:xfrm rot="21554400">
            <a:off x="502200" y="3753720"/>
            <a:ext cx="21708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 rot="16200000">
            <a:off x="5710680" y="3537720"/>
            <a:ext cx="2634840" cy="797760"/>
          </a:xfrm>
          <a:custGeom>
            <a:avLst/>
            <a:gdLst/>
            <a:ahLst/>
            <a:cxnLst/>
            <a:rect l="0" t="0" r="r" b="b"/>
            <a:pathLst>
              <a:path w="7321" h="2218">
                <a:moveTo>
                  <a:pt x="1830" y="0"/>
                </a:moveTo>
                <a:lnTo>
                  <a:pt x="7320" y="0"/>
                </a:lnTo>
                <a:lnTo>
                  <a:pt x="5490" y="2217"/>
                </a:lnTo>
                <a:lnTo>
                  <a:pt x="0" y="2217"/>
                </a:lnTo>
                <a:lnTo>
                  <a:pt x="1830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TextShape 2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magnetic fields</a:t>
            </a:r>
          </a:p>
        </p:txBody>
      </p:sp>
      <p:sp>
        <p:nvSpPr>
          <p:cNvPr id="429" name="CustomShape 3"/>
          <p:cNvSpPr/>
          <p:nvPr/>
        </p:nvSpPr>
        <p:spPr>
          <a:xfrm rot="16200000">
            <a:off x="1188720" y="3512880"/>
            <a:ext cx="2634840" cy="797760"/>
          </a:xfrm>
          <a:custGeom>
            <a:avLst/>
            <a:gdLst/>
            <a:ahLst/>
            <a:cxnLst/>
            <a:rect l="0" t="0" r="r" b="b"/>
            <a:pathLst>
              <a:path w="7321" h="2218">
                <a:moveTo>
                  <a:pt x="1830" y="0"/>
                </a:moveTo>
                <a:lnTo>
                  <a:pt x="7320" y="0"/>
                </a:lnTo>
                <a:lnTo>
                  <a:pt x="5490" y="2217"/>
                </a:lnTo>
                <a:lnTo>
                  <a:pt x="0" y="2217"/>
                </a:lnTo>
                <a:lnTo>
                  <a:pt x="1830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TextShape 4"/>
          <p:cNvSpPr txBox="1"/>
          <p:nvPr/>
        </p:nvSpPr>
        <p:spPr>
          <a:xfrm>
            <a:off x="1417320" y="956880"/>
            <a:ext cx="5774040" cy="120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Pol_constBfield.comp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Single constant Magnetic field in a “box”.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user may specify a wavelength to flip.</a:t>
            </a:r>
            <a:br/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blocking walls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Line 5"/>
          <p:cNvSpPr/>
          <p:nvPr/>
        </p:nvSpPr>
        <p:spPr>
          <a:xfrm>
            <a:off x="2107440" y="2594520"/>
            <a:ext cx="4521960" cy="24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6"/>
          <p:cNvSpPr/>
          <p:nvPr/>
        </p:nvSpPr>
        <p:spPr>
          <a:xfrm>
            <a:off x="2905200" y="3267000"/>
            <a:ext cx="4521960" cy="972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Line 7"/>
          <p:cNvSpPr/>
          <p:nvPr/>
        </p:nvSpPr>
        <p:spPr>
          <a:xfrm>
            <a:off x="2905200" y="5229360"/>
            <a:ext cx="4521960" cy="24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8"/>
          <p:cNvSpPr/>
          <p:nvPr/>
        </p:nvSpPr>
        <p:spPr>
          <a:xfrm>
            <a:off x="2107440" y="4566960"/>
            <a:ext cx="4521960" cy="24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9"/>
          <p:cNvSpPr/>
          <p:nvPr/>
        </p:nvSpPr>
        <p:spPr>
          <a:xfrm flipV="1">
            <a:off x="952560" y="3676680"/>
            <a:ext cx="8343720" cy="780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0"/>
          <p:cNvSpPr/>
          <p:nvPr/>
        </p:nvSpPr>
        <p:spPr>
          <a:xfrm>
            <a:off x="2257560" y="2661840"/>
            <a:ext cx="5019480" cy="523800"/>
          </a:xfrm>
          <a:custGeom>
            <a:avLst/>
            <a:gdLst/>
            <a:ahLst/>
            <a:cxnLst/>
            <a:rect l="0" t="0" r="r" b="b"/>
            <a:pathLst>
              <a:path w="13945" h="1456">
                <a:moveTo>
                  <a:pt x="2002" y="1455"/>
                </a:moveTo>
                <a:lnTo>
                  <a:pt x="13944" y="1455"/>
                </a:lnTo>
                <a:lnTo>
                  <a:pt x="11941" y="0"/>
                </a:lnTo>
                <a:lnTo>
                  <a:pt x="0" y="0"/>
                </a:lnTo>
                <a:lnTo>
                  <a:pt x="2002" y="1455"/>
                </a:lnTo>
              </a:path>
            </a:pathLst>
          </a:custGeom>
          <a:solidFill>
            <a:srgbClr val="CCCCCC">
              <a:alpha val="50000"/>
            </a:srgbClr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1"/>
          <p:cNvSpPr/>
          <p:nvPr/>
        </p:nvSpPr>
        <p:spPr>
          <a:xfrm>
            <a:off x="2962080" y="3352680"/>
            <a:ext cx="4400640" cy="181944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Line 12"/>
          <p:cNvSpPr/>
          <p:nvPr/>
        </p:nvSpPr>
        <p:spPr>
          <a:xfrm flipV="1">
            <a:off x="3666960" y="3676680"/>
            <a:ext cx="657360" cy="12002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 rot="16200000">
            <a:off x="5710680" y="3537720"/>
            <a:ext cx="2634840" cy="797760"/>
          </a:xfrm>
          <a:custGeom>
            <a:avLst/>
            <a:gdLst/>
            <a:ahLst/>
            <a:cxnLst/>
            <a:rect l="0" t="0" r="r" b="b"/>
            <a:pathLst>
              <a:path w="7321" h="2218">
                <a:moveTo>
                  <a:pt x="1830" y="0"/>
                </a:moveTo>
                <a:lnTo>
                  <a:pt x="7320" y="0"/>
                </a:lnTo>
                <a:lnTo>
                  <a:pt x="5490" y="2217"/>
                </a:lnTo>
                <a:lnTo>
                  <a:pt x="0" y="2217"/>
                </a:lnTo>
                <a:lnTo>
                  <a:pt x="1830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TextShape 2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magnetic fields</a:t>
            </a:r>
          </a:p>
        </p:txBody>
      </p:sp>
      <p:sp>
        <p:nvSpPr>
          <p:cNvPr id="441" name="CustomShape 3"/>
          <p:cNvSpPr/>
          <p:nvPr/>
        </p:nvSpPr>
        <p:spPr>
          <a:xfrm rot="16200000">
            <a:off x="1188720" y="3512880"/>
            <a:ext cx="2634840" cy="797760"/>
          </a:xfrm>
          <a:custGeom>
            <a:avLst/>
            <a:gdLst/>
            <a:ahLst/>
            <a:cxnLst/>
            <a:rect l="0" t="0" r="r" b="b"/>
            <a:pathLst>
              <a:path w="7321" h="2218">
                <a:moveTo>
                  <a:pt x="1830" y="0"/>
                </a:moveTo>
                <a:lnTo>
                  <a:pt x="7320" y="0"/>
                </a:lnTo>
                <a:lnTo>
                  <a:pt x="5490" y="2217"/>
                </a:lnTo>
                <a:lnTo>
                  <a:pt x="0" y="2217"/>
                </a:lnTo>
                <a:lnTo>
                  <a:pt x="1830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TextShape 4"/>
          <p:cNvSpPr txBox="1"/>
          <p:nvPr/>
        </p:nvSpPr>
        <p:spPr>
          <a:xfrm>
            <a:off x="1417320" y="956880"/>
            <a:ext cx="5774040" cy="115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Pol_FieldBox.comp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Single Magnetic field in a “box”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optional user supplied field c-function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Line 5"/>
          <p:cNvSpPr/>
          <p:nvPr/>
        </p:nvSpPr>
        <p:spPr>
          <a:xfrm>
            <a:off x="2107440" y="2594520"/>
            <a:ext cx="4521960" cy="24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6"/>
          <p:cNvSpPr/>
          <p:nvPr/>
        </p:nvSpPr>
        <p:spPr>
          <a:xfrm>
            <a:off x="2905200" y="3251880"/>
            <a:ext cx="4521960" cy="24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Line 7"/>
          <p:cNvSpPr/>
          <p:nvPr/>
        </p:nvSpPr>
        <p:spPr>
          <a:xfrm>
            <a:off x="2905200" y="5229360"/>
            <a:ext cx="4521960" cy="24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8"/>
          <p:cNvSpPr/>
          <p:nvPr/>
        </p:nvSpPr>
        <p:spPr>
          <a:xfrm>
            <a:off x="2107440" y="4566960"/>
            <a:ext cx="4521960" cy="24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9"/>
          <p:cNvSpPr/>
          <p:nvPr/>
        </p:nvSpPr>
        <p:spPr>
          <a:xfrm flipV="1">
            <a:off x="952560" y="3676680"/>
            <a:ext cx="8343720" cy="780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magnetic fields</a:t>
            </a:r>
          </a:p>
        </p:txBody>
      </p:sp>
      <p:sp>
        <p:nvSpPr>
          <p:cNvPr id="449" name="TextShape 2"/>
          <p:cNvSpPr txBox="1"/>
          <p:nvPr/>
        </p:nvSpPr>
        <p:spPr>
          <a:xfrm>
            <a:off x="808920" y="711720"/>
            <a:ext cx="7201440" cy="205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Pol_simpleBfield_stop.comp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Entry/Exit contruction allows for nested magnetic field descriptions.</a:t>
            </a:r>
            <a:br/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Any magnetic fields through user supplied c-function</a:t>
            </a:r>
            <a:br/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Tabled magnetic fields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 rot="16200000">
            <a:off x="1133280" y="460656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Line 4"/>
          <p:cNvSpPr/>
          <p:nvPr/>
        </p:nvSpPr>
        <p:spPr>
          <a:xfrm flipV="1">
            <a:off x="523800" y="4819680"/>
            <a:ext cx="1467000" cy="190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Line 5"/>
          <p:cNvSpPr/>
          <p:nvPr/>
        </p:nvSpPr>
        <p:spPr>
          <a:xfrm flipV="1">
            <a:off x="2505240" y="3838680"/>
            <a:ext cx="657360" cy="12002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Line 6"/>
          <p:cNvSpPr/>
          <p:nvPr/>
        </p:nvSpPr>
        <p:spPr>
          <a:xfrm flipV="1">
            <a:off x="3391200" y="4267080"/>
            <a:ext cx="95040" cy="781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7"/>
          <p:cNvSpPr/>
          <p:nvPr/>
        </p:nvSpPr>
        <p:spPr>
          <a:xfrm flipH="1" flipV="1">
            <a:off x="4047840" y="4591080"/>
            <a:ext cx="198000" cy="477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8"/>
          <p:cNvSpPr/>
          <p:nvPr/>
        </p:nvSpPr>
        <p:spPr>
          <a:xfrm flipH="1" flipV="1">
            <a:off x="4552920" y="4914720"/>
            <a:ext cx="464760" cy="115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Line 9"/>
          <p:cNvSpPr/>
          <p:nvPr/>
        </p:nvSpPr>
        <p:spPr>
          <a:xfrm flipH="1">
            <a:off x="5248440" y="5004000"/>
            <a:ext cx="417240" cy="2062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Line 10"/>
          <p:cNvSpPr/>
          <p:nvPr/>
        </p:nvSpPr>
        <p:spPr>
          <a:xfrm flipH="1">
            <a:off x="5829480" y="5023440"/>
            <a:ext cx="196560" cy="5202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Line 11"/>
          <p:cNvSpPr/>
          <p:nvPr/>
        </p:nvSpPr>
        <p:spPr>
          <a:xfrm>
            <a:off x="6330960" y="5013720"/>
            <a:ext cx="41400" cy="10249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12"/>
          <p:cNvSpPr/>
          <p:nvPr/>
        </p:nvSpPr>
        <p:spPr>
          <a:xfrm rot="16200000">
            <a:off x="6038640" y="462564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Workforce</a:t>
            </a:r>
          </a:p>
        </p:txBody>
      </p:sp>
      <p:pic>
        <p:nvPicPr>
          <p:cNvPr id="99" name="mcstas_teamsize.svg" descr="Produced by GNUPLOT 5.0 patchlevel 5 "/>
          <p:cNvPicPr/>
          <p:nvPr/>
        </p:nvPicPr>
        <p:blipFill>
          <a:blip r:embed="rId2"/>
          <a:stretch/>
        </p:blipFill>
        <p:spPr>
          <a:xfrm>
            <a:off x="1066680" y="2009520"/>
            <a:ext cx="8039160" cy="4223880"/>
          </a:xfrm>
          <a:prstGeom prst="rect">
            <a:avLst/>
          </a:prstGeom>
          <a:ln>
            <a:noFill/>
          </a:ln>
        </p:spPr>
      </p:pic>
      <p:sp>
        <p:nvSpPr>
          <p:cNvPr id="100" name="Line 2"/>
          <p:cNvSpPr/>
          <p:nvPr/>
        </p:nvSpPr>
        <p:spPr>
          <a:xfrm flipH="1" flipV="1">
            <a:off x="2266920" y="5686200"/>
            <a:ext cx="9360" cy="6289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TextShape 3"/>
          <p:cNvSpPr txBox="1"/>
          <p:nvPr/>
        </p:nvSpPr>
        <p:spPr>
          <a:xfrm>
            <a:off x="7172280" y="1580760"/>
            <a:ext cx="15217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Release 2.4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4"/>
          <p:cNvSpPr/>
          <p:nvPr/>
        </p:nvSpPr>
        <p:spPr>
          <a:xfrm>
            <a:off x="2295360" y="1514520"/>
            <a:ext cx="2550600" cy="199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extShape 5"/>
          <p:cNvSpPr txBox="1"/>
          <p:nvPr/>
        </p:nvSpPr>
        <p:spPr>
          <a:xfrm>
            <a:off x="1391040" y="1047600"/>
            <a:ext cx="340704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Work  starts on polarization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 flipH="1" flipV="1">
            <a:off x="6076800" y="4457880"/>
            <a:ext cx="905040" cy="2190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Shape 7"/>
          <p:cNvSpPr txBox="1"/>
          <p:nvPr/>
        </p:nvSpPr>
        <p:spPr>
          <a:xfrm>
            <a:off x="5334120" y="6676920"/>
            <a:ext cx="31525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Work  starts on McXtrace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8"/>
          <p:cNvSpPr/>
          <p:nvPr/>
        </p:nvSpPr>
        <p:spPr>
          <a:xfrm>
            <a:off x="8124840" y="2009520"/>
            <a:ext cx="217080" cy="205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9"/>
          <p:cNvSpPr/>
          <p:nvPr/>
        </p:nvSpPr>
        <p:spPr>
          <a:xfrm>
            <a:off x="5029200" y="3609720"/>
            <a:ext cx="923760" cy="96228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"/>
          <p:cNvSpPr/>
          <p:nvPr/>
        </p:nvSpPr>
        <p:spPr>
          <a:xfrm>
            <a:off x="5398560" y="4429080"/>
            <a:ext cx="3231000" cy="14292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Shape 11"/>
          <p:cNvSpPr txBox="1"/>
          <p:nvPr/>
        </p:nvSpPr>
        <p:spPr>
          <a:xfrm>
            <a:off x="1257840" y="6410160"/>
            <a:ext cx="15217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Release 1.0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Polarization Capabilities IV</a:t>
            </a:r>
          </a:p>
        </p:txBody>
      </p:sp>
      <p:sp>
        <p:nvSpPr>
          <p:cNvPr id="461" name="TextShape 2"/>
          <p:cNvSpPr txBox="1"/>
          <p:nvPr/>
        </p:nvSpPr>
        <p:spPr>
          <a:xfrm>
            <a:off x="808920" y="711720"/>
            <a:ext cx="7201440" cy="205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Pol_simpleBfield_stop.comp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Entry/Exit contruction allows for nested magnetic field descriptions.</a:t>
            </a:r>
            <a:br/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Any magnetic fields through user supplied c-function</a:t>
            </a:r>
            <a:br/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- Tabled magnetic fields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 rot="16200000">
            <a:off x="1133280" y="460656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4"/>
          <p:cNvSpPr/>
          <p:nvPr/>
        </p:nvSpPr>
        <p:spPr>
          <a:xfrm flipV="1">
            <a:off x="523800" y="4819680"/>
            <a:ext cx="1467000" cy="190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5"/>
          <p:cNvSpPr/>
          <p:nvPr/>
        </p:nvSpPr>
        <p:spPr>
          <a:xfrm flipV="1">
            <a:off x="2505240" y="3838680"/>
            <a:ext cx="657360" cy="12002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6"/>
          <p:cNvSpPr/>
          <p:nvPr/>
        </p:nvSpPr>
        <p:spPr>
          <a:xfrm flipV="1">
            <a:off x="3391200" y="4267080"/>
            <a:ext cx="95040" cy="781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Line 7"/>
          <p:cNvSpPr/>
          <p:nvPr/>
        </p:nvSpPr>
        <p:spPr>
          <a:xfrm flipH="1" flipV="1">
            <a:off x="4047840" y="4591080"/>
            <a:ext cx="198000" cy="477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8"/>
          <p:cNvSpPr/>
          <p:nvPr/>
        </p:nvSpPr>
        <p:spPr>
          <a:xfrm flipH="1" flipV="1">
            <a:off x="4552920" y="4914720"/>
            <a:ext cx="464760" cy="115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Line 9"/>
          <p:cNvSpPr/>
          <p:nvPr/>
        </p:nvSpPr>
        <p:spPr>
          <a:xfrm flipH="1">
            <a:off x="5248440" y="5004000"/>
            <a:ext cx="417240" cy="2062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Line 10"/>
          <p:cNvSpPr/>
          <p:nvPr/>
        </p:nvSpPr>
        <p:spPr>
          <a:xfrm flipH="1">
            <a:off x="5829480" y="5023440"/>
            <a:ext cx="196560" cy="5202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Line 11"/>
          <p:cNvSpPr/>
          <p:nvPr/>
        </p:nvSpPr>
        <p:spPr>
          <a:xfrm>
            <a:off x="6330960" y="5013720"/>
            <a:ext cx="41400" cy="10249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2"/>
          <p:cNvSpPr/>
          <p:nvPr/>
        </p:nvSpPr>
        <p:spPr>
          <a:xfrm rot="16200000">
            <a:off x="6038640" y="462564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Line 13"/>
          <p:cNvSpPr/>
          <p:nvPr/>
        </p:nvSpPr>
        <p:spPr>
          <a:xfrm flipV="1">
            <a:off x="2019240" y="4172040"/>
            <a:ext cx="4848120" cy="647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Line 14"/>
          <p:cNvSpPr/>
          <p:nvPr/>
        </p:nvSpPr>
        <p:spPr>
          <a:xfrm flipV="1">
            <a:off x="6867360" y="3981600"/>
            <a:ext cx="1467000" cy="190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 rot="16200000">
            <a:off x="4547160" y="4536720"/>
            <a:ext cx="2872080" cy="683280"/>
          </a:xfrm>
          <a:custGeom>
            <a:avLst/>
            <a:gdLst/>
            <a:ahLst/>
            <a:cxnLst/>
            <a:rect l="0" t="0" r="r" b="b"/>
            <a:pathLst>
              <a:path w="7980" h="1900">
                <a:moveTo>
                  <a:pt x="1994" y="0"/>
                </a:moveTo>
                <a:lnTo>
                  <a:pt x="7979" y="0"/>
                </a:lnTo>
                <a:lnTo>
                  <a:pt x="5984" y="1899"/>
                </a:lnTo>
                <a:lnTo>
                  <a:pt x="0" y="1899"/>
                </a:lnTo>
                <a:lnTo>
                  <a:pt x="1994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2"/>
          <p:cNvSpPr/>
          <p:nvPr/>
        </p:nvSpPr>
        <p:spPr>
          <a:xfrm rot="16200000">
            <a:off x="3213720" y="4594320"/>
            <a:ext cx="2872080" cy="683280"/>
          </a:xfrm>
          <a:custGeom>
            <a:avLst/>
            <a:gdLst/>
            <a:ahLst/>
            <a:cxnLst/>
            <a:rect l="0" t="0" r="r" b="b"/>
            <a:pathLst>
              <a:path w="7980" h="1900">
                <a:moveTo>
                  <a:pt x="1994" y="0"/>
                </a:moveTo>
                <a:lnTo>
                  <a:pt x="7979" y="0"/>
                </a:lnTo>
                <a:lnTo>
                  <a:pt x="5984" y="1899"/>
                </a:lnTo>
                <a:lnTo>
                  <a:pt x="0" y="1899"/>
                </a:lnTo>
                <a:lnTo>
                  <a:pt x="1994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3"/>
          <p:cNvSpPr/>
          <p:nvPr/>
        </p:nvSpPr>
        <p:spPr>
          <a:xfrm rot="16200000">
            <a:off x="1765440" y="4575240"/>
            <a:ext cx="2872080" cy="683280"/>
          </a:xfrm>
          <a:custGeom>
            <a:avLst/>
            <a:gdLst/>
            <a:ahLst/>
            <a:cxnLst/>
            <a:rect l="0" t="0" r="r" b="b"/>
            <a:pathLst>
              <a:path w="7980" h="1900">
                <a:moveTo>
                  <a:pt x="1994" y="0"/>
                </a:moveTo>
                <a:lnTo>
                  <a:pt x="7979" y="0"/>
                </a:lnTo>
                <a:lnTo>
                  <a:pt x="5984" y="1899"/>
                </a:lnTo>
                <a:lnTo>
                  <a:pt x="0" y="1899"/>
                </a:lnTo>
                <a:lnTo>
                  <a:pt x="1994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TextShape 4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Pol_monitors along the way...</a:t>
            </a:r>
          </a:p>
        </p:txBody>
      </p:sp>
      <p:sp>
        <p:nvSpPr>
          <p:cNvPr id="478" name="CustomShape 5"/>
          <p:cNvSpPr/>
          <p:nvPr/>
        </p:nvSpPr>
        <p:spPr>
          <a:xfrm rot="16200000">
            <a:off x="1133280" y="460692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Line 6"/>
          <p:cNvSpPr/>
          <p:nvPr/>
        </p:nvSpPr>
        <p:spPr>
          <a:xfrm flipV="1">
            <a:off x="523800" y="4820040"/>
            <a:ext cx="1467000" cy="190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7"/>
          <p:cNvSpPr/>
          <p:nvPr/>
        </p:nvSpPr>
        <p:spPr>
          <a:xfrm flipV="1">
            <a:off x="2505240" y="3839040"/>
            <a:ext cx="657360" cy="12002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8"/>
          <p:cNvSpPr/>
          <p:nvPr/>
        </p:nvSpPr>
        <p:spPr>
          <a:xfrm flipV="1">
            <a:off x="3391200" y="4267440"/>
            <a:ext cx="95040" cy="781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Line 9"/>
          <p:cNvSpPr/>
          <p:nvPr/>
        </p:nvSpPr>
        <p:spPr>
          <a:xfrm flipH="1" flipV="1">
            <a:off x="4047840" y="4591440"/>
            <a:ext cx="198000" cy="477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Line 10"/>
          <p:cNvSpPr/>
          <p:nvPr/>
        </p:nvSpPr>
        <p:spPr>
          <a:xfrm flipH="1" flipV="1">
            <a:off x="4552920" y="4915080"/>
            <a:ext cx="464760" cy="115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11"/>
          <p:cNvSpPr/>
          <p:nvPr/>
        </p:nvSpPr>
        <p:spPr>
          <a:xfrm flipH="1">
            <a:off x="5248440" y="5004360"/>
            <a:ext cx="417240" cy="2062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Line 12"/>
          <p:cNvSpPr/>
          <p:nvPr/>
        </p:nvSpPr>
        <p:spPr>
          <a:xfrm flipH="1">
            <a:off x="5829480" y="5023800"/>
            <a:ext cx="196560" cy="5202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Line 13"/>
          <p:cNvSpPr/>
          <p:nvPr/>
        </p:nvSpPr>
        <p:spPr>
          <a:xfrm>
            <a:off x="6330960" y="5014080"/>
            <a:ext cx="41400" cy="10249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4"/>
          <p:cNvSpPr/>
          <p:nvPr/>
        </p:nvSpPr>
        <p:spPr>
          <a:xfrm rot="16200000">
            <a:off x="6038640" y="4626000"/>
            <a:ext cx="1872720" cy="420120"/>
          </a:xfrm>
          <a:custGeom>
            <a:avLst/>
            <a:gdLst/>
            <a:ahLst/>
            <a:cxnLst/>
            <a:rect l="0" t="0" r="r" b="b"/>
            <a:pathLst>
              <a:path w="5204" h="1169">
                <a:moveTo>
                  <a:pt x="1300" y="0"/>
                </a:moveTo>
                <a:lnTo>
                  <a:pt x="5203" y="0"/>
                </a:lnTo>
                <a:lnTo>
                  <a:pt x="3902" y="1168"/>
                </a:lnTo>
                <a:lnTo>
                  <a:pt x="0" y="1168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Line 15"/>
          <p:cNvSpPr/>
          <p:nvPr/>
        </p:nvSpPr>
        <p:spPr>
          <a:xfrm flipV="1">
            <a:off x="2019240" y="4172400"/>
            <a:ext cx="4848120" cy="647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16"/>
          <p:cNvSpPr/>
          <p:nvPr/>
        </p:nvSpPr>
        <p:spPr>
          <a:xfrm flipV="1">
            <a:off x="6867360" y="3981960"/>
            <a:ext cx="1467000" cy="190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 rot="16200000">
            <a:off x="5125320" y="5616000"/>
            <a:ext cx="1754640" cy="417240"/>
          </a:xfrm>
          <a:custGeom>
            <a:avLst/>
            <a:gdLst/>
            <a:ahLst/>
            <a:cxnLst/>
            <a:rect l="0" t="0" r="r" b="b"/>
            <a:pathLst>
              <a:path w="4876" h="1161">
                <a:moveTo>
                  <a:pt x="1218" y="0"/>
                </a:moveTo>
                <a:lnTo>
                  <a:pt x="4875" y="0"/>
                </a:lnTo>
                <a:lnTo>
                  <a:pt x="3656" y="1160"/>
                </a:lnTo>
                <a:lnTo>
                  <a:pt x="0" y="1160"/>
                </a:lnTo>
                <a:lnTo>
                  <a:pt x="1218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2"/>
          <p:cNvSpPr/>
          <p:nvPr/>
        </p:nvSpPr>
        <p:spPr>
          <a:xfrm rot="16200000">
            <a:off x="4310640" y="5651280"/>
            <a:ext cx="1754640" cy="417240"/>
          </a:xfrm>
          <a:custGeom>
            <a:avLst/>
            <a:gdLst/>
            <a:ahLst/>
            <a:cxnLst/>
            <a:rect l="0" t="0" r="r" b="b"/>
            <a:pathLst>
              <a:path w="4876" h="1161">
                <a:moveTo>
                  <a:pt x="1218" y="0"/>
                </a:moveTo>
                <a:lnTo>
                  <a:pt x="4875" y="0"/>
                </a:lnTo>
                <a:lnTo>
                  <a:pt x="3656" y="1160"/>
                </a:lnTo>
                <a:lnTo>
                  <a:pt x="0" y="1160"/>
                </a:lnTo>
                <a:lnTo>
                  <a:pt x="1218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3"/>
          <p:cNvSpPr/>
          <p:nvPr/>
        </p:nvSpPr>
        <p:spPr>
          <a:xfrm rot="16200000">
            <a:off x="3425760" y="5639760"/>
            <a:ext cx="1755000" cy="417240"/>
          </a:xfrm>
          <a:custGeom>
            <a:avLst/>
            <a:gdLst/>
            <a:ahLst/>
            <a:cxnLst/>
            <a:rect l="0" t="0" r="r" b="b"/>
            <a:pathLst>
              <a:path w="4877" h="1161">
                <a:moveTo>
                  <a:pt x="1219" y="0"/>
                </a:moveTo>
                <a:lnTo>
                  <a:pt x="4876" y="0"/>
                </a:lnTo>
                <a:lnTo>
                  <a:pt x="3657" y="1160"/>
                </a:lnTo>
                <a:lnTo>
                  <a:pt x="0" y="1160"/>
                </a:lnTo>
                <a:lnTo>
                  <a:pt x="1219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TextShape 4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Pol_monitors along the way...</a:t>
            </a:r>
          </a:p>
        </p:txBody>
      </p:sp>
      <p:sp>
        <p:nvSpPr>
          <p:cNvPr id="494" name="CustomShape 5"/>
          <p:cNvSpPr/>
          <p:nvPr/>
        </p:nvSpPr>
        <p:spPr>
          <a:xfrm rot="16200000">
            <a:off x="3039480" y="5659200"/>
            <a:ext cx="1144440" cy="256680"/>
          </a:xfrm>
          <a:custGeom>
            <a:avLst/>
            <a:gdLst/>
            <a:ahLst/>
            <a:cxnLst/>
            <a:rect l="0" t="0" r="r" b="b"/>
            <a:pathLst>
              <a:path w="3181" h="715">
                <a:moveTo>
                  <a:pt x="795" y="0"/>
                </a:moveTo>
                <a:lnTo>
                  <a:pt x="3180" y="0"/>
                </a:lnTo>
                <a:lnTo>
                  <a:pt x="2385" y="714"/>
                </a:lnTo>
                <a:lnTo>
                  <a:pt x="0" y="714"/>
                </a:lnTo>
                <a:lnTo>
                  <a:pt x="7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6"/>
          <p:cNvSpPr/>
          <p:nvPr/>
        </p:nvSpPr>
        <p:spPr>
          <a:xfrm flipV="1">
            <a:off x="2667240" y="578916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Line 7"/>
          <p:cNvSpPr/>
          <p:nvPr/>
        </p:nvSpPr>
        <p:spPr>
          <a:xfrm flipV="1">
            <a:off x="3877920" y="5189760"/>
            <a:ext cx="401760" cy="7333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Line 8"/>
          <p:cNvSpPr/>
          <p:nvPr/>
        </p:nvSpPr>
        <p:spPr>
          <a:xfrm flipV="1">
            <a:off x="4419360" y="5451480"/>
            <a:ext cx="57960" cy="4773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Line 9"/>
          <p:cNvSpPr/>
          <p:nvPr/>
        </p:nvSpPr>
        <p:spPr>
          <a:xfrm flipH="1" flipV="1">
            <a:off x="4820400" y="5649480"/>
            <a:ext cx="120960" cy="2916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Line 10"/>
          <p:cNvSpPr/>
          <p:nvPr/>
        </p:nvSpPr>
        <p:spPr>
          <a:xfrm flipH="1" flipV="1">
            <a:off x="5128920" y="5847480"/>
            <a:ext cx="284040" cy="70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Line 11"/>
          <p:cNvSpPr/>
          <p:nvPr/>
        </p:nvSpPr>
        <p:spPr>
          <a:xfrm flipH="1">
            <a:off x="5554080" y="5901840"/>
            <a:ext cx="254880" cy="126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Line 12"/>
          <p:cNvSpPr/>
          <p:nvPr/>
        </p:nvSpPr>
        <p:spPr>
          <a:xfrm flipH="1">
            <a:off x="5909040" y="5913720"/>
            <a:ext cx="120240" cy="3178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Line 13"/>
          <p:cNvSpPr/>
          <p:nvPr/>
        </p:nvSpPr>
        <p:spPr>
          <a:xfrm>
            <a:off x="6215400" y="5907960"/>
            <a:ext cx="25200" cy="6260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14"/>
          <p:cNvSpPr/>
          <p:nvPr/>
        </p:nvSpPr>
        <p:spPr>
          <a:xfrm rot="16200000">
            <a:off x="6036840" y="5670720"/>
            <a:ext cx="1144080" cy="256680"/>
          </a:xfrm>
          <a:custGeom>
            <a:avLst/>
            <a:gdLst/>
            <a:ahLst/>
            <a:cxnLst/>
            <a:rect l="0" t="0" r="r" b="b"/>
            <a:pathLst>
              <a:path w="3180" h="715">
                <a:moveTo>
                  <a:pt x="794" y="0"/>
                </a:moveTo>
                <a:lnTo>
                  <a:pt x="3179" y="0"/>
                </a:lnTo>
                <a:lnTo>
                  <a:pt x="2384" y="714"/>
                </a:lnTo>
                <a:lnTo>
                  <a:pt x="0" y="714"/>
                </a:lnTo>
                <a:lnTo>
                  <a:pt x="79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Line 15"/>
          <p:cNvSpPr/>
          <p:nvPr/>
        </p:nvSpPr>
        <p:spPr>
          <a:xfrm flipV="1">
            <a:off x="3580920" y="5393520"/>
            <a:ext cx="2962080" cy="395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Line 16"/>
          <p:cNvSpPr/>
          <p:nvPr/>
        </p:nvSpPr>
        <p:spPr>
          <a:xfrm flipV="1">
            <a:off x="6543000" y="527724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Line 17"/>
          <p:cNvSpPr/>
          <p:nvPr/>
        </p:nvSpPr>
        <p:spPr>
          <a:xfrm flipH="1" flipV="1">
            <a:off x="3781440" y="4076640"/>
            <a:ext cx="314280" cy="780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TextShape 18"/>
          <p:cNvSpPr txBox="1"/>
          <p:nvPr/>
        </p:nvSpPr>
        <p:spPr>
          <a:xfrm>
            <a:off x="1943280" y="3105000"/>
            <a:ext cx="33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Pol_lambda_mon 1 placeholder</a:t>
            </a:r>
          </a:p>
        </p:txBody>
      </p:sp>
      <p:pic>
        <p:nvPicPr>
          <p:cNvPr id="508" name="Picture 507"/>
          <p:cNvPicPr/>
          <p:nvPr/>
        </p:nvPicPr>
        <p:blipFill>
          <a:blip r:embed="rId2"/>
          <a:stretch/>
        </p:blipFill>
        <p:spPr>
          <a:xfrm>
            <a:off x="427320" y="1108080"/>
            <a:ext cx="5091480" cy="286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 rot="16200000">
            <a:off x="5125320" y="5616000"/>
            <a:ext cx="1754640" cy="417240"/>
          </a:xfrm>
          <a:custGeom>
            <a:avLst/>
            <a:gdLst/>
            <a:ahLst/>
            <a:cxnLst/>
            <a:rect l="0" t="0" r="r" b="b"/>
            <a:pathLst>
              <a:path w="4876" h="1161">
                <a:moveTo>
                  <a:pt x="1218" y="0"/>
                </a:moveTo>
                <a:lnTo>
                  <a:pt x="4875" y="0"/>
                </a:lnTo>
                <a:lnTo>
                  <a:pt x="3656" y="1160"/>
                </a:lnTo>
                <a:lnTo>
                  <a:pt x="0" y="1160"/>
                </a:lnTo>
                <a:lnTo>
                  <a:pt x="1218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2"/>
          <p:cNvSpPr/>
          <p:nvPr/>
        </p:nvSpPr>
        <p:spPr>
          <a:xfrm rot="16200000">
            <a:off x="4310640" y="5651280"/>
            <a:ext cx="1754640" cy="417240"/>
          </a:xfrm>
          <a:custGeom>
            <a:avLst/>
            <a:gdLst/>
            <a:ahLst/>
            <a:cxnLst/>
            <a:rect l="0" t="0" r="r" b="b"/>
            <a:pathLst>
              <a:path w="4876" h="1161">
                <a:moveTo>
                  <a:pt x="1218" y="0"/>
                </a:moveTo>
                <a:lnTo>
                  <a:pt x="4875" y="0"/>
                </a:lnTo>
                <a:lnTo>
                  <a:pt x="3656" y="1160"/>
                </a:lnTo>
                <a:lnTo>
                  <a:pt x="0" y="1160"/>
                </a:lnTo>
                <a:lnTo>
                  <a:pt x="1218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3"/>
          <p:cNvSpPr/>
          <p:nvPr/>
        </p:nvSpPr>
        <p:spPr>
          <a:xfrm rot="16200000">
            <a:off x="3425760" y="5639760"/>
            <a:ext cx="1755000" cy="417240"/>
          </a:xfrm>
          <a:custGeom>
            <a:avLst/>
            <a:gdLst/>
            <a:ahLst/>
            <a:cxnLst/>
            <a:rect l="0" t="0" r="r" b="b"/>
            <a:pathLst>
              <a:path w="4877" h="1161">
                <a:moveTo>
                  <a:pt x="1219" y="0"/>
                </a:moveTo>
                <a:lnTo>
                  <a:pt x="4876" y="0"/>
                </a:lnTo>
                <a:lnTo>
                  <a:pt x="3657" y="1160"/>
                </a:lnTo>
                <a:lnTo>
                  <a:pt x="0" y="1160"/>
                </a:lnTo>
                <a:lnTo>
                  <a:pt x="1219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TextShape 4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Pol_monitors along the way...</a:t>
            </a:r>
          </a:p>
        </p:txBody>
      </p:sp>
      <p:sp>
        <p:nvSpPr>
          <p:cNvPr id="513" name="CustomShape 5"/>
          <p:cNvSpPr/>
          <p:nvPr/>
        </p:nvSpPr>
        <p:spPr>
          <a:xfrm rot="16200000">
            <a:off x="3039480" y="5659200"/>
            <a:ext cx="1144440" cy="256680"/>
          </a:xfrm>
          <a:custGeom>
            <a:avLst/>
            <a:gdLst/>
            <a:ahLst/>
            <a:cxnLst/>
            <a:rect l="0" t="0" r="r" b="b"/>
            <a:pathLst>
              <a:path w="3181" h="715">
                <a:moveTo>
                  <a:pt x="795" y="0"/>
                </a:moveTo>
                <a:lnTo>
                  <a:pt x="3180" y="0"/>
                </a:lnTo>
                <a:lnTo>
                  <a:pt x="2385" y="714"/>
                </a:lnTo>
                <a:lnTo>
                  <a:pt x="0" y="714"/>
                </a:lnTo>
                <a:lnTo>
                  <a:pt x="7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Line 6"/>
          <p:cNvSpPr/>
          <p:nvPr/>
        </p:nvSpPr>
        <p:spPr>
          <a:xfrm flipV="1">
            <a:off x="2667240" y="578916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Line 7"/>
          <p:cNvSpPr/>
          <p:nvPr/>
        </p:nvSpPr>
        <p:spPr>
          <a:xfrm flipV="1">
            <a:off x="3877920" y="5189760"/>
            <a:ext cx="401760" cy="7333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Line 8"/>
          <p:cNvSpPr/>
          <p:nvPr/>
        </p:nvSpPr>
        <p:spPr>
          <a:xfrm flipV="1">
            <a:off x="4419360" y="5451480"/>
            <a:ext cx="57960" cy="4773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Line 9"/>
          <p:cNvSpPr/>
          <p:nvPr/>
        </p:nvSpPr>
        <p:spPr>
          <a:xfrm flipH="1" flipV="1">
            <a:off x="4820400" y="5649480"/>
            <a:ext cx="120960" cy="2916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10"/>
          <p:cNvSpPr/>
          <p:nvPr/>
        </p:nvSpPr>
        <p:spPr>
          <a:xfrm flipH="1" flipV="1">
            <a:off x="5128920" y="5847480"/>
            <a:ext cx="284040" cy="70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Line 11"/>
          <p:cNvSpPr/>
          <p:nvPr/>
        </p:nvSpPr>
        <p:spPr>
          <a:xfrm flipH="1">
            <a:off x="5554080" y="5901840"/>
            <a:ext cx="254880" cy="126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12"/>
          <p:cNvSpPr/>
          <p:nvPr/>
        </p:nvSpPr>
        <p:spPr>
          <a:xfrm flipH="1">
            <a:off x="5909040" y="5913720"/>
            <a:ext cx="120240" cy="3178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Line 13"/>
          <p:cNvSpPr/>
          <p:nvPr/>
        </p:nvSpPr>
        <p:spPr>
          <a:xfrm>
            <a:off x="6215400" y="5907960"/>
            <a:ext cx="25200" cy="6260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14"/>
          <p:cNvSpPr/>
          <p:nvPr/>
        </p:nvSpPr>
        <p:spPr>
          <a:xfrm rot="16200000">
            <a:off x="6036840" y="5670720"/>
            <a:ext cx="1144080" cy="256680"/>
          </a:xfrm>
          <a:custGeom>
            <a:avLst/>
            <a:gdLst/>
            <a:ahLst/>
            <a:cxnLst/>
            <a:rect l="0" t="0" r="r" b="b"/>
            <a:pathLst>
              <a:path w="3180" h="715">
                <a:moveTo>
                  <a:pt x="794" y="0"/>
                </a:moveTo>
                <a:lnTo>
                  <a:pt x="3179" y="0"/>
                </a:lnTo>
                <a:lnTo>
                  <a:pt x="2384" y="714"/>
                </a:lnTo>
                <a:lnTo>
                  <a:pt x="0" y="714"/>
                </a:lnTo>
                <a:lnTo>
                  <a:pt x="79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15"/>
          <p:cNvSpPr/>
          <p:nvPr/>
        </p:nvSpPr>
        <p:spPr>
          <a:xfrm flipV="1">
            <a:off x="3580920" y="5393520"/>
            <a:ext cx="2962080" cy="395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Line 16"/>
          <p:cNvSpPr/>
          <p:nvPr/>
        </p:nvSpPr>
        <p:spPr>
          <a:xfrm flipV="1">
            <a:off x="6543000" y="527724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5" name="Picture 524"/>
          <p:cNvPicPr/>
          <p:nvPr/>
        </p:nvPicPr>
        <p:blipFill>
          <a:blip r:embed="rId2"/>
          <a:stretch/>
        </p:blipFill>
        <p:spPr>
          <a:xfrm>
            <a:off x="427680" y="1108440"/>
            <a:ext cx="3701880" cy="2082240"/>
          </a:xfrm>
          <a:prstGeom prst="rect">
            <a:avLst/>
          </a:prstGeom>
          <a:ln>
            <a:noFill/>
          </a:ln>
        </p:spPr>
      </p:pic>
      <p:pic>
        <p:nvPicPr>
          <p:cNvPr id="526" name="Picture 525"/>
          <p:cNvPicPr/>
          <p:nvPr/>
        </p:nvPicPr>
        <p:blipFill>
          <a:blip r:embed="rId3"/>
          <a:stretch/>
        </p:blipFill>
        <p:spPr>
          <a:xfrm>
            <a:off x="1494720" y="1488960"/>
            <a:ext cx="5429880" cy="3054240"/>
          </a:xfrm>
          <a:prstGeom prst="rect">
            <a:avLst/>
          </a:prstGeom>
          <a:ln>
            <a:noFill/>
          </a:ln>
        </p:spPr>
      </p:pic>
      <p:sp>
        <p:nvSpPr>
          <p:cNvPr id="527" name="Line 17"/>
          <p:cNvSpPr/>
          <p:nvPr/>
        </p:nvSpPr>
        <p:spPr>
          <a:xfrm flipH="1" flipV="1">
            <a:off x="4800600" y="4543200"/>
            <a:ext cx="75960" cy="685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 rot="16200000">
            <a:off x="5125320" y="5616000"/>
            <a:ext cx="1754640" cy="417240"/>
          </a:xfrm>
          <a:custGeom>
            <a:avLst/>
            <a:gdLst/>
            <a:ahLst/>
            <a:cxnLst/>
            <a:rect l="0" t="0" r="r" b="b"/>
            <a:pathLst>
              <a:path w="4876" h="1161">
                <a:moveTo>
                  <a:pt x="1218" y="0"/>
                </a:moveTo>
                <a:lnTo>
                  <a:pt x="4875" y="0"/>
                </a:lnTo>
                <a:lnTo>
                  <a:pt x="3656" y="1160"/>
                </a:lnTo>
                <a:lnTo>
                  <a:pt x="0" y="1160"/>
                </a:lnTo>
                <a:lnTo>
                  <a:pt x="1218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2"/>
          <p:cNvSpPr/>
          <p:nvPr/>
        </p:nvSpPr>
        <p:spPr>
          <a:xfrm rot="16200000">
            <a:off x="4310640" y="5651280"/>
            <a:ext cx="1754640" cy="417240"/>
          </a:xfrm>
          <a:custGeom>
            <a:avLst/>
            <a:gdLst/>
            <a:ahLst/>
            <a:cxnLst/>
            <a:rect l="0" t="0" r="r" b="b"/>
            <a:pathLst>
              <a:path w="4876" h="1161">
                <a:moveTo>
                  <a:pt x="1218" y="0"/>
                </a:moveTo>
                <a:lnTo>
                  <a:pt x="4875" y="0"/>
                </a:lnTo>
                <a:lnTo>
                  <a:pt x="3656" y="1160"/>
                </a:lnTo>
                <a:lnTo>
                  <a:pt x="0" y="1160"/>
                </a:lnTo>
                <a:lnTo>
                  <a:pt x="1218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3"/>
          <p:cNvSpPr/>
          <p:nvPr/>
        </p:nvSpPr>
        <p:spPr>
          <a:xfrm rot="16200000">
            <a:off x="3425760" y="5639760"/>
            <a:ext cx="1755000" cy="417240"/>
          </a:xfrm>
          <a:custGeom>
            <a:avLst/>
            <a:gdLst/>
            <a:ahLst/>
            <a:cxnLst/>
            <a:rect l="0" t="0" r="r" b="b"/>
            <a:pathLst>
              <a:path w="4877" h="1161">
                <a:moveTo>
                  <a:pt x="1219" y="0"/>
                </a:moveTo>
                <a:lnTo>
                  <a:pt x="4876" y="0"/>
                </a:lnTo>
                <a:lnTo>
                  <a:pt x="3657" y="1160"/>
                </a:lnTo>
                <a:lnTo>
                  <a:pt x="0" y="1160"/>
                </a:lnTo>
                <a:lnTo>
                  <a:pt x="1219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TextShape 4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Pol_monitors along the way...</a:t>
            </a:r>
          </a:p>
        </p:txBody>
      </p:sp>
      <p:sp>
        <p:nvSpPr>
          <p:cNvPr id="532" name="CustomShape 5"/>
          <p:cNvSpPr/>
          <p:nvPr/>
        </p:nvSpPr>
        <p:spPr>
          <a:xfrm rot="16200000">
            <a:off x="3039480" y="5659200"/>
            <a:ext cx="1144440" cy="256680"/>
          </a:xfrm>
          <a:custGeom>
            <a:avLst/>
            <a:gdLst/>
            <a:ahLst/>
            <a:cxnLst/>
            <a:rect l="0" t="0" r="r" b="b"/>
            <a:pathLst>
              <a:path w="3181" h="715">
                <a:moveTo>
                  <a:pt x="795" y="0"/>
                </a:moveTo>
                <a:lnTo>
                  <a:pt x="3180" y="0"/>
                </a:lnTo>
                <a:lnTo>
                  <a:pt x="2385" y="714"/>
                </a:lnTo>
                <a:lnTo>
                  <a:pt x="0" y="714"/>
                </a:lnTo>
                <a:lnTo>
                  <a:pt x="7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Line 6"/>
          <p:cNvSpPr/>
          <p:nvPr/>
        </p:nvSpPr>
        <p:spPr>
          <a:xfrm flipV="1">
            <a:off x="2667240" y="578916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7"/>
          <p:cNvSpPr/>
          <p:nvPr/>
        </p:nvSpPr>
        <p:spPr>
          <a:xfrm flipV="1">
            <a:off x="3877920" y="5189760"/>
            <a:ext cx="401760" cy="7333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Line 8"/>
          <p:cNvSpPr/>
          <p:nvPr/>
        </p:nvSpPr>
        <p:spPr>
          <a:xfrm flipV="1">
            <a:off x="4419360" y="5451480"/>
            <a:ext cx="57960" cy="4773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Line 9"/>
          <p:cNvSpPr/>
          <p:nvPr/>
        </p:nvSpPr>
        <p:spPr>
          <a:xfrm flipH="1" flipV="1">
            <a:off x="4820400" y="5649480"/>
            <a:ext cx="120960" cy="2916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Line 10"/>
          <p:cNvSpPr/>
          <p:nvPr/>
        </p:nvSpPr>
        <p:spPr>
          <a:xfrm flipH="1" flipV="1">
            <a:off x="5128920" y="5847480"/>
            <a:ext cx="284040" cy="70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11"/>
          <p:cNvSpPr/>
          <p:nvPr/>
        </p:nvSpPr>
        <p:spPr>
          <a:xfrm flipH="1">
            <a:off x="5554080" y="5901840"/>
            <a:ext cx="254880" cy="126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12"/>
          <p:cNvSpPr/>
          <p:nvPr/>
        </p:nvSpPr>
        <p:spPr>
          <a:xfrm flipH="1">
            <a:off x="5909040" y="5913720"/>
            <a:ext cx="120240" cy="3178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13"/>
          <p:cNvSpPr/>
          <p:nvPr/>
        </p:nvSpPr>
        <p:spPr>
          <a:xfrm>
            <a:off x="6215400" y="5907960"/>
            <a:ext cx="25200" cy="6260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4"/>
          <p:cNvSpPr/>
          <p:nvPr/>
        </p:nvSpPr>
        <p:spPr>
          <a:xfrm rot="16200000">
            <a:off x="6036840" y="5670720"/>
            <a:ext cx="1144080" cy="256680"/>
          </a:xfrm>
          <a:custGeom>
            <a:avLst/>
            <a:gdLst/>
            <a:ahLst/>
            <a:cxnLst/>
            <a:rect l="0" t="0" r="r" b="b"/>
            <a:pathLst>
              <a:path w="3180" h="715">
                <a:moveTo>
                  <a:pt x="794" y="0"/>
                </a:moveTo>
                <a:lnTo>
                  <a:pt x="3179" y="0"/>
                </a:lnTo>
                <a:lnTo>
                  <a:pt x="2384" y="714"/>
                </a:lnTo>
                <a:lnTo>
                  <a:pt x="0" y="714"/>
                </a:lnTo>
                <a:lnTo>
                  <a:pt x="79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Line 15"/>
          <p:cNvSpPr/>
          <p:nvPr/>
        </p:nvSpPr>
        <p:spPr>
          <a:xfrm flipV="1">
            <a:off x="3580920" y="5393520"/>
            <a:ext cx="2962080" cy="395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Line 16"/>
          <p:cNvSpPr/>
          <p:nvPr/>
        </p:nvSpPr>
        <p:spPr>
          <a:xfrm flipV="1">
            <a:off x="6543000" y="527724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4" name="Picture 543"/>
          <p:cNvPicPr/>
          <p:nvPr/>
        </p:nvPicPr>
        <p:blipFill>
          <a:blip r:embed="rId2"/>
          <a:stretch/>
        </p:blipFill>
        <p:spPr>
          <a:xfrm>
            <a:off x="427680" y="1108440"/>
            <a:ext cx="3701880" cy="2082240"/>
          </a:xfrm>
          <a:prstGeom prst="rect">
            <a:avLst/>
          </a:prstGeom>
          <a:ln>
            <a:noFill/>
          </a:ln>
        </p:spPr>
      </p:pic>
      <p:pic>
        <p:nvPicPr>
          <p:cNvPr id="545" name="Picture 544"/>
          <p:cNvPicPr/>
          <p:nvPr/>
        </p:nvPicPr>
        <p:blipFill>
          <a:blip r:embed="rId3"/>
          <a:stretch/>
        </p:blipFill>
        <p:spPr>
          <a:xfrm>
            <a:off x="2361960" y="765360"/>
            <a:ext cx="3743280" cy="2105640"/>
          </a:xfrm>
          <a:prstGeom prst="rect">
            <a:avLst/>
          </a:prstGeom>
          <a:ln>
            <a:noFill/>
          </a:ln>
        </p:spPr>
      </p:pic>
      <p:pic>
        <p:nvPicPr>
          <p:cNvPr id="546" name="Picture 545"/>
          <p:cNvPicPr/>
          <p:nvPr/>
        </p:nvPicPr>
        <p:blipFill>
          <a:blip r:embed="rId4"/>
          <a:stretch/>
        </p:blipFill>
        <p:spPr>
          <a:xfrm>
            <a:off x="3355200" y="821880"/>
            <a:ext cx="6141600" cy="3454560"/>
          </a:xfrm>
          <a:prstGeom prst="rect">
            <a:avLst/>
          </a:prstGeom>
          <a:ln>
            <a:noFill/>
          </a:ln>
        </p:spPr>
      </p:pic>
      <p:sp>
        <p:nvSpPr>
          <p:cNvPr id="547" name="Line 17"/>
          <p:cNvSpPr/>
          <p:nvPr/>
        </p:nvSpPr>
        <p:spPr>
          <a:xfrm flipV="1">
            <a:off x="5457600" y="4343400"/>
            <a:ext cx="390600" cy="676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Nested fields</a:t>
            </a:r>
          </a:p>
        </p:txBody>
      </p:sp>
      <p:sp>
        <p:nvSpPr>
          <p:cNvPr id="549" name="CustomShape 2"/>
          <p:cNvSpPr/>
          <p:nvPr/>
        </p:nvSpPr>
        <p:spPr>
          <a:xfrm rot="16200000">
            <a:off x="6397560" y="5251680"/>
            <a:ext cx="1755000" cy="417240"/>
          </a:xfrm>
          <a:custGeom>
            <a:avLst/>
            <a:gdLst/>
            <a:ahLst/>
            <a:cxnLst/>
            <a:rect l="0" t="0" r="r" b="b"/>
            <a:pathLst>
              <a:path w="4877" h="1161">
                <a:moveTo>
                  <a:pt x="1219" y="0"/>
                </a:moveTo>
                <a:lnTo>
                  <a:pt x="4876" y="0"/>
                </a:lnTo>
                <a:lnTo>
                  <a:pt x="3657" y="1160"/>
                </a:lnTo>
                <a:lnTo>
                  <a:pt x="0" y="1160"/>
                </a:lnTo>
                <a:lnTo>
                  <a:pt x="1219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3"/>
          <p:cNvSpPr/>
          <p:nvPr/>
        </p:nvSpPr>
        <p:spPr>
          <a:xfrm rot="16200000">
            <a:off x="3039480" y="5661720"/>
            <a:ext cx="1144440" cy="256680"/>
          </a:xfrm>
          <a:custGeom>
            <a:avLst/>
            <a:gdLst/>
            <a:ahLst/>
            <a:cxnLst/>
            <a:rect l="0" t="0" r="r" b="b"/>
            <a:pathLst>
              <a:path w="3181" h="715">
                <a:moveTo>
                  <a:pt x="795" y="0"/>
                </a:moveTo>
                <a:lnTo>
                  <a:pt x="3180" y="0"/>
                </a:lnTo>
                <a:lnTo>
                  <a:pt x="2385" y="714"/>
                </a:lnTo>
                <a:lnTo>
                  <a:pt x="0" y="714"/>
                </a:lnTo>
                <a:lnTo>
                  <a:pt x="7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4"/>
          <p:cNvSpPr/>
          <p:nvPr/>
        </p:nvSpPr>
        <p:spPr>
          <a:xfrm flipV="1">
            <a:off x="2667240" y="579168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5"/>
          <p:cNvSpPr/>
          <p:nvPr/>
        </p:nvSpPr>
        <p:spPr>
          <a:xfrm flipV="1">
            <a:off x="3877920" y="5192280"/>
            <a:ext cx="401760" cy="7333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Line 6"/>
          <p:cNvSpPr/>
          <p:nvPr/>
        </p:nvSpPr>
        <p:spPr>
          <a:xfrm flipV="1">
            <a:off x="4419360" y="5454000"/>
            <a:ext cx="57960" cy="4773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Line 7"/>
          <p:cNvSpPr/>
          <p:nvPr/>
        </p:nvSpPr>
        <p:spPr>
          <a:xfrm flipH="1" flipV="1">
            <a:off x="4820400" y="5652000"/>
            <a:ext cx="120960" cy="2916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Line 8"/>
          <p:cNvSpPr/>
          <p:nvPr/>
        </p:nvSpPr>
        <p:spPr>
          <a:xfrm flipH="1" flipV="1">
            <a:off x="5128920" y="5850000"/>
            <a:ext cx="284040" cy="70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Line 9"/>
          <p:cNvSpPr/>
          <p:nvPr/>
        </p:nvSpPr>
        <p:spPr>
          <a:xfrm flipH="1">
            <a:off x="5554080" y="5904360"/>
            <a:ext cx="254880" cy="126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10"/>
          <p:cNvSpPr/>
          <p:nvPr/>
        </p:nvSpPr>
        <p:spPr>
          <a:xfrm flipH="1">
            <a:off x="5909040" y="5916240"/>
            <a:ext cx="120240" cy="3178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Line 11"/>
          <p:cNvSpPr/>
          <p:nvPr/>
        </p:nvSpPr>
        <p:spPr>
          <a:xfrm>
            <a:off x="6215400" y="5910480"/>
            <a:ext cx="25200" cy="6260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12"/>
          <p:cNvSpPr/>
          <p:nvPr/>
        </p:nvSpPr>
        <p:spPr>
          <a:xfrm rot="16200000">
            <a:off x="6036840" y="5673240"/>
            <a:ext cx="1144080" cy="256680"/>
          </a:xfrm>
          <a:custGeom>
            <a:avLst/>
            <a:gdLst/>
            <a:ahLst/>
            <a:cxnLst/>
            <a:rect l="0" t="0" r="r" b="b"/>
            <a:pathLst>
              <a:path w="3180" h="715">
                <a:moveTo>
                  <a:pt x="794" y="0"/>
                </a:moveTo>
                <a:lnTo>
                  <a:pt x="3179" y="0"/>
                </a:lnTo>
                <a:lnTo>
                  <a:pt x="2384" y="714"/>
                </a:lnTo>
                <a:lnTo>
                  <a:pt x="0" y="714"/>
                </a:lnTo>
                <a:lnTo>
                  <a:pt x="79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Line 13"/>
          <p:cNvSpPr/>
          <p:nvPr/>
        </p:nvSpPr>
        <p:spPr>
          <a:xfrm flipV="1">
            <a:off x="3580920" y="5396040"/>
            <a:ext cx="2962080" cy="395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Line 14"/>
          <p:cNvSpPr/>
          <p:nvPr/>
        </p:nvSpPr>
        <p:spPr>
          <a:xfrm flipV="1">
            <a:off x="6543000" y="527976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2" name="Picture 561"/>
          <p:cNvPicPr/>
          <p:nvPr/>
        </p:nvPicPr>
        <p:blipFill>
          <a:blip r:embed="rId2"/>
          <a:stretch/>
        </p:blipFill>
        <p:spPr>
          <a:xfrm>
            <a:off x="427320" y="812880"/>
            <a:ext cx="6306840" cy="3547440"/>
          </a:xfrm>
          <a:prstGeom prst="rect">
            <a:avLst/>
          </a:prstGeom>
          <a:ln>
            <a:noFill/>
          </a:ln>
        </p:spPr>
      </p:pic>
      <p:cxnSp>
        <p:nvCxnSpPr>
          <p:cNvPr id="563" name="Line 15"/>
          <p:cNvCxnSpPr>
            <a:stCxn id="549" idx="2"/>
            <a:endCxn id="562" idx="3"/>
          </p:cNvCxnSpPr>
          <p:nvPr/>
        </p:nvCxnSpPr>
        <p:spPr>
          <a:xfrm flipH="1" flipV="1">
            <a:off x="6734160" y="2586600"/>
            <a:ext cx="541440" cy="221652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Nested fields</a:t>
            </a:r>
          </a:p>
        </p:txBody>
      </p:sp>
      <p:sp>
        <p:nvSpPr>
          <p:cNvPr id="565" name="CustomShape 2"/>
          <p:cNvSpPr/>
          <p:nvPr/>
        </p:nvSpPr>
        <p:spPr>
          <a:xfrm rot="16200000">
            <a:off x="6397560" y="5251680"/>
            <a:ext cx="1755000" cy="417240"/>
          </a:xfrm>
          <a:custGeom>
            <a:avLst/>
            <a:gdLst/>
            <a:ahLst/>
            <a:cxnLst/>
            <a:rect l="0" t="0" r="r" b="b"/>
            <a:pathLst>
              <a:path w="4877" h="1161">
                <a:moveTo>
                  <a:pt x="1219" y="0"/>
                </a:moveTo>
                <a:lnTo>
                  <a:pt x="4876" y="0"/>
                </a:lnTo>
                <a:lnTo>
                  <a:pt x="3657" y="1160"/>
                </a:lnTo>
                <a:lnTo>
                  <a:pt x="0" y="1160"/>
                </a:lnTo>
                <a:lnTo>
                  <a:pt x="1219" y="0"/>
                </a:lnTo>
              </a:path>
            </a:pathLst>
          </a:custGeom>
          <a:solidFill>
            <a:srgbClr val="EEEEEE"/>
          </a:solidFill>
          <a:ln w="10080">
            <a:solidFill>
              <a:srgbClr val="000000"/>
            </a:solidFill>
            <a:custDash>
              <a:ds d="7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3"/>
          <p:cNvSpPr/>
          <p:nvPr/>
        </p:nvSpPr>
        <p:spPr>
          <a:xfrm rot="16200000">
            <a:off x="3039480" y="5661720"/>
            <a:ext cx="1144440" cy="256680"/>
          </a:xfrm>
          <a:custGeom>
            <a:avLst/>
            <a:gdLst/>
            <a:ahLst/>
            <a:cxnLst/>
            <a:rect l="0" t="0" r="r" b="b"/>
            <a:pathLst>
              <a:path w="3181" h="715">
                <a:moveTo>
                  <a:pt x="795" y="0"/>
                </a:moveTo>
                <a:lnTo>
                  <a:pt x="3180" y="0"/>
                </a:lnTo>
                <a:lnTo>
                  <a:pt x="2385" y="714"/>
                </a:lnTo>
                <a:lnTo>
                  <a:pt x="0" y="714"/>
                </a:lnTo>
                <a:lnTo>
                  <a:pt x="7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Line 4"/>
          <p:cNvSpPr/>
          <p:nvPr/>
        </p:nvSpPr>
        <p:spPr>
          <a:xfrm flipV="1">
            <a:off x="2667240" y="579168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Line 5"/>
          <p:cNvSpPr/>
          <p:nvPr/>
        </p:nvSpPr>
        <p:spPr>
          <a:xfrm flipV="1">
            <a:off x="3877920" y="5192280"/>
            <a:ext cx="401760" cy="73332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Line 6"/>
          <p:cNvSpPr/>
          <p:nvPr/>
        </p:nvSpPr>
        <p:spPr>
          <a:xfrm flipV="1">
            <a:off x="4419360" y="5454000"/>
            <a:ext cx="57960" cy="4773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Line 7"/>
          <p:cNvSpPr/>
          <p:nvPr/>
        </p:nvSpPr>
        <p:spPr>
          <a:xfrm flipH="1" flipV="1">
            <a:off x="4820400" y="5652000"/>
            <a:ext cx="120960" cy="2916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8"/>
          <p:cNvSpPr/>
          <p:nvPr/>
        </p:nvSpPr>
        <p:spPr>
          <a:xfrm flipH="1" flipV="1">
            <a:off x="5128920" y="5850000"/>
            <a:ext cx="284040" cy="7056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Line 9"/>
          <p:cNvSpPr/>
          <p:nvPr/>
        </p:nvSpPr>
        <p:spPr>
          <a:xfrm flipH="1">
            <a:off x="5554080" y="5904360"/>
            <a:ext cx="254880" cy="12600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10"/>
          <p:cNvSpPr/>
          <p:nvPr/>
        </p:nvSpPr>
        <p:spPr>
          <a:xfrm flipH="1">
            <a:off x="5909040" y="5916240"/>
            <a:ext cx="120240" cy="31788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11"/>
          <p:cNvSpPr/>
          <p:nvPr/>
        </p:nvSpPr>
        <p:spPr>
          <a:xfrm>
            <a:off x="6215400" y="5910480"/>
            <a:ext cx="25200" cy="626040"/>
          </a:xfrm>
          <a:prstGeom prst="line">
            <a:avLst/>
          </a:prstGeom>
          <a:ln w="38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2"/>
          <p:cNvSpPr/>
          <p:nvPr/>
        </p:nvSpPr>
        <p:spPr>
          <a:xfrm rot="16200000">
            <a:off x="6036840" y="5673240"/>
            <a:ext cx="1144080" cy="256680"/>
          </a:xfrm>
          <a:custGeom>
            <a:avLst/>
            <a:gdLst/>
            <a:ahLst/>
            <a:cxnLst/>
            <a:rect l="0" t="0" r="r" b="b"/>
            <a:pathLst>
              <a:path w="3180" h="715">
                <a:moveTo>
                  <a:pt x="794" y="0"/>
                </a:moveTo>
                <a:lnTo>
                  <a:pt x="3179" y="0"/>
                </a:lnTo>
                <a:lnTo>
                  <a:pt x="2384" y="714"/>
                </a:lnTo>
                <a:lnTo>
                  <a:pt x="0" y="714"/>
                </a:lnTo>
                <a:lnTo>
                  <a:pt x="79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13"/>
          <p:cNvSpPr/>
          <p:nvPr/>
        </p:nvSpPr>
        <p:spPr>
          <a:xfrm flipV="1">
            <a:off x="3580920" y="5396040"/>
            <a:ext cx="2962080" cy="395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14"/>
          <p:cNvSpPr/>
          <p:nvPr/>
        </p:nvSpPr>
        <p:spPr>
          <a:xfrm flipV="1">
            <a:off x="6543000" y="5279760"/>
            <a:ext cx="896400" cy="116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78" name="Line 15"/>
          <p:cNvCxnSpPr>
            <a:stCxn id="565" idx="2"/>
          </p:cNvCxnSpPr>
          <p:nvPr/>
        </p:nvCxnSpPr>
        <p:spPr>
          <a:xfrm flipH="1" flipV="1">
            <a:off x="6734160" y="2586600"/>
            <a:ext cx="541440" cy="221652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79" name="CustomShape 16"/>
          <p:cNvSpPr/>
          <p:nvPr/>
        </p:nvSpPr>
        <p:spPr>
          <a:xfrm rot="16200000">
            <a:off x="5115960" y="5642640"/>
            <a:ext cx="1144440" cy="256680"/>
          </a:xfrm>
          <a:custGeom>
            <a:avLst/>
            <a:gdLst/>
            <a:ahLst/>
            <a:cxnLst/>
            <a:rect l="0" t="0" r="r" b="b"/>
            <a:pathLst>
              <a:path w="3181" h="715">
                <a:moveTo>
                  <a:pt x="795" y="0"/>
                </a:moveTo>
                <a:lnTo>
                  <a:pt x="3180" y="0"/>
                </a:lnTo>
                <a:lnTo>
                  <a:pt x="2385" y="714"/>
                </a:lnTo>
                <a:lnTo>
                  <a:pt x="0" y="714"/>
                </a:lnTo>
                <a:lnTo>
                  <a:pt x="7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7"/>
          <p:cNvSpPr/>
          <p:nvPr/>
        </p:nvSpPr>
        <p:spPr>
          <a:xfrm rot="16200000">
            <a:off x="5951160" y="5673240"/>
            <a:ext cx="1144080" cy="256680"/>
          </a:xfrm>
          <a:custGeom>
            <a:avLst/>
            <a:gdLst/>
            <a:ahLst/>
            <a:cxnLst/>
            <a:rect l="0" t="0" r="r" b="b"/>
            <a:pathLst>
              <a:path w="3180" h="715">
                <a:moveTo>
                  <a:pt x="794" y="0"/>
                </a:moveTo>
                <a:lnTo>
                  <a:pt x="3179" y="0"/>
                </a:lnTo>
                <a:lnTo>
                  <a:pt x="2384" y="714"/>
                </a:lnTo>
                <a:lnTo>
                  <a:pt x="0" y="714"/>
                </a:lnTo>
                <a:lnTo>
                  <a:pt x="79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81" name="Picture 580"/>
          <p:cNvPicPr/>
          <p:nvPr/>
        </p:nvPicPr>
        <p:blipFill>
          <a:blip r:embed="rId2"/>
          <a:stretch/>
        </p:blipFill>
        <p:spPr>
          <a:xfrm>
            <a:off x="322200" y="841680"/>
            <a:ext cx="6327000" cy="355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How does one go about it?</a:t>
            </a:r>
          </a:p>
        </p:txBody>
      </p:sp>
      <p:sp>
        <p:nvSpPr>
          <p:cNvPr id="583" name="TextShape 2"/>
          <p:cNvSpPr txBox="1"/>
          <p:nvPr/>
        </p:nvSpPr>
        <p:spPr>
          <a:xfrm>
            <a:off x="757440" y="939960"/>
            <a:ext cx="59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walk-through: SE-template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How does one go about it?</a:t>
            </a:r>
          </a:p>
        </p:txBody>
      </p:sp>
      <p:sp>
        <p:nvSpPr>
          <p:cNvPr id="585" name="TextShape 2"/>
          <p:cNvSpPr txBox="1"/>
          <p:nvPr/>
        </p:nvSpPr>
        <p:spPr>
          <a:xfrm>
            <a:off x="757440" y="939960"/>
            <a:ext cx="59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walk-through: SE-template</a:t>
            </a:r>
          </a:p>
        </p:txBody>
      </p:sp>
      <p:pic>
        <p:nvPicPr>
          <p:cNvPr id="586" name="Picture 585"/>
          <p:cNvPicPr/>
          <p:nvPr/>
        </p:nvPicPr>
        <p:blipFill>
          <a:blip r:embed="rId2"/>
          <a:stretch/>
        </p:blipFill>
        <p:spPr>
          <a:xfrm>
            <a:off x="1157400" y="1467000"/>
            <a:ext cx="7000560" cy="52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Getting help</a:t>
            </a:r>
          </a:p>
        </p:txBody>
      </p:sp>
      <p:sp>
        <p:nvSpPr>
          <p:cNvPr id="5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Check example header.</a:t>
            </a: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Use </a:t>
            </a: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mcdoc</a:t>
            </a:r>
            <a:endParaRPr lang="en-GB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Read/check the manual</a:t>
            </a: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User mailing list: </a:t>
            </a:r>
            <a:r>
              <a:rPr lang="en-GB" sz="2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mcstas-users@mcstas.org</a:t>
            </a:r>
            <a:endParaRPr lang="en-GB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Give us a call/write us an email!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“particle” model</a:t>
            </a:r>
          </a:p>
        </p:txBody>
      </p:sp>
      <p:sp>
        <p:nvSpPr>
          <p:cNvPr id="266" name="Line 2"/>
          <p:cNvSpPr/>
          <p:nvPr/>
        </p:nvSpPr>
        <p:spPr>
          <a:xfrm>
            <a:off x="2656440" y="3767400"/>
            <a:ext cx="380808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"/>
          <p:cNvSpPr/>
          <p:nvPr/>
        </p:nvSpPr>
        <p:spPr>
          <a:xfrm>
            <a:off x="585360" y="1826280"/>
            <a:ext cx="2586600" cy="22716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Shape 4"/>
          <p:cNvSpPr txBox="1"/>
          <p:nvPr/>
        </p:nvSpPr>
        <p:spPr>
          <a:xfrm>
            <a:off x="537840" y="839880"/>
            <a:ext cx="3538440" cy="1468080"/>
          </a:xfrm>
          <a:prstGeom prst="rect">
            <a:avLst/>
          </a:prstGeom>
          <a:noFill/>
          <a:ln w="57240">
            <a:solidFill>
              <a:srgbClr val="0000CC"/>
            </a:solidFill>
            <a:round/>
          </a:ln>
        </p:spPr>
        <p:txBody>
          <a:bodyPr lIns="118440" tIns="73440" rIns="118440" bIns="73440"/>
          <a:lstStyle/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Neutron ray/package: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Weight: (p) # neutrons left in the package</a:t>
            </a:r>
            <a:br/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Position: (x, y, z)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Velocity: (v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x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y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z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Polarization: (p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x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p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y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p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z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Time: (t)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5"/>
          <p:cNvSpPr txBox="1"/>
          <p:nvPr/>
        </p:nvSpPr>
        <p:spPr>
          <a:xfrm>
            <a:off x="537840" y="839880"/>
            <a:ext cx="3538440" cy="14680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CC"/>
            </a:solidFill>
            <a:round/>
          </a:ln>
        </p:spPr>
        <p:txBody>
          <a:bodyPr lIns="118440" tIns="73440" rIns="118440" bIns="73440"/>
          <a:lstStyle/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Neutron ray/package: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Weight: (p) # neutrons left in the package</a:t>
            </a:r>
            <a:br/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Position: (x, y, z)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Velocity: (v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x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y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z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Polarization: (p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x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p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y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p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z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Time: (t)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6"/>
          <p:cNvSpPr txBox="1"/>
          <p:nvPr/>
        </p:nvSpPr>
        <p:spPr>
          <a:xfrm>
            <a:off x="537840" y="839880"/>
            <a:ext cx="3538440" cy="146808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CC"/>
            </a:solidFill>
            <a:round/>
          </a:ln>
        </p:spPr>
        <p:txBody>
          <a:bodyPr lIns="118440" tIns="73440" rIns="118440" bIns="73440"/>
          <a:lstStyle/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Neutron ray/package: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Weight: (p) # neutrons left in the package</a:t>
            </a:r>
            <a:br/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Position: (x, y, z)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Velocity: (v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x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y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v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z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Polarization: (s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x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s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y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s</a:t>
            </a:r>
            <a:r>
              <a:rPr lang="en-GB" sz="1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z</a:t>
            </a: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Time: (t)</a:t>
            </a:r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 rot="1461600">
            <a:off x="4031280" y="3453120"/>
            <a:ext cx="609120" cy="6094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8"/>
          <p:cNvSpPr txBox="1"/>
          <p:nvPr/>
        </p:nvSpPr>
        <p:spPr>
          <a:xfrm rot="21555000">
            <a:off x="3953520" y="3138840"/>
            <a:ext cx="812520" cy="116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9"/>
          <p:cNvSpPr/>
          <p:nvPr/>
        </p:nvSpPr>
        <p:spPr>
          <a:xfrm flipV="1">
            <a:off x="4788720" y="2901240"/>
            <a:ext cx="200880" cy="1459440"/>
          </a:xfrm>
          <a:prstGeom prst="line">
            <a:avLst/>
          </a:prstGeom>
          <a:ln w="19080">
            <a:solidFill>
              <a:srgbClr val="000000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Formula 10"/>
              <p:cNvSpPr txBox="1"/>
              <p:nvPr/>
            </p:nvSpPr>
            <p:spPr>
              <a:xfrm>
                <a:off x="5918040" y="1800720"/>
                <a:ext cx="3432240" cy="750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𝑟𝑎𝑦𝑛𝑢𝑚𝑏𝑒𝑟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Formula 11"/>
              <p:cNvSpPr txBox="1"/>
              <p:nvPr/>
            </p:nvSpPr>
            <p:spPr>
              <a:xfrm>
                <a:off x="5049360" y="2957040"/>
                <a:ext cx="372240" cy="3495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Formula 12"/>
              <p:cNvSpPr txBox="1"/>
              <p:nvPr/>
            </p:nvSpPr>
            <p:spPr>
              <a:xfrm>
                <a:off x="6044760" y="4914360"/>
                <a:ext cx="1492920" cy="750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Formula 13"/>
              <p:cNvSpPr txBox="1"/>
              <p:nvPr/>
            </p:nvSpPr>
            <p:spPr>
              <a:xfrm>
                <a:off x="6351120" y="3874680"/>
                <a:ext cx="272880" cy="309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Formula 14"/>
              <p:cNvSpPr txBox="1"/>
              <p:nvPr/>
            </p:nvSpPr>
            <p:spPr>
              <a:xfrm>
                <a:off x="557280" y="4932000"/>
                <a:ext cx="4216320" cy="4032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^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^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^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^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^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^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79" name="TextShape 15"/>
          <p:cNvSpPr txBox="1"/>
          <p:nvPr/>
        </p:nvSpPr>
        <p:spPr>
          <a:xfrm>
            <a:off x="104760" y="5654160"/>
            <a:ext cx="7134480" cy="35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G. Williams: </a:t>
            </a: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“Polarized neutrons”, Oxford Science Publ.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1988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example SEMSANS</a:t>
            </a:r>
          </a:p>
        </p:txBody>
      </p:sp>
      <p:pic>
        <p:nvPicPr>
          <p:cNvPr id="590" name="Picture 589"/>
          <p:cNvPicPr/>
          <p:nvPr/>
        </p:nvPicPr>
        <p:blipFill>
          <a:blip r:embed="rId2"/>
          <a:stretch/>
        </p:blipFill>
        <p:spPr>
          <a:xfrm>
            <a:off x="1000440" y="2196360"/>
            <a:ext cx="8543520" cy="1716840"/>
          </a:xfrm>
          <a:prstGeom prst="rect">
            <a:avLst/>
          </a:prstGeom>
          <a:ln>
            <a:noFill/>
          </a:ln>
        </p:spPr>
      </p:pic>
      <p:sp>
        <p:nvSpPr>
          <p:cNvPr id="591" name="TextShape 2"/>
          <p:cNvSpPr txBox="1"/>
          <p:nvPr/>
        </p:nvSpPr>
        <p:spPr>
          <a:xfrm>
            <a:off x="542880" y="1390680"/>
            <a:ext cx="2669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Courtesy: M. Sales et.al.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example SEMSANS</a:t>
            </a:r>
          </a:p>
        </p:txBody>
      </p:sp>
      <p:pic>
        <p:nvPicPr>
          <p:cNvPr id="593" name="Picture 592"/>
          <p:cNvPicPr/>
          <p:nvPr/>
        </p:nvPicPr>
        <p:blipFill>
          <a:blip r:embed="rId2"/>
          <a:stretch/>
        </p:blipFill>
        <p:spPr>
          <a:xfrm>
            <a:off x="1000440" y="2196360"/>
            <a:ext cx="8543520" cy="1716840"/>
          </a:xfrm>
          <a:prstGeom prst="rect">
            <a:avLst/>
          </a:prstGeom>
          <a:ln>
            <a:noFill/>
          </a:ln>
        </p:spPr>
      </p:pic>
      <p:pic>
        <p:nvPicPr>
          <p:cNvPr id="594" name="Picture 593"/>
          <p:cNvPicPr/>
          <p:nvPr/>
        </p:nvPicPr>
        <p:blipFill>
          <a:blip r:embed="rId3"/>
          <a:stretch/>
        </p:blipFill>
        <p:spPr>
          <a:xfrm>
            <a:off x="199800" y="887400"/>
            <a:ext cx="5337720" cy="3417840"/>
          </a:xfrm>
          <a:prstGeom prst="rect">
            <a:avLst/>
          </a:prstGeom>
          <a:ln>
            <a:noFill/>
          </a:ln>
        </p:spPr>
      </p:pic>
      <p:pic>
        <p:nvPicPr>
          <p:cNvPr id="595" name="Picture 594"/>
          <p:cNvPicPr/>
          <p:nvPr/>
        </p:nvPicPr>
        <p:blipFill>
          <a:blip r:embed="rId4"/>
          <a:stretch/>
        </p:blipFill>
        <p:spPr>
          <a:xfrm>
            <a:off x="4809960" y="3913200"/>
            <a:ext cx="5105160" cy="327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978840" y="33840"/>
            <a:ext cx="8021160" cy="39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A goal: real sims with background</a:t>
            </a:r>
          </a:p>
        </p:txBody>
      </p:sp>
      <p:pic>
        <p:nvPicPr>
          <p:cNvPr id="597" name="Picture 596"/>
          <p:cNvPicPr/>
          <p:nvPr/>
        </p:nvPicPr>
        <p:blipFill>
          <a:blip r:embed="rId2"/>
          <a:stretch/>
        </p:blipFill>
        <p:spPr>
          <a:xfrm>
            <a:off x="360" y="1620000"/>
            <a:ext cx="10079640" cy="54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The problem</a:t>
            </a:r>
          </a:p>
        </p:txBody>
      </p:sp>
      <p:pic>
        <p:nvPicPr>
          <p:cNvPr id="599" name="Picture 598"/>
          <p:cNvPicPr/>
          <p:nvPr/>
        </p:nvPicPr>
        <p:blipFill>
          <a:blip r:embed="rId2"/>
          <a:stretch/>
        </p:blipFill>
        <p:spPr>
          <a:xfrm>
            <a:off x="30600" y="1375560"/>
            <a:ext cx="10012320" cy="54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The solution</a:t>
            </a:r>
          </a:p>
        </p:txBody>
      </p:sp>
      <p:pic>
        <p:nvPicPr>
          <p:cNvPr id="601" name="Picture 600"/>
          <p:cNvPicPr/>
          <p:nvPr/>
        </p:nvPicPr>
        <p:blipFill>
          <a:blip r:embed="rId2"/>
          <a:stretch/>
        </p:blipFill>
        <p:spPr>
          <a:xfrm>
            <a:off x="72000" y="1427760"/>
            <a:ext cx="10007640" cy="54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sp>
        <p:nvSpPr>
          <p:cNvPr id="603" name="CustomShape 2"/>
          <p:cNvSpPr/>
          <p:nvPr/>
        </p:nvSpPr>
        <p:spPr>
          <a:xfrm>
            <a:off x="4936320" y="1476000"/>
            <a:ext cx="5007600" cy="3053520"/>
          </a:xfrm>
          <a:prstGeom prst="rect">
            <a:avLst/>
          </a:prstGeom>
          <a:solidFill>
            <a:srgbClr val="6666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3"/>
          <p:cNvSpPr/>
          <p:nvPr/>
        </p:nvSpPr>
        <p:spPr>
          <a:xfrm>
            <a:off x="276120" y="4333320"/>
            <a:ext cx="4486320" cy="1857960"/>
          </a:xfrm>
          <a:prstGeom prst="rect">
            <a:avLst/>
          </a:prstGeom>
          <a:solidFill>
            <a:srgbClr val="CC66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4"/>
          <p:cNvSpPr/>
          <p:nvPr/>
        </p:nvSpPr>
        <p:spPr>
          <a:xfrm>
            <a:off x="5469840" y="4663080"/>
            <a:ext cx="3940560" cy="1251720"/>
          </a:xfrm>
          <a:prstGeom prst="rect">
            <a:avLst/>
          </a:prstGeom>
          <a:solidFill>
            <a:srgbClr val="00CC00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5"/>
          <p:cNvSpPr/>
          <p:nvPr/>
        </p:nvSpPr>
        <p:spPr>
          <a:xfrm>
            <a:off x="285120" y="1457280"/>
            <a:ext cx="4486320" cy="2514600"/>
          </a:xfrm>
          <a:prstGeom prst="rect">
            <a:avLst/>
          </a:prstGeom>
          <a:solidFill>
            <a:srgbClr val="FF6600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6"/>
          <p:cNvSpPr/>
          <p:nvPr/>
        </p:nvSpPr>
        <p:spPr>
          <a:xfrm>
            <a:off x="4936320" y="3735000"/>
            <a:ext cx="3769560" cy="58932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TextShape 7"/>
          <p:cNvSpPr txBox="1"/>
          <p:nvPr/>
        </p:nvSpPr>
        <p:spPr>
          <a:xfrm>
            <a:off x="4936320" y="1605240"/>
            <a:ext cx="5121720" cy="334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Optics: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Monochromator_pol.comp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Pol_bender.comp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Pol_guide_vmirror.comp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Pol_mirror.comp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Pol_pi_2_rotator.comp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Transmission_polarisatorABSnT.comp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Pol_bender_tapering.comp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Pol_McRadia.comp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Dynamic coupling to RADIA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552240" y="5744520"/>
            <a:ext cx="3038760" cy="33336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9"/>
          <p:cNvSpPr txBox="1"/>
          <p:nvPr/>
        </p:nvSpPr>
        <p:spPr>
          <a:xfrm>
            <a:off x="361800" y="4671000"/>
            <a:ext cx="4315320" cy="159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Monitors: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MeanPolLambda_monitor.comp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PolLambda_monitor.comp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Pol_PSD_monitor.comp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5643360" y="5468400"/>
            <a:ext cx="3038760" cy="33336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11"/>
          <p:cNvSpPr txBox="1"/>
          <p:nvPr/>
        </p:nvSpPr>
        <p:spPr>
          <a:xfrm>
            <a:off x="5643360" y="4663080"/>
            <a:ext cx="3593880" cy="14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Idealized components: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PolAnalyser_ideal.comp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Set_pol.comp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Pol_SF_ideal.comp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695160" y="2228760"/>
            <a:ext cx="2638440" cy="33336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3"/>
          <p:cNvSpPr/>
          <p:nvPr/>
        </p:nvSpPr>
        <p:spPr>
          <a:xfrm>
            <a:off x="695160" y="3019320"/>
            <a:ext cx="3248280" cy="33336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TextShape 14"/>
          <p:cNvSpPr txBox="1"/>
          <p:nvPr/>
        </p:nvSpPr>
        <p:spPr>
          <a:xfrm>
            <a:off x="474840" y="1687320"/>
            <a:ext cx="4088880" cy="269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Magnetic fields: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Pol_FieldBox.comp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Tabled fields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Pol_constBfield.comp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3D entry/exit windows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Pol_simpleBfield_stop.comp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Pol_triafield.comp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15"/>
          <p:cNvSpPr/>
          <p:nvPr/>
        </p:nvSpPr>
        <p:spPr>
          <a:xfrm>
            <a:off x="5052960" y="6066000"/>
            <a:ext cx="4728960" cy="66816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TextShape 16"/>
          <p:cNvSpPr txBox="1"/>
          <p:nvPr/>
        </p:nvSpPr>
        <p:spPr>
          <a:xfrm>
            <a:off x="5052960" y="6113520"/>
            <a:ext cx="4672080" cy="88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Sample component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Magnetic_single_crystal.comp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17"/>
          <p:cNvSpPr/>
          <p:nvPr/>
        </p:nvSpPr>
        <p:spPr>
          <a:xfrm>
            <a:off x="3981600" y="432720"/>
            <a:ext cx="2695320" cy="1043280"/>
          </a:xfrm>
          <a:custGeom>
            <a:avLst/>
            <a:gdLst/>
            <a:ahLst/>
            <a:cxnLst/>
            <a:rect l="0" t="0" r="r" b="b"/>
            <a:pathLst>
              <a:path w="7489" h="2899">
                <a:moveTo>
                  <a:pt x="0" y="1610"/>
                </a:moveTo>
                <a:lnTo>
                  <a:pt x="7488" y="0"/>
                </a:lnTo>
                <a:moveTo>
                  <a:pt x="0" y="2898"/>
                </a:moveTo>
                <a:lnTo>
                  <a:pt x="7488" y="1288"/>
                </a:lnTo>
              </a:path>
            </a:pathLst>
          </a:custGeom>
          <a:solidFill>
            <a:srgbClr val="333366"/>
          </a:solidFill>
          <a:ln w="9360">
            <a:noFill/>
          </a:ln>
          <a:effectLst>
            <a:outerShdw dist="1440000" dir="10800000">
              <a:srgbClr val="CCCCFF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7160" rIns="90000" bIns="47160" anchor="ctr" anchorCtr="1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Gothic"/>
              </a:rPr>
              <a:t>Things on the way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18"/>
          <p:cNvSpPr/>
          <p:nvPr/>
        </p:nvSpPr>
        <p:spPr>
          <a:xfrm>
            <a:off x="276120" y="6294960"/>
            <a:ext cx="4486320" cy="1262880"/>
          </a:xfrm>
          <a:prstGeom prst="rect">
            <a:avLst/>
          </a:prstGeom>
          <a:solidFill>
            <a:srgbClr val="66FF99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TextShape 19"/>
          <p:cNvSpPr txBox="1"/>
          <p:nvPr/>
        </p:nvSpPr>
        <p:spPr>
          <a:xfrm>
            <a:off x="361800" y="6294960"/>
            <a:ext cx="4315320" cy="139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Contrib: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Foil_flipper_magnet.comp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sp>
        <p:nvSpPr>
          <p:cNvPr id="622" name="TextShape 2"/>
          <p:cNvSpPr txBox="1"/>
          <p:nvPr/>
        </p:nvSpPr>
        <p:spPr>
          <a:xfrm>
            <a:off x="676080" y="1148040"/>
            <a:ext cx="654372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Generalized Simple B-Fields: constant, functional, tabled, … but in more general shapes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3"/>
          <p:cNvSpPr/>
          <p:nvPr/>
        </p:nvSpPr>
        <p:spPr>
          <a:xfrm>
            <a:off x="6622920" y="1726560"/>
            <a:ext cx="1356840" cy="1398240"/>
          </a:xfrm>
          <a:prstGeom prst="ellipse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4"/>
          <p:cNvSpPr/>
          <p:nvPr/>
        </p:nvSpPr>
        <p:spPr>
          <a:xfrm>
            <a:off x="5710680" y="3391200"/>
            <a:ext cx="1505520" cy="131832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5"/>
          <p:cNvSpPr/>
          <p:nvPr/>
        </p:nvSpPr>
        <p:spPr>
          <a:xfrm>
            <a:off x="6183000" y="3869640"/>
            <a:ext cx="785880" cy="662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6"/>
          <p:cNvSpPr/>
          <p:nvPr/>
        </p:nvSpPr>
        <p:spPr>
          <a:xfrm>
            <a:off x="7606440" y="2811960"/>
            <a:ext cx="1356840" cy="1398240"/>
          </a:xfrm>
          <a:prstGeom prst="ellipse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7"/>
          <p:cNvSpPr/>
          <p:nvPr/>
        </p:nvSpPr>
        <p:spPr>
          <a:xfrm>
            <a:off x="7878240" y="3058560"/>
            <a:ext cx="812880" cy="90468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TextShape 8"/>
          <p:cNvSpPr txBox="1"/>
          <p:nvPr/>
        </p:nvSpPr>
        <p:spPr>
          <a:xfrm>
            <a:off x="946440" y="5222880"/>
            <a:ext cx="294840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RF-flipper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He3-objects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sp>
        <p:nvSpPr>
          <p:cNvPr id="630" name="TextShape 2"/>
          <p:cNvSpPr txBox="1"/>
          <p:nvPr/>
        </p:nvSpPr>
        <p:spPr>
          <a:xfrm>
            <a:off x="1504800" y="867600"/>
            <a:ext cx="651528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McRadia compared with analytical field description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1" name="Picture 630"/>
          <p:cNvPicPr/>
          <p:nvPr/>
        </p:nvPicPr>
        <p:blipFill>
          <a:blip r:embed="rId2"/>
          <a:stretch/>
        </p:blipFill>
        <p:spPr>
          <a:xfrm>
            <a:off x="3201480" y="4005360"/>
            <a:ext cx="5936040" cy="2128680"/>
          </a:xfrm>
          <a:prstGeom prst="rect">
            <a:avLst/>
          </a:prstGeom>
          <a:ln>
            <a:noFill/>
          </a:ln>
        </p:spPr>
      </p:pic>
      <p:pic>
        <p:nvPicPr>
          <p:cNvPr id="632" name="Picture 631"/>
          <p:cNvPicPr/>
          <p:nvPr/>
        </p:nvPicPr>
        <p:blipFill>
          <a:blip r:embed="rId3"/>
          <a:stretch/>
        </p:blipFill>
        <p:spPr>
          <a:xfrm>
            <a:off x="981720" y="1652400"/>
            <a:ext cx="5389920" cy="2637720"/>
          </a:xfrm>
          <a:prstGeom prst="rect">
            <a:avLst/>
          </a:prstGeom>
          <a:ln>
            <a:noFill/>
          </a:ln>
        </p:spPr>
      </p:pic>
      <p:sp>
        <p:nvSpPr>
          <p:cNvPr id="633" name="CustomShape 3"/>
          <p:cNvSpPr/>
          <p:nvPr/>
        </p:nvSpPr>
        <p:spPr>
          <a:xfrm>
            <a:off x="771480" y="1488600"/>
            <a:ext cx="1305000" cy="1038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TextShape 4"/>
          <p:cNvSpPr txBox="1"/>
          <p:nvPr/>
        </p:nvSpPr>
        <p:spPr>
          <a:xfrm>
            <a:off x="7115400" y="5857920"/>
            <a:ext cx="22701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Voxelized 5x9 pts.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TextShape 5"/>
          <p:cNvSpPr txBox="1"/>
          <p:nvPr/>
        </p:nvSpPr>
        <p:spPr>
          <a:xfrm>
            <a:off x="3791160" y="1866960"/>
            <a:ext cx="4571280" cy="36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Analytical using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Pol_triafield.comp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TextShape 6"/>
          <p:cNvSpPr txBox="1"/>
          <p:nvPr/>
        </p:nvSpPr>
        <p:spPr>
          <a:xfrm>
            <a:off x="390600" y="1306080"/>
            <a:ext cx="3489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 mathematica license.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pic>
        <p:nvPicPr>
          <p:cNvPr id="638" name="Picture 637"/>
          <p:cNvPicPr/>
          <p:nvPr/>
        </p:nvPicPr>
        <p:blipFill>
          <a:blip r:embed="rId2"/>
          <a:stretch/>
        </p:blipFill>
        <p:spPr>
          <a:xfrm>
            <a:off x="873360" y="1768680"/>
            <a:ext cx="3686760" cy="2090880"/>
          </a:xfrm>
          <a:prstGeom prst="rect">
            <a:avLst/>
          </a:prstGeom>
          <a:ln>
            <a:noFill/>
          </a:ln>
        </p:spPr>
      </p:pic>
      <p:pic>
        <p:nvPicPr>
          <p:cNvPr id="639" name="Picture 638"/>
          <p:cNvPicPr/>
          <p:nvPr/>
        </p:nvPicPr>
        <p:blipFill>
          <a:blip r:embed="rId3"/>
          <a:stretch/>
        </p:blipFill>
        <p:spPr>
          <a:xfrm>
            <a:off x="5885640" y="1768680"/>
            <a:ext cx="2960640" cy="2091240"/>
          </a:xfrm>
          <a:prstGeom prst="rect">
            <a:avLst/>
          </a:prstGeom>
          <a:ln>
            <a:noFill/>
          </a:ln>
        </p:spPr>
      </p:pic>
      <p:pic>
        <p:nvPicPr>
          <p:cNvPr id="640" name="Picture 639"/>
          <p:cNvPicPr/>
          <p:nvPr/>
        </p:nvPicPr>
        <p:blipFill>
          <a:blip r:embed="rId4"/>
          <a:stretch/>
        </p:blipFill>
        <p:spPr>
          <a:xfrm>
            <a:off x="5862240" y="4059000"/>
            <a:ext cx="3007440" cy="2091240"/>
          </a:xfrm>
          <a:prstGeom prst="rect">
            <a:avLst/>
          </a:prstGeom>
          <a:ln>
            <a:noFill/>
          </a:ln>
        </p:spPr>
      </p:pic>
      <p:pic>
        <p:nvPicPr>
          <p:cNvPr id="641" name="Picture 640"/>
          <p:cNvPicPr/>
          <p:nvPr/>
        </p:nvPicPr>
        <p:blipFill>
          <a:blip r:embed="rId5"/>
          <a:stretch/>
        </p:blipFill>
        <p:spPr>
          <a:xfrm>
            <a:off x="1213560" y="4059000"/>
            <a:ext cx="3007440" cy="2091240"/>
          </a:xfrm>
          <a:prstGeom prst="rect">
            <a:avLst/>
          </a:prstGeom>
          <a:ln>
            <a:noFill/>
          </a:ln>
        </p:spPr>
      </p:pic>
      <p:sp>
        <p:nvSpPr>
          <p:cNvPr id="642" name="Line 2"/>
          <p:cNvSpPr/>
          <p:nvPr/>
        </p:nvSpPr>
        <p:spPr>
          <a:xfrm>
            <a:off x="4695840" y="2124000"/>
            <a:ext cx="1295640" cy="123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Line 3"/>
          <p:cNvSpPr/>
          <p:nvPr/>
        </p:nvSpPr>
        <p:spPr>
          <a:xfrm>
            <a:off x="4638960" y="2838240"/>
            <a:ext cx="1361880" cy="1543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44" name="Line 4"/>
          <p:cNvCxnSpPr>
            <a:endCxn id="641" idx="3"/>
          </p:cNvCxnSpPr>
          <p:nvPr/>
        </p:nvCxnSpPr>
        <p:spPr>
          <a:xfrm flipH="1">
            <a:off x="4221000" y="3800520"/>
            <a:ext cx="189720" cy="130428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45" name="Line 5"/>
          <p:cNvSpPr/>
          <p:nvPr/>
        </p:nvSpPr>
        <p:spPr>
          <a:xfrm flipV="1">
            <a:off x="571680" y="2247840"/>
            <a:ext cx="0" cy="1047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TextShape 6"/>
          <p:cNvSpPr txBox="1"/>
          <p:nvPr/>
        </p:nvSpPr>
        <p:spPr>
          <a:xfrm>
            <a:off x="238680" y="28288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TextShape 7"/>
          <p:cNvSpPr txBox="1"/>
          <p:nvPr/>
        </p:nvSpPr>
        <p:spPr>
          <a:xfrm>
            <a:off x="1962720" y="867960"/>
            <a:ext cx="605772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McRadia compared with other field descriptions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pic>
        <p:nvPicPr>
          <p:cNvPr id="649" name="Picture 648"/>
          <p:cNvPicPr/>
          <p:nvPr/>
        </p:nvPicPr>
        <p:blipFill>
          <a:blip r:embed="rId2"/>
          <a:stretch/>
        </p:blipFill>
        <p:spPr>
          <a:xfrm>
            <a:off x="5413320" y="1158840"/>
            <a:ext cx="5689080" cy="4292280"/>
          </a:xfrm>
          <a:prstGeom prst="rect">
            <a:avLst/>
          </a:prstGeom>
          <a:ln>
            <a:noFill/>
          </a:ln>
        </p:spPr>
      </p:pic>
      <p:pic>
        <p:nvPicPr>
          <p:cNvPr id="650" name="Picture 649"/>
          <p:cNvPicPr/>
          <p:nvPr/>
        </p:nvPicPr>
        <p:blipFill>
          <a:blip r:embed="rId3"/>
          <a:stretch/>
        </p:blipFill>
        <p:spPr>
          <a:xfrm>
            <a:off x="722520" y="5537880"/>
            <a:ext cx="8076960" cy="815040"/>
          </a:xfrm>
          <a:prstGeom prst="rect">
            <a:avLst/>
          </a:prstGeom>
          <a:ln>
            <a:noFill/>
          </a:ln>
        </p:spPr>
      </p:pic>
      <p:pic>
        <p:nvPicPr>
          <p:cNvPr id="651" name="Picture 650"/>
          <p:cNvPicPr/>
          <p:nvPr/>
        </p:nvPicPr>
        <p:blipFill>
          <a:blip r:embed="rId4"/>
          <a:stretch/>
        </p:blipFill>
        <p:spPr>
          <a:xfrm>
            <a:off x="1190520" y="1158840"/>
            <a:ext cx="6270480" cy="3801600"/>
          </a:xfrm>
          <a:prstGeom prst="rect">
            <a:avLst/>
          </a:prstGeom>
          <a:ln>
            <a:noFill/>
          </a:ln>
        </p:spPr>
      </p:pic>
      <p:sp>
        <p:nvSpPr>
          <p:cNvPr id="652" name="TextShape 2"/>
          <p:cNvSpPr txBox="1"/>
          <p:nvPr/>
        </p:nvSpPr>
        <p:spPr>
          <a:xfrm>
            <a:off x="2484000" y="7488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Magnetic single crystal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 rot="16200000">
            <a:off x="2448720" y="3697920"/>
            <a:ext cx="4627080" cy="420120"/>
          </a:xfrm>
          <a:custGeom>
            <a:avLst/>
            <a:gdLst/>
            <a:ahLst/>
            <a:cxnLst/>
            <a:rect l="0" t="0" r="r" b="b"/>
            <a:pathLst>
              <a:path w="12855" h="1169">
                <a:moveTo>
                  <a:pt x="3213" y="0"/>
                </a:moveTo>
                <a:lnTo>
                  <a:pt x="12854" y="0"/>
                </a:lnTo>
                <a:lnTo>
                  <a:pt x="9640" y="1168"/>
                </a:lnTo>
                <a:lnTo>
                  <a:pt x="0" y="1168"/>
                </a:lnTo>
                <a:lnTo>
                  <a:pt x="321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TextShape 2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detectors/monitors</a:t>
            </a:r>
          </a:p>
        </p:txBody>
      </p:sp>
      <p:sp>
        <p:nvSpPr>
          <p:cNvPr id="282" name="TextShape 3"/>
          <p:cNvSpPr txBox="1"/>
          <p:nvPr/>
        </p:nvSpPr>
        <p:spPr>
          <a:xfrm>
            <a:off x="1160640" y="983520"/>
            <a:ext cx="568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Monitoring: How and What do we monitor?</a:t>
            </a:r>
          </a:p>
        </p:txBody>
      </p:sp>
      <p:sp>
        <p:nvSpPr>
          <p:cNvPr id="283" name="Line 4"/>
          <p:cNvSpPr/>
          <p:nvPr/>
        </p:nvSpPr>
        <p:spPr>
          <a:xfrm>
            <a:off x="1485360" y="3776400"/>
            <a:ext cx="235944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Formula 5"/>
              <p:cNvSpPr txBox="1"/>
              <p:nvPr/>
            </p:nvSpPr>
            <p:spPr>
              <a:xfrm>
                <a:off x="3192120" y="3909600"/>
                <a:ext cx="272880" cy="309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Formula 6"/>
              <p:cNvSpPr txBox="1"/>
              <p:nvPr/>
            </p:nvSpPr>
            <p:spPr>
              <a:xfrm>
                <a:off x="5747760" y="3306960"/>
                <a:ext cx="1882800" cy="1550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^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^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86" name="Line 7"/>
          <p:cNvSpPr/>
          <p:nvPr/>
        </p:nvSpPr>
        <p:spPr>
          <a:xfrm flipV="1">
            <a:off x="4666320" y="3180960"/>
            <a:ext cx="235800" cy="1118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Formula 8"/>
              <p:cNvSpPr txBox="1"/>
              <p:nvPr/>
            </p:nvSpPr>
            <p:spPr>
              <a:xfrm>
                <a:off x="4737240" y="3874680"/>
                <a:ext cx="235080" cy="362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^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88" name="CustomShape 9"/>
          <p:cNvSpPr/>
          <p:nvPr/>
        </p:nvSpPr>
        <p:spPr>
          <a:xfrm rot="1461600">
            <a:off x="2351880" y="3486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10"/>
          <p:cNvSpPr txBox="1"/>
          <p:nvPr/>
        </p:nvSpPr>
        <p:spPr>
          <a:xfrm rot="21555600">
            <a:off x="2316960" y="3328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 rot="1461600">
            <a:off x="2215440" y="3585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12"/>
          <p:cNvSpPr txBox="1"/>
          <p:nvPr/>
        </p:nvSpPr>
        <p:spPr>
          <a:xfrm rot="21555600">
            <a:off x="2180520" y="3427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 rot="1461600">
            <a:off x="2358000" y="3684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TextShape 14"/>
          <p:cNvSpPr txBox="1"/>
          <p:nvPr/>
        </p:nvSpPr>
        <p:spPr>
          <a:xfrm rot="21555600">
            <a:off x="2323080" y="3526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 rot="1461600">
            <a:off x="2590560" y="3585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TextShape 16"/>
          <p:cNvSpPr txBox="1"/>
          <p:nvPr/>
        </p:nvSpPr>
        <p:spPr>
          <a:xfrm rot="21555600">
            <a:off x="2555640" y="3426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 rot="1461600">
            <a:off x="2506680" y="3783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TextShape 18"/>
          <p:cNvSpPr txBox="1"/>
          <p:nvPr/>
        </p:nvSpPr>
        <p:spPr>
          <a:xfrm rot="21555600">
            <a:off x="2471760" y="3624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 rot="1461600">
            <a:off x="2140920" y="3783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TextShape 20"/>
          <p:cNvSpPr txBox="1"/>
          <p:nvPr/>
        </p:nvSpPr>
        <p:spPr>
          <a:xfrm rot="21555600">
            <a:off x="2106000" y="3624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sp>
        <p:nvSpPr>
          <p:cNvPr id="654" name="TextShape 2"/>
          <p:cNvSpPr txBox="1"/>
          <p:nvPr/>
        </p:nvSpPr>
        <p:spPr>
          <a:xfrm>
            <a:off x="2533320" y="61488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Magnetic single crystal – Unpolarized beam</a:t>
            </a:r>
          </a:p>
        </p:txBody>
      </p:sp>
      <p:pic>
        <p:nvPicPr>
          <p:cNvPr id="655" name="Picture 654"/>
          <p:cNvPicPr/>
          <p:nvPr/>
        </p:nvPicPr>
        <p:blipFill>
          <a:blip r:embed="rId2"/>
          <a:stretch/>
        </p:blipFill>
        <p:spPr>
          <a:xfrm>
            <a:off x="503640" y="2355840"/>
            <a:ext cx="4426920" cy="3210480"/>
          </a:xfrm>
          <a:prstGeom prst="rect">
            <a:avLst/>
          </a:prstGeom>
          <a:ln>
            <a:noFill/>
          </a:ln>
        </p:spPr>
      </p:pic>
      <p:pic>
        <p:nvPicPr>
          <p:cNvPr id="656" name="Picture 655"/>
          <p:cNvPicPr/>
          <p:nvPr/>
        </p:nvPicPr>
        <p:blipFill>
          <a:blip r:embed="rId3"/>
          <a:stretch/>
        </p:blipFill>
        <p:spPr>
          <a:xfrm>
            <a:off x="5152320" y="2358000"/>
            <a:ext cx="4426920" cy="320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sp>
        <p:nvSpPr>
          <p:cNvPr id="658" name="TextShape 2"/>
          <p:cNvSpPr txBox="1"/>
          <p:nvPr/>
        </p:nvSpPr>
        <p:spPr>
          <a:xfrm>
            <a:off x="2533320" y="61488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Magnetic single crystal – Polarized beam</a:t>
            </a:r>
          </a:p>
        </p:txBody>
      </p:sp>
      <p:pic>
        <p:nvPicPr>
          <p:cNvPr id="659" name="Picture 658"/>
          <p:cNvPicPr/>
          <p:nvPr/>
        </p:nvPicPr>
        <p:blipFill>
          <a:blip r:embed="rId2"/>
          <a:stretch/>
        </p:blipFill>
        <p:spPr>
          <a:xfrm>
            <a:off x="503640" y="2355840"/>
            <a:ext cx="4426560" cy="3210480"/>
          </a:xfrm>
          <a:prstGeom prst="rect">
            <a:avLst/>
          </a:prstGeom>
          <a:ln>
            <a:noFill/>
          </a:ln>
        </p:spPr>
      </p:pic>
      <p:pic>
        <p:nvPicPr>
          <p:cNvPr id="660" name="Picture 659"/>
          <p:cNvPicPr/>
          <p:nvPr/>
        </p:nvPicPr>
        <p:blipFill>
          <a:blip r:embed="rId3"/>
          <a:stretch/>
        </p:blipFill>
        <p:spPr>
          <a:xfrm>
            <a:off x="5152320" y="2358000"/>
            <a:ext cx="4426560" cy="320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sp>
        <p:nvSpPr>
          <p:cNvPr id="662" name="TextShape 2"/>
          <p:cNvSpPr txBox="1"/>
          <p:nvPr/>
        </p:nvSpPr>
        <p:spPr>
          <a:xfrm>
            <a:off x="2484000" y="74844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Magnetic single crystal </a:t>
            </a:r>
          </a:p>
        </p:txBody>
      </p:sp>
      <p:pic>
        <p:nvPicPr>
          <p:cNvPr id="663" name="Picture 662"/>
          <p:cNvPicPr/>
          <p:nvPr/>
        </p:nvPicPr>
        <p:blipFill>
          <a:blip r:embed="rId2"/>
          <a:stretch/>
        </p:blipFill>
        <p:spPr>
          <a:xfrm>
            <a:off x="592920" y="1681560"/>
            <a:ext cx="9146880" cy="4338000"/>
          </a:xfrm>
          <a:prstGeom prst="rect">
            <a:avLst/>
          </a:prstGeom>
          <a:ln>
            <a:noFill/>
          </a:ln>
        </p:spPr>
      </p:pic>
      <p:sp>
        <p:nvSpPr>
          <p:cNvPr id="664" name="TextShape 3"/>
          <p:cNvSpPr txBox="1"/>
          <p:nvPr/>
        </p:nvSpPr>
        <p:spPr>
          <a:xfrm>
            <a:off x="926640" y="6584400"/>
            <a:ext cx="75675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From: G. Shirane et.al. ,”Neutron Scattering with Triple-Axis Spectrometer”, </a:t>
            </a: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Cambridge Univ. Press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2002 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components on the way</a:t>
            </a:r>
          </a:p>
        </p:txBody>
      </p:sp>
      <p:pic>
        <p:nvPicPr>
          <p:cNvPr id="666" name="Picture 665"/>
          <p:cNvPicPr/>
          <p:nvPr/>
        </p:nvPicPr>
        <p:blipFill>
          <a:blip r:embed="rId2"/>
          <a:stretch/>
        </p:blipFill>
        <p:spPr>
          <a:xfrm>
            <a:off x="1150560" y="2446560"/>
            <a:ext cx="7355880" cy="3021120"/>
          </a:xfrm>
          <a:prstGeom prst="rect">
            <a:avLst/>
          </a:prstGeom>
          <a:ln>
            <a:noFill/>
          </a:ln>
        </p:spPr>
      </p:pic>
      <p:sp>
        <p:nvSpPr>
          <p:cNvPr id="667" name="TextShape 2"/>
          <p:cNvSpPr txBox="1"/>
          <p:nvPr/>
        </p:nvSpPr>
        <p:spPr>
          <a:xfrm>
            <a:off x="2484000" y="7488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Magnetic single crystal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Acknowledgements</a:t>
            </a:r>
          </a:p>
        </p:txBody>
      </p:sp>
      <p:sp>
        <p:nvSpPr>
          <p:cNvPr id="669" name="TextShape 2"/>
          <p:cNvSpPr txBox="1"/>
          <p:nvPr/>
        </p:nvSpPr>
        <p:spPr>
          <a:xfrm>
            <a:off x="552240" y="1762200"/>
            <a:ext cx="4457880" cy="300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DTU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Peter Willendrup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Jacob Garde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ILL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Emmanuel Farhi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Copenhagen University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Kim Lefmann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Mads Bertelsen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PSI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Emmanouela Rantsiou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	Uwe Filges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TextShape 3"/>
          <p:cNvSpPr txBox="1"/>
          <p:nvPr/>
        </p:nvSpPr>
        <p:spPr>
          <a:xfrm>
            <a:off x="628560" y="5172480"/>
            <a:ext cx="4343400" cy="140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Kristian Nielsen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Kurt Clausen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Peter Christianse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Klaus Liutenant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TextShape 4"/>
          <p:cNvSpPr txBox="1"/>
          <p:nvPr/>
        </p:nvSpPr>
        <p:spPr>
          <a:xfrm>
            <a:off x="5076720" y="3038760"/>
            <a:ext cx="4105440" cy="91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And all other contributors!</a:t>
            </a:r>
            <a:endParaRPr lang="en-GB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Outlook/Discussion items</a:t>
            </a:r>
          </a:p>
        </p:txBody>
      </p:sp>
      <p:sp>
        <p:nvSpPr>
          <p:cNvPr id="6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How can we interact better?</a:t>
            </a:r>
          </a:p>
          <a:p>
            <a:pPr marL="864000" lvl="1" indent="-324000">
              <a:spcBef>
                <a:spcPts val="1134"/>
              </a:spcBef>
              <a:buBlip>
                <a:blip r:embed="rId3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Better support for the community?</a:t>
            </a:r>
          </a:p>
          <a:p>
            <a:pPr marL="864000" lvl="1" indent="-324000">
              <a:spcBef>
                <a:spcPts val="1134"/>
              </a:spcBef>
              <a:buBlip>
                <a:blip r:embed="rId3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Code-sharing?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 rot="16200000">
            <a:off x="2099160" y="3697920"/>
            <a:ext cx="4627080" cy="420120"/>
          </a:xfrm>
          <a:custGeom>
            <a:avLst/>
            <a:gdLst/>
            <a:ahLst/>
            <a:cxnLst/>
            <a:rect l="0" t="0" r="r" b="b"/>
            <a:pathLst>
              <a:path w="12855" h="1169">
                <a:moveTo>
                  <a:pt x="3213" y="0"/>
                </a:moveTo>
                <a:lnTo>
                  <a:pt x="12854" y="0"/>
                </a:lnTo>
                <a:lnTo>
                  <a:pt x="9640" y="1168"/>
                </a:lnTo>
                <a:lnTo>
                  <a:pt x="0" y="1168"/>
                </a:lnTo>
                <a:lnTo>
                  <a:pt x="321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TextShape 2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detectors/monitors</a:t>
            </a:r>
          </a:p>
        </p:txBody>
      </p:sp>
      <p:sp>
        <p:nvSpPr>
          <p:cNvPr id="302" name="TextShape 3"/>
          <p:cNvSpPr txBox="1"/>
          <p:nvPr/>
        </p:nvSpPr>
        <p:spPr>
          <a:xfrm>
            <a:off x="1160640" y="983520"/>
            <a:ext cx="568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Monitoring: How and What do we monitor?</a:t>
            </a:r>
          </a:p>
        </p:txBody>
      </p:sp>
      <p:sp>
        <p:nvSpPr>
          <p:cNvPr id="303" name="Line 4"/>
          <p:cNvSpPr/>
          <p:nvPr/>
        </p:nvSpPr>
        <p:spPr>
          <a:xfrm>
            <a:off x="1485360" y="3776400"/>
            <a:ext cx="235944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Formula 5"/>
              <p:cNvSpPr txBox="1"/>
              <p:nvPr/>
            </p:nvSpPr>
            <p:spPr>
              <a:xfrm>
                <a:off x="3192120" y="3909600"/>
                <a:ext cx="272880" cy="309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305" name="Line 6"/>
          <p:cNvSpPr/>
          <p:nvPr/>
        </p:nvSpPr>
        <p:spPr>
          <a:xfrm flipV="1">
            <a:off x="4316760" y="3180960"/>
            <a:ext cx="235800" cy="1118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Formula 7"/>
              <p:cNvSpPr txBox="1"/>
              <p:nvPr/>
            </p:nvSpPr>
            <p:spPr>
              <a:xfrm>
                <a:off x="4387680" y="3874680"/>
                <a:ext cx="235080" cy="362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^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307" name="CustomShape 8"/>
          <p:cNvSpPr/>
          <p:nvPr/>
        </p:nvSpPr>
        <p:spPr>
          <a:xfrm rot="1461600">
            <a:off x="2351880" y="3486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9"/>
          <p:cNvSpPr txBox="1"/>
          <p:nvPr/>
        </p:nvSpPr>
        <p:spPr>
          <a:xfrm rot="21555600">
            <a:off x="2316960" y="3328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 rot="1461600">
            <a:off x="2215440" y="3585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TextShape 11"/>
          <p:cNvSpPr txBox="1"/>
          <p:nvPr/>
        </p:nvSpPr>
        <p:spPr>
          <a:xfrm rot="21555600">
            <a:off x="2180520" y="3427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2"/>
          <p:cNvSpPr/>
          <p:nvPr/>
        </p:nvSpPr>
        <p:spPr>
          <a:xfrm rot="1461600">
            <a:off x="2358000" y="3684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TextShape 13"/>
          <p:cNvSpPr txBox="1"/>
          <p:nvPr/>
        </p:nvSpPr>
        <p:spPr>
          <a:xfrm rot="21555600">
            <a:off x="2323080" y="3526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 rot="1461600">
            <a:off x="2590560" y="3585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TextShape 15"/>
          <p:cNvSpPr txBox="1"/>
          <p:nvPr/>
        </p:nvSpPr>
        <p:spPr>
          <a:xfrm rot="21555600">
            <a:off x="2555640" y="3426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 rot="1461600">
            <a:off x="2506680" y="3783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TextShape 17"/>
          <p:cNvSpPr txBox="1"/>
          <p:nvPr/>
        </p:nvSpPr>
        <p:spPr>
          <a:xfrm rot="21555600">
            <a:off x="2471760" y="3624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 rot="1461600">
            <a:off x="2140920" y="3783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19"/>
          <p:cNvSpPr txBox="1"/>
          <p:nvPr/>
        </p:nvSpPr>
        <p:spPr>
          <a:xfrm rot="21555600">
            <a:off x="2106000" y="3624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Picture 318"/>
          <p:cNvPicPr/>
          <p:nvPr/>
        </p:nvPicPr>
        <p:blipFill>
          <a:blip r:embed="rId2"/>
          <a:stretch/>
        </p:blipFill>
        <p:spPr>
          <a:xfrm>
            <a:off x="4972320" y="2646360"/>
            <a:ext cx="4793040" cy="269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 rot="16200000">
            <a:off x="2099160" y="3697920"/>
            <a:ext cx="4627080" cy="420120"/>
          </a:xfrm>
          <a:custGeom>
            <a:avLst/>
            <a:gdLst/>
            <a:ahLst/>
            <a:cxnLst/>
            <a:rect l="0" t="0" r="r" b="b"/>
            <a:pathLst>
              <a:path w="12855" h="1169">
                <a:moveTo>
                  <a:pt x="3213" y="0"/>
                </a:moveTo>
                <a:lnTo>
                  <a:pt x="12854" y="0"/>
                </a:lnTo>
                <a:lnTo>
                  <a:pt x="9640" y="1168"/>
                </a:lnTo>
                <a:lnTo>
                  <a:pt x="0" y="1168"/>
                </a:lnTo>
                <a:lnTo>
                  <a:pt x="321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extShape 2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detectors/monitors</a:t>
            </a:r>
          </a:p>
        </p:txBody>
      </p:sp>
      <p:sp>
        <p:nvSpPr>
          <p:cNvPr id="322" name="TextShape 3"/>
          <p:cNvSpPr txBox="1"/>
          <p:nvPr/>
        </p:nvSpPr>
        <p:spPr>
          <a:xfrm>
            <a:off x="1160640" y="983520"/>
            <a:ext cx="568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Monitoring: How and What do we monitor?</a:t>
            </a:r>
          </a:p>
        </p:txBody>
      </p:sp>
      <p:sp>
        <p:nvSpPr>
          <p:cNvPr id="323" name="Line 4"/>
          <p:cNvSpPr/>
          <p:nvPr/>
        </p:nvSpPr>
        <p:spPr>
          <a:xfrm>
            <a:off x="1485360" y="3776400"/>
            <a:ext cx="2359440" cy="0"/>
          </a:xfrm>
          <a:prstGeom prst="line">
            <a:avLst/>
          </a:prstGeom>
          <a:ln w="1908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Formula 5"/>
              <p:cNvSpPr txBox="1"/>
              <p:nvPr/>
            </p:nvSpPr>
            <p:spPr>
              <a:xfrm>
                <a:off x="3192120" y="3909600"/>
                <a:ext cx="272880" cy="309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325" name="Line 6"/>
          <p:cNvSpPr/>
          <p:nvPr/>
        </p:nvSpPr>
        <p:spPr>
          <a:xfrm flipV="1">
            <a:off x="4316760" y="3180960"/>
            <a:ext cx="235800" cy="1118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Formula 7"/>
              <p:cNvSpPr txBox="1"/>
              <p:nvPr/>
            </p:nvSpPr>
            <p:spPr>
              <a:xfrm>
                <a:off x="4387680" y="3874680"/>
                <a:ext cx="235080" cy="3628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^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327" name="CustomShape 8"/>
          <p:cNvSpPr/>
          <p:nvPr/>
        </p:nvSpPr>
        <p:spPr>
          <a:xfrm rot="1461600">
            <a:off x="2351880" y="3486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TextShape 9"/>
          <p:cNvSpPr txBox="1"/>
          <p:nvPr/>
        </p:nvSpPr>
        <p:spPr>
          <a:xfrm rot="21555600">
            <a:off x="2316960" y="3328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 rot="1461600">
            <a:off x="2215440" y="3585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11"/>
          <p:cNvSpPr txBox="1"/>
          <p:nvPr/>
        </p:nvSpPr>
        <p:spPr>
          <a:xfrm rot="21555600">
            <a:off x="2180520" y="3427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 rot="1461600">
            <a:off x="2358000" y="368460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TextShape 13"/>
          <p:cNvSpPr txBox="1"/>
          <p:nvPr/>
        </p:nvSpPr>
        <p:spPr>
          <a:xfrm rot="21555600">
            <a:off x="2323080" y="352620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 rot="1461600">
            <a:off x="2590560" y="3585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TextShape 15"/>
          <p:cNvSpPr txBox="1"/>
          <p:nvPr/>
        </p:nvSpPr>
        <p:spPr>
          <a:xfrm rot="21555600">
            <a:off x="2555640" y="3426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 rot="1461600">
            <a:off x="2506680" y="3783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TextShape 17"/>
          <p:cNvSpPr txBox="1"/>
          <p:nvPr/>
        </p:nvSpPr>
        <p:spPr>
          <a:xfrm rot="21555600">
            <a:off x="2471760" y="3624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 rot="1461600">
            <a:off x="2140920" y="3783240"/>
            <a:ext cx="271440" cy="2718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19"/>
          <p:cNvSpPr txBox="1"/>
          <p:nvPr/>
        </p:nvSpPr>
        <p:spPr>
          <a:xfrm rot="21555600">
            <a:off x="2106000" y="3624840"/>
            <a:ext cx="362160" cy="55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GB" sz="2400" b="1" i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Picture 338"/>
          <p:cNvPicPr/>
          <p:nvPr/>
        </p:nvPicPr>
        <p:blipFill>
          <a:blip r:embed="rId2"/>
          <a:stretch/>
        </p:blipFill>
        <p:spPr>
          <a:xfrm>
            <a:off x="511560" y="1581480"/>
            <a:ext cx="9358920" cy="52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Polarization monitors</a:t>
            </a:r>
          </a:p>
        </p:txBody>
      </p:sp>
      <p:sp>
        <p:nvSpPr>
          <p:cNvPr id="3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Available monitors:</a:t>
            </a: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Pol_monitor.comp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: 0D</a:t>
            </a: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PolLambda_monitor.comp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: 2D</a:t>
            </a: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MeanPolLambda_monitor.comp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: 1D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sp>
        <p:nvSpPr>
          <p:cNvPr id="3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Magnetic fields in McStas</a:t>
            </a:r>
          </a:p>
          <a:p>
            <a:pPr marL="432000" indent="-324000">
              <a:spcBef>
                <a:spcPts val="1417"/>
              </a:spcBef>
              <a:buBlip>
                <a:blip r:embed="rId2"/>
              </a:buBlip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The challenge:</a:t>
            </a:r>
          </a:p>
          <a:p>
            <a:pPr marL="864000" lvl="1" indent="-324000">
              <a:spcBef>
                <a:spcPts val="1134"/>
              </a:spcBef>
              <a:buBlip>
                <a:blip r:embed="rId3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Fast beam/ray transport: #</a:t>
            </a:r>
          </a:p>
          <a:p>
            <a:pPr marL="864000" lvl="1" indent="-324000">
              <a:spcBef>
                <a:spcPts val="1134"/>
              </a:spcBef>
              <a:buBlip>
                <a:blip r:embed="rId3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Unknown magnetic field and field strength</a:t>
            </a:r>
          </a:p>
          <a:p>
            <a:pPr marL="864000" lvl="1" indent="-324000">
              <a:spcBef>
                <a:spcPts val="1134"/>
              </a:spcBef>
              <a:buBlip>
                <a:blip r:embed="rId3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&gt;1 Magnet → nested fields.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Formula 3"/>
              <p:cNvSpPr txBox="1"/>
              <p:nvPr/>
            </p:nvSpPr>
            <p:spPr>
              <a:xfrm>
                <a:off x="6349320" y="3022920"/>
                <a:ext cx="1407240" cy="417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𝑟𝑎𝑦𝑠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648000" y="7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McStas precession algorithm</a:t>
            </a:r>
          </a:p>
        </p:txBody>
      </p:sp>
      <p:pic>
        <p:nvPicPr>
          <p:cNvPr id="346" name="Picture 345"/>
          <p:cNvPicPr/>
          <p:nvPr/>
        </p:nvPicPr>
        <p:blipFill>
          <a:blip r:embed="rId2"/>
          <a:stretch/>
        </p:blipFill>
        <p:spPr>
          <a:xfrm>
            <a:off x="268920" y="1136520"/>
            <a:ext cx="9502920" cy="5190480"/>
          </a:xfrm>
          <a:prstGeom prst="rect">
            <a:avLst/>
          </a:prstGeom>
          <a:ln>
            <a:noFill/>
          </a:ln>
        </p:spPr>
      </p:pic>
      <p:sp>
        <p:nvSpPr>
          <p:cNvPr id="347" name="TextShape 2"/>
          <p:cNvSpPr txBox="1"/>
          <p:nvPr/>
        </p:nvSpPr>
        <p:spPr>
          <a:xfrm>
            <a:off x="926280" y="6641280"/>
            <a:ext cx="756756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From: Knudsen et.al., </a:t>
            </a:r>
            <a:r>
              <a:rPr lang="en-GB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J. Neutron Research</a:t>
            </a: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, 2014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1030</Words>
  <Application>Microsoft Macintosh PowerPoint</Application>
  <PresentationFormat>Custom</PresentationFormat>
  <Paragraphs>250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MS Gothic</vt:lpstr>
      <vt:lpstr>Arial</vt:lpstr>
      <vt:lpstr>Cambria Math</vt:lpstr>
      <vt:lpstr>Century Schoolbook L</vt:lpstr>
      <vt:lpstr>Courier New</vt:lpstr>
      <vt:lpstr>DejaVu Sans</vt:lpstr>
      <vt:lpstr>DejaVu 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Peter Willendrup</cp:lastModifiedBy>
  <cp:revision>64</cp:revision>
  <dcterms:created xsi:type="dcterms:W3CDTF">2017-06-27T14:58:36Z</dcterms:created>
  <dcterms:modified xsi:type="dcterms:W3CDTF">2018-10-13T14:14:50Z</dcterms:modified>
  <dc:language>en-US</dc:language>
</cp:coreProperties>
</file>