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5" r:id="rId4"/>
    <p:sldId id="287" r:id="rId5"/>
    <p:sldId id="286" r:id="rId6"/>
    <p:sldId id="268" r:id="rId7"/>
    <p:sldId id="269" r:id="rId8"/>
    <p:sldId id="266" r:id="rId9"/>
    <p:sldId id="267" r:id="rId10"/>
    <p:sldId id="272" r:id="rId11"/>
    <p:sldId id="273" r:id="rId12"/>
    <p:sldId id="277" r:id="rId13"/>
    <p:sldId id="270" r:id="rId14"/>
    <p:sldId id="274" r:id="rId15"/>
    <p:sldId id="275" r:id="rId16"/>
    <p:sldId id="276" r:id="rId17"/>
    <p:sldId id="278" r:id="rId18"/>
    <p:sldId id="279" r:id="rId19"/>
    <p:sldId id="283" r:id="rId20"/>
    <p:sldId id="280" r:id="rId21"/>
    <p:sldId id="281" r:id="rId22"/>
    <p:sldId id="282" r:id="rId23"/>
    <p:sldId id="284" r:id="rId24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2"/>
    <p:restoredTop sz="94612"/>
  </p:normalViewPr>
  <p:slideViewPr>
    <p:cSldViewPr snapToGrid="0" snapToObjects="1">
      <p:cViewPr>
        <p:scale>
          <a:sx n="100" d="100"/>
          <a:sy n="100" d="100"/>
        </p:scale>
        <p:origin x="61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7005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70413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45134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1336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10323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07154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74339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9302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t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93000"/>
              </a:lnSpc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42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36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37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sz="1665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5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5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5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69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66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60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61" name="logoill.pdf" descr="logoill.pdf"/>
              <p:cNvPicPr>
                <a:picLocks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" name="mcstas-logo.pdf" descr="mcstas-logo.pdf"/>
              <p:cNvPicPr>
                <a:picLocks/>
              </p:cNvPicPr>
              <p:nvPr/>
            </p:nvPicPr>
            <p:blipFill>
              <a:blip r:embed="rId3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" name="PSI-Logo_trans.png" descr="PSI-Logo_trans.png"/>
              <p:cNvPicPr>
                <a:picLocks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" name="ku-logo.pdf" descr="ku-logo.pdf"/>
              <p:cNvPicPr>
                <a:picLocks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" name="ESS_Logo_Frugal_Blue_cmyk.png" descr="ESS_Logo_Frugal_Blue_cmyk.png"/>
              <p:cNvPicPr>
                <a:picLocks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7" name="Image" descr="Image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lnSpcReduction="1000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70" name="ESS.png" descr="ES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tif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ESS.png" descr="ES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5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9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0" name="logoill.pdf" descr="logoill.pdf"/>
              <p:cNvPicPr>
                <a:picLocks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mcstas-logo.pdf" descr="mcstas-logo.pdf"/>
              <p:cNvPicPr>
                <a:picLocks/>
              </p:cNvPicPr>
              <p:nvPr/>
            </p:nvPicPr>
            <p:blipFill>
              <a:blip r:embed="rId6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PSI-Logo_trans.png" descr="PSI-Logo_trans.png"/>
              <p:cNvPicPr>
                <a:picLocks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" name="ku-logo.pdf" descr="ku-logo.pdf"/>
              <p:cNvPicPr>
                <a:picLocks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" name="ESS_Logo_Frugal_Blue_cmyk.png" descr="ESS_Logo_Frugal_Blue_cmyk.png"/>
              <p:cNvPicPr>
                <a:picLocks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" name="Image" descr="Image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lnSpcReduction="1000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McStas</a:t>
            </a:r>
            <a:r>
              <a:rPr dirty="0"/>
              <a:t> </a:t>
            </a:r>
            <a:r>
              <a:rPr lang="da-DK" dirty="0" err="1"/>
              <a:t>diagnostics</a:t>
            </a:r>
            <a:endParaRPr dirty="0"/>
          </a:p>
        </p:txBody>
      </p:sp>
      <p:sp>
        <p:nvSpPr>
          <p:cNvPr id="247" name="Subtitle 4"/>
          <p:cNvSpPr txBox="1">
            <a:spLocks noGrp="1"/>
          </p:cNvSpPr>
          <p:nvPr>
            <p:ph type="body" sz="half" idx="1"/>
          </p:nvPr>
        </p:nvSpPr>
        <p:spPr>
          <a:xfrm>
            <a:off x="247071" y="1704974"/>
            <a:ext cx="10840030" cy="1660656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Mads Bertelsen, European </a:t>
            </a:r>
            <a:r>
              <a:rPr lang="da-DK" dirty="0" err="1"/>
              <a:t>Spallation</a:t>
            </a:r>
            <a:r>
              <a:rPr lang="da-DK" dirty="0"/>
              <a:t> Source, DMSC</a:t>
            </a:r>
            <a:endParaRPr dirty="0"/>
          </a:p>
        </p:txBody>
      </p:sp>
      <p:sp>
        <p:nvSpPr>
          <p:cNvPr id="248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Scatter</a:t>
            </a:r>
            <a:r>
              <a:rPr lang="da-DK" dirty="0"/>
              <a:t> logger </a:t>
            </a:r>
            <a:r>
              <a:rPr lang="da-DK" dirty="0" err="1"/>
              <a:t>examples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3748363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Intensity</a:t>
            </a:r>
            <a:r>
              <a:rPr lang="da-DK" dirty="0"/>
              <a:t> </a:t>
            </a:r>
            <a:r>
              <a:rPr lang="da-DK" dirty="0" err="1"/>
              <a:t>loss</a:t>
            </a:r>
            <a:r>
              <a:rPr lang="da-DK" dirty="0"/>
              <a:t> </a:t>
            </a:r>
            <a:r>
              <a:rPr lang="da-DK" dirty="0" err="1"/>
              <a:t>along</a:t>
            </a:r>
            <a:r>
              <a:rPr lang="da-DK" dirty="0"/>
              <a:t> </a:t>
            </a:r>
            <a:r>
              <a:rPr lang="da-DK" dirty="0" err="1"/>
              <a:t>straight</a:t>
            </a:r>
            <a:r>
              <a:rPr lang="da-DK" dirty="0"/>
              <a:t> guide</a:t>
            </a:r>
          </a:p>
          <a:p>
            <a:r>
              <a:rPr lang="da-DK" dirty="0" err="1"/>
              <a:t>Shielding</a:t>
            </a:r>
            <a:r>
              <a:rPr lang="da-DK" dirty="0"/>
              <a:t> </a:t>
            </a:r>
            <a:r>
              <a:rPr lang="da-DK" dirty="0" err="1"/>
              <a:t>thickness</a:t>
            </a:r>
            <a:endParaRPr lang="da-DK" dirty="0"/>
          </a:p>
          <a:p>
            <a:r>
              <a:rPr lang="da-DK" dirty="0"/>
              <a:t>Background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Test_Scatter_log_losses.instr</a:t>
            </a:r>
            <a:endParaRPr lang="da-DK" dirty="0"/>
          </a:p>
          <a:p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604F2C-975C-2147-B9EE-A7F3313CF2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4"/>
          <a:stretch/>
        </p:blipFill>
        <p:spPr>
          <a:xfrm>
            <a:off x="5959305" y="1706399"/>
            <a:ext cx="5867400" cy="462830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96A6D4-9184-8F42-BDC0-E766A24D6979}"/>
              </a:ext>
            </a:extLst>
          </p:cNvPr>
          <p:cNvCxnSpPr>
            <a:cxnSpLocks/>
          </p:cNvCxnSpPr>
          <p:nvPr/>
        </p:nvCxnSpPr>
        <p:spPr>
          <a:xfrm flipV="1">
            <a:off x="1884947" y="3248526"/>
            <a:ext cx="812723" cy="633664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69D883-5B59-474A-8546-CEE52AE2CA0B}"/>
              </a:ext>
            </a:extLst>
          </p:cNvPr>
          <p:cNvCxnSpPr>
            <a:cxnSpLocks/>
          </p:cNvCxnSpPr>
          <p:nvPr/>
        </p:nvCxnSpPr>
        <p:spPr>
          <a:xfrm flipH="1" flipV="1">
            <a:off x="2686104" y="3248525"/>
            <a:ext cx="921488" cy="621633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BA1857-1981-C244-A536-7118F03D01DD}"/>
              </a:ext>
            </a:extLst>
          </p:cNvPr>
          <p:cNvCxnSpPr>
            <a:cxnSpLocks/>
          </p:cNvCxnSpPr>
          <p:nvPr/>
        </p:nvCxnSpPr>
        <p:spPr>
          <a:xfrm flipV="1">
            <a:off x="3589553" y="3243449"/>
            <a:ext cx="853445" cy="632726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E74BBE-D863-4B47-A163-6FF3DFE1DE91}"/>
              </a:ext>
            </a:extLst>
          </p:cNvPr>
          <p:cNvCxnSpPr>
            <a:cxnSpLocks/>
          </p:cNvCxnSpPr>
          <p:nvPr/>
        </p:nvCxnSpPr>
        <p:spPr>
          <a:xfrm flipH="1" flipV="1">
            <a:off x="4442998" y="3243449"/>
            <a:ext cx="744542" cy="723835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DFC188-5C58-0F46-B3C6-3CD00158E814}"/>
              </a:ext>
            </a:extLst>
          </p:cNvPr>
          <p:cNvCxnSpPr/>
          <p:nvPr/>
        </p:nvCxnSpPr>
        <p:spPr>
          <a:xfrm>
            <a:off x="2334126" y="3248526"/>
            <a:ext cx="2225842" cy="0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15DDD6-52E7-EB42-87CA-5FEFB9C5CEA8}"/>
              </a:ext>
            </a:extLst>
          </p:cNvPr>
          <p:cNvCxnSpPr/>
          <p:nvPr/>
        </p:nvCxnSpPr>
        <p:spPr>
          <a:xfrm>
            <a:off x="2334126" y="3882190"/>
            <a:ext cx="2225842" cy="0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91A09B-DF68-B44A-8FD3-662CD79CB1B1}"/>
              </a:ext>
            </a:extLst>
          </p:cNvPr>
          <p:cNvCxnSpPr>
            <a:cxnSpLocks/>
          </p:cNvCxnSpPr>
          <p:nvPr/>
        </p:nvCxnSpPr>
        <p:spPr>
          <a:xfrm flipV="1">
            <a:off x="1884947" y="3019926"/>
            <a:ext cx="0" cy="1207169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329412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Scatter</a:t>
            </a:r>
            <a:r>
              <a:rPr lang="da-DK" dirty="0"/>
              <a:t> logger </a:t>
            </a:r>
            <a:r>
              <a:rPr lang="da-DK" dirty="0" err="1"/>
              <a:t>examples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3748363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Intensity</a:t>
            </a:r>
            <a:r>
              <a:rPr lang="da-DK" dirty="0"/>
              <a:t> </a:t>
            </a:r>
            <a:r>
              <a:rPr lang="da-DK" dirty="0" err="1"/>
              <a:t>loss</a:t>
            </a:r>
            <a:r>
              <a:rPr lang="da-DK" dirty="0"/>
              <a:t> </a:t>
            </a:r>
            <a:r>
              <a:rPr lang="da-DK" dirty="0" err="1"/>
              <a:t>along</a:t>
            </a:r>
            <a:r>
              <a:rPr lang="da-DK" dirty="0"/>
              <a:t> </a:t>
            </a:r>
            <a:r>
              <a:rPr lang="da-DK" dirty="0" err="1"/>
              <a:t>straight</a:t>
            </a:r>
            <a:r>
              <a:rPr lang="da-DK" dirty="0"/>
              <a:t> guide</a:t>
            </a:r>
          </a:p>
          <a:p>
            <a:r>
              <a:rPr lang="da-DK" dirty="0" err="1"/>
              <a:t>Shielding</a:t>
            </a:r>
            <a:r>
              <a:rPr lang="da-DK" dirty="0"/>
              <a:t> </a:t>
            </a:r>
            <a:r>
              <a:rPr lang="da-DK" dirty="0" err="1"/>
              <a:t>thickness</a:t>
            </a:r>
            <a:endParaRPr lang="da-DK" dirty="0"/>
          </a:p>
          <a:p>
            <a:r>
              <a:rPr lang="da-DK" dirty="0"/>
              <a:t>Background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Test_Scatter_log_losses.instr</a:t>
            </a:r>
            <a:endParaRPr lang="da-DK" dirty="0"/>
          </a:p>
          <a:p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DB7628-7BE1-AC4E-B807-9B548B7056AB}"/>
              </a:ext>
            </a:extLst>
          </p:cNvPr>
          <p:cNvCxnSpPr>
            <a:cxnSpLocks/>
          </p:cNvCxnSpPr>
          <p:nvPr/>
        </p:nvCxnSpPr>
        <p:spPr>
          <a:xfrm flipV="1">
            <a:off x="1884947" y="3248526"/>
            <a:ext cx="812723" cy="633664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772081-C511-9F4A-AEAF-2AA453D63098}"/>
              </a:ext>
            </a:extLst>
          </p:cNvPr>
          <p:cNvCxnSpPr>
            <a:cxnSpLocks/>
          </p:cNvCxnSpPr>
          <p:nvPr/>
        </p:nvCxnSpPr>
        <p:spPr>
          <a:xfrm flipH="1" flipV="1">
            <a:off x="2686104" y="3248525"/>
            <a:ext cx="921488" cy="621633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CEDC3D-FB18-F940-B576-D3F9D3ED3EC2}"/>
              </a:ext>
            </a:extLst>
          </p:cNvPr>
          <p:cNvCxnSpPr>
            <a:cxnSpLocks/>
          </p:cNvCxnSpPr>
          <p:nvPr/>
        </p:nvCxnSpPr>
        <p:spPr>
          <a:xfrm flipV="1">
            <a:off x="3589553" y="3243449"/>
            <a:ext cx="853445" cy="632726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04C505-C23A-D340-9237-FD10BBA924CB}"/>
              </a:ext>
            </a:extLst>
          </p:cNvPr>
          <p:cNvCxnSpPr>
            <a:cxnSpLocks/>
          </p:cNvCxnSpPr>
          <p:nvPr/>
        </p:nvCxnSpPr>
        <p:spPr>
          <a:xfrm flipH="1" flipV="1">
            <a:off x="4442998" y="3243449"/>
            <a:ext cx="744542" cy="723835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E8B1FF-27A2-FF4C-91AB-984F40845E63}"/>
              </a:ext>
            </a:extLst>
          </p:cNvPr>
          <p:cNvCxnSpPr/>
          <p:nvPr/>
        </p:nvCxnSpPr>
        <p:spPr>
          <a:xfrm>
            <a:off x="2334126" y="3248526"/>
            <a:ext cx="2225842" cy="0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8D086C-50B7-7A46-8974-DC2B65FCF34F}"/>
              </a:ext>
            </a:extLst>
          </p:cNvPr>
          <p:cNvCxnSpPr/>
          <p:nvPr/>
        </p:nvCxnSpPr>
        <p:spPr>
          <a:xfrm>
            <a:off x="2334126" y="3882190"/>
            <a:ext cx="2225842" cy="0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C223DA-0CE1-F94F-810D-3CB90492B22F}"/>
              </a:ext>
            </a:extLst>
          </p:cNvPr>
          <p:cNvCxnSpPr>
            <a:cxnSpLocks/>
          </p:cNvCxnSpPr>
          <p:nvPr/>
        </p:nvCxnSpPr>
        <p:spPr>
          <a:xfrm flipV="1">
            <a:off x="1884947" y="3019926"/>
            <a:ext cx="0" cy="1207169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5DCED29-D75E-A040-A782-35174757E7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7"/>
          <a:stretch/>
        </p:blipFill>
        <p:spPr>
          <a:xfrm>
            <a:off x="5873858" y="1706398"/>
            <a:ext cx="6126976" cy="467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1805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Scatter</a:t>
            </a:r>
            <a:r>
              <a:rPr lang="da-DK" dirty="0"/>
              <a:t> logger </a:t>
            </a:r>
            <a:r>
              <a:rPr lang="da-DK" dirty="0" err="1"/>
              <a:t>examples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3868012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required</a:t>
            </a:r>
            <a:r>
              <a:rPr lang="da-DK" dirty="0"/>
              <a:t> for </a:t>
            </a:r>
            <a:r>
              <a:rPr lang="da-DK" dirty="0" err="1"/>
              <a:t>reflection</a:t>
            </a:r>
            <a:endParaRPr lang="da-DK" dirty="0"/>
          </a:p>
          <a:p>
            <a:r>
              <a:rPr lang="da-DK" dirty="0"/>
              <a:t>10 m </a:t>
            </a:r>
            <a:r>
              <a:rPr lang="da-DK" dirty="0" err="1"/>
              <a:t>straight</a:t>
            </a:r>
            <a:r>
              <a:rPr lang="da-DK" dirty="0"/>
              <a:t> guide with m=3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Test_Scatter_log_mvalues.instr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AFDC2A-EBE1-254E-BFC9-CE0F06B249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1"/>
          <a:stretch/>
        </p:blipFill>
        <p:spPr>
          <a:xfrm>
            <a:off x="5705105" y="1540042"/>
            <a:ext cx="6280607" cy="496155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C11C87-5B0C-F048-A48F-098E78664C6A}"/>
              </a:ext>
            </a:extLst>
          </p:cNvPr>
          <p:cNvCxnSpPr>
            <a:cxnSpLocks/>
          </p:cNvCxnSpPr>
          <p:nvPr/>
        </p:nvCxnSpPr>
        <p:spPr>
          <a:xfrm flipV="1">
            <a:off x="1884947" y="3248526"/>
            <a:ext cx="812723" cy="633664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9C30B0-AF43-0546-B108-7736DC23D72E}"/>
              </a:ext>
            </a:extLst>
          </p:cNvPr>
          <p:cNvCxnSpPr>
            <a:cxnSpLocks/>
          </p:cNvCxnSpPr>
          <p:nvPr/>
        </p:nvCxnSpPr>
        <p:spPr>
          <a:xfrm flipH="1" flipV="1">
            <a:off x="2686104" y="3248525"/>
            <a:ext cx="921488" cy="621633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68975A-3B93-C746-A236-E00E7BDF6FA6}"/>
              </a:ext>
            </a:extLst>
          </p:cNvPr>
          <p:cNvCxnSpPr>
            <a:cxnSpLocks/>
          </p:cNvCxnSpPr>
          <p:nvPr/>
        </p:nvCxnSpPr>
        <p:spPr>
          <a:xfrm flipV="1">
            <a:off x="3589553" y="3243449"/>
            <a:ext cx="853445" cy="632726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5D260C-BE7F-6D4F-96D8-93D08C741B31}"/>
              </a:ext>
            </a:extLst>
          </p:cNvPr>
          <p:cNvCxnSpPr>
            <a:cxnSpLocks/>
          </p:cNvCxnSpPr>
          <p:nvPr/>
        </p:nvCxnSpPr>
        <p:spPr>
          <a:xfrm flipH="1" flipV="1">
            <a:off x="4442998" y="3243449"/>
            <a:ext cx="744542" cy="723835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D43CCB-9E0C-4643-9110-35B2637B2409}"/>
              </a:ext>
            </a:extLst>
          </p:cNvPr>
          <p:cNvCxnSpPr/>
          <p:nvPr/>
        </p:nvCxnSpPr>
        <p:spPr>
          <a:xfrm>
            <a:off x="2334126" y="3248526"/>
            <a:ext cx="2225842" cy="0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4E4608-01CB-6A42-B1D8-F992F6195479}"/>
              </a:ext>
            </a:extLst>
          </p:cNvPr>
          <p:cNvCxnSpPr/>
          <p:nvPr/>
        </p:nvCxnSpPr>
        <p:spPr>
          <a:xfrm>
            <a:off x="2334126" y="3882190"/>
            <a:ext cx="2225842" cy="0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C2EC1B-8178-004D-A600-F20EBF4443E7}"/>
              </a:ext>
            </a:extLst>
          </p:cNvPr>
          <p:cNvCxnSpPr>
            <a:cxnSpLocks/>
          </p:cNvCxnSpPr>
          <p:nvPr/>
        </p:nvCxnSpPr>
        <p:spPr>
          <a:xfrm flipV="1">
            <a:off x="1884947" y="3019926"/>
            <a:ext cx="0" cy="1207169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6839082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Scatter</a:t>
            </a:r>
            <a:r>
              <a:rPr lang="da-DK" dirty="0"/>
              <a:t> logger </a:t>
            </a:r>
            <a:r>
              <a:rPr lang="da-DK" dirty="0" err="1"/>
              <a:t>examples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3868012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required</a:t>
            </a:r>
            <a:r>
              <a:rPr lang="da-DK" dirty="0"/>
              <a:t> for </a:t>
            </a:r>
            <a:r>
              <a:rPr lang="da-DK" dirty="0" err="1"/>
              <a:t>reflection</a:t>
            </a:r>
            <a:endParaRPr lang="da-DK" dirty="0"/>
          </a:p>
          <a:p>
            <a:r>
              <a:rPr lang="da-DK" dirty="0"/>
              <a:t>10 m </a:t>
            </a:r>
            <a:r>
              <a:rPr lang="da-DK" dirty="0" err="1"/>
              <a:t>straight</a:t>
            </a:r>
            <a:r>
              <a:rPr lang="da-DK" dirty="0"/>
              <a:t> guide with m=3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Test_Scatter_log_mvalues.instr</a:t>
            </a:r>
            <a:endParaRPr lang="da-DK" dirty="0"/>
          </a:p>
          <a:p>
            <a:endParaRPr lang="da-DK" dirty="0"/>
          </a:p>
          <a:p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A2F0D-9772-0343-9F7E-D82D58D3A6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" t="7191" r="6471"/>
          <a:stretch/>
        </p:blipFill>
        <p:spPr>
          <a:xfrm>
            <a:off x="5678905" y="1540042"/>
            <a:ext cx="6388769" cy="49615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4EBDE4-6748-5841-8F02-02D96E8D12C1}"/>
              </a:ext>
            </a:extLst>
          </p:cNvPr>
          <p:cNvSpPr txBox="1"/>
          <p:nvPr/>
        </p:nvSpPr>
        <p:spPr>
          <a:xfrm>
            <a:off x="8590547" y="828462"/>
            <a:ext cx="4090738" cy="5770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3000" dirty="0" err="1"/>
              <a:t>Reflection</a:t>
            </a:r>
            <a:r>
              <a:rPr lang="da-DK" sz="3000" dirty="0"/>
              <a:t> </a:t>
            </a:r>
            <a:r>
              <a:rPr lang="da-DK" sz="3000" dirty="0" err="1"/>
              <a:t>number</a:t>
            </a:r>
            <a:r>
              <a:rPr lang="da-DK" sz="3000" dirty="0"/>
              <a:t> 1</a:t>
            </a:r>
            <a:endParaRPr kumimoji="0" lang="da-DK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4F5AF9-24DB-BD4A-969E-02D75CE32627}"/>
              </a:ext>
            </a:extLst>
          </p:cNvPr>
          <p:cNvCxnSpPr>
            <a:cxnSpLocks/>
          </p:cNvCxnSpPr>
          <p:nvPr/>
        </p:nvCxnSpPr>
        <p:spPr>
          <a:xfrm flipV="1">
            <a:off x="1884947" y="3248526"/>
            <a:ext cx="812723" cy="633664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B92259-BE83-0148-9A03-AB42261CCCFF}"/>
              </a:ext>
            </a:extLst>
          </p:cNvPr>
          <p:cNvCxnSpPr>
            <a:cxnSpLocks/>
          </p:cNvCxnSpPr>
          <p:nvPr/>
        </p:nvCxnSpPr>
        <p:spPr>
          <a:xfrm flipH="1" flipV="1">
            <a:off x="2686104" y="3248525"/>
            <a:ext cx="921488" cy="621633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226EC6-24C1-694A-B113-6A4F6617EEC9}"/>
              </a:ext>
            </a:extLst>
          </p:cNvPr>
          <p:cNvCxnSpPr>
            <a:cxnSpLocks/>
          </p:cNvCxnSpPr>
          <p:nvPr/>
        </p:nvCxnSpPr>
        <p:spPr>
          <a:xfrm flipV="1">
            <a:off x="3589553" y="3243449"/>
            <a:ext cx="853445" cy="632726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D94BD-C017-484C-952D-12C56F26E965}"/>
              </a:ext>
            </a:extLst>
          </p:cNvPr>
          <p:cNvCxnSpPr>
            <a:cxnSpLocks/>
          </p:cNvCxnSpPr>
          <p:nvPr/>
        </p:nvCxnSpPr>
        <p:spPr>
          <a:xfrm flipH="1" flipV="1">
            <a:off x="4442998" y="3243449"/>
            <a:ext cx="744542" cy="723835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B2AA38-6D8F-9345-BA77-5C03B9E5CB29}"/>
              </a:ext>
            </a:extLst>
          </p:cNvPr>
          <p:cNvCxnSpPr/>
          <p:nvPr/>
        </p:nvCxnSpPr>
        <p:spPr>
          <a:xfrm>
            <a:off x="2334126" y="3248526"/>
            <a:ext cx="2225842" cy="0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91F491-4842-FF48-BF89-04450050AF2F}"/>
              </a:ext>
            </a:extLst>
          </p:cNvPr>
          <p:cNvCxnSpPr/>
          <p:nvPr/>
        </p:nvCxnSpPr>
        <p:spPr>
          <a:xfrm>
            <a:off x="2334126" y="3882190"/>
            <a:ext cx="2225842" cy="0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B16CE5-7D37-2046-85FC-85C77C29F21A}"/>
              </a:ext>
            </a:extLst>
          </p:cNvPr>
          <p:cNvCxnSpPr>
            <a:cxnSpLocks/>
          </p:cNvCxnSpPr>
          <p:nvPr/>
        </p:nvCxnSpPr>
        <p:spPr>
          <a:xfrm flipV="1">
            <a:off x="1884947" y="3019926"/>
            <a:ext cx="0" cy="1207169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4078822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Scatter</a:t>
            </a:r>
            <a:r>
              <a:rPr lang="da-DK" dirty="0"/>
              <a:t> logger </a:t>
            </a:r>
            <a:r>
              <a:rPr lang="da-DK" dirty="0" err="1"/>
              <a:t>examples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3868012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required</a:t>
            </a:r>
            <a:r>
              <a:rPr lang="da-DK" dirty="0"/>
              <a:t> for </a:t>
            </a:r>
            <a:r>
              <a:rPr lang="da-DK" dirty="0" err="1"/>
              <a:t>reflection</a:t>
            </a:r>
            <a:endParaRPr lang="da-DK" dirty="0"/>
          </a:p>
          <a:p>
            <a:r>
              <a:rPr lang="da-DK" dirty="0"/>
              <a:t>10 m </a:t>
            </a:r>
            <a:r>
              <a:rPr lang="da-DK" dirty="0" err="1"/>
              <a:t>straight</a:t>
            </a:r>
            <a:r>
              <a:rPr lang="da-DK" dirty="0"/>
              <a:t> guide with m=3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Test_Scatter_log_mvalues.instr</a:t>
            </a:r>
            <a:endParaRPr lang="da-DK" dirty="0"/>
          </a:p>
          <a:p>
            <a:endParaRPr lang="da-DK" dirty="0"/>
          </a:p>
          <a:p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D5400-21DE-124B-9F5B-EDFCFD9A0A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"/>
          <a:stretch/>
        </p:blipFill>
        <p:spPr>
          <a:xfrm>
            <a:off x="5706000" y="1540042"/>
            <a:ext cx="6279940" cy="49615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A4B0A4-A723-054E-AAAA-3800C67D5257}"/>
              </a:ext>
            </a:extLst>
          </p:cNvPr>
          <p:cNvSpPr txBox="1"/>
          <p:nvPr/>
        </p:nvSpPr>
        <p:spPr>
          <a:xfrm>
            <a:off x="8590547" y="828462"/>
            <a:ext cx="4090738" cy="5770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3000" dirty="0" err="1"/>
              <a:t>Reflection</a:t>
            </a:r>
            <a:r>
              <a:rPr lang="da-DK" sz="3000" dirty="0"/>
              <a:t> </a:t>
            </a:r>
            <a:r>
              <a:rPr lang="da-DK" sz="3000" dirty="0" err="1"/>
              <a:t>number</a:t>
            </a:r>
            <a:r>
              <a:rPr lang="da-DK" sz="3000" dirty="0"/>
              <a:t> 2</a:t>
            </a:r>
            <a:endParaRPr kumimoji="0" lang="da-DK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19CA79-EE36-724F-8916-FC42C9680B58}"/>
              </a:ext>
            </a:extLst>
          </p:cNvPr>
          <p:cNvCxnSpPr>
            <a:cxnSpLocks/>
          </p:cNvCxnSpPr>
          <p:nvPr/>
        </p:nvCxnSpPr>
        <p:spPr>
          <a:xfrm flipV="1">
            <a:off x="1884947" y="3248526"/>
            <a:ext cx="812723" cy="633664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A1748-8EDB-1947-817C-EFBC34119623}"/>
              </a:ext>
            </a:extLst>
          </p:cNvPr>
          <p:cNvCxnSpPr>
            <a:cxnSpLocks/>
          </p:cNvCxnSpPr>
          <p:nvPr/>
        </p:nvCxnSpPr>
        <p:spPr>
          <a:xfrm flipH="1" flipV="1">
            <a:off x="2686104" y="3248525"/>
            <a:ext cx="921488" cy="621633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00C87E-A69E-3649-BA03-412665BE8E43}"/>
              </a:ext>
            </a:extLst>
          </p:cNvPr>
          <p:cNvCxnSpPr>
            <a:cxnSpLocks/>
          </p:cNvCxnSpPr>
          <p:nvPr/>
        </p:nvCxnSpPr>
        <p:spPr>
          <a:xfrm flipV="1">
            <a:off x="3589553" y="3243449"/>
            <a:ext cx="853445" cy="632726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E4B3E7-E8FC-ED4F-802C-63FFB495A6BA}"/>
              </a:ext>
            </a:extLst>
          </p:cNvPr>
          <p:cNvCxnSpPr>
            <a:cxnSpLocks/>
          </p:cNvCxnSpPr>
          <p:nvPr/>
        </p:nvCxnSpPr>
        <p:spPr>
          <a:xfrm flipH="1" flipV="1">
            <a:off x="4442998" y="3243449"/>
            <a:ext cx="744542" cy="723835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7B35DB-2C7D-5048-A5F4-0F59B8442E01}"/>
              </a:ext>
            </a:extLst>
          </p:cNvPr>
          <p:cNvCxnSpPr/>
          <p:nvPr/>
        </p:nvCxnSpPr>
        <p:spPr>
          <a:xfrm>
            <a:off x="2334126" y="3248526"/>
            <a:ext cx="2225842" cy="0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207551-AF7C-0248-A415-5C610664D65E}"/>
              </a:ext>
            </a:extLst>
          </p:cNvPr>
          <p:cNvCxnSpPr/>
          <p:nvPr/>
        </p:nvCxnSpPr>
        <p:spPr>
          <a:xfrm>
            <a:off x="2334126" y="3882190"/>
            <a:ext cx="2225842" cy="0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6874C8-8624-AC46-935E-56366C6A3786}"/>
              </a:ext>
            </a:extLst>
          </p:cNvPr>
          <p:cNvCxnSpPr>
            <a:cxnSpLocks/>
          </p:cNvCxnSpPr>
          <p:nvPr/>
        </p:nvCxnSpPr>
        <p:spPr>
          <a:xfrm flipV="1">
            <a:off x="1884947" y="3019926"/>
            <a:ext cx="0" cy="1207169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187015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Scatter</a:t>
            </a:r>
            <a:r>
              <a:rPr lang="da-DK" dirty="0"/>
              <a:t> logger </a:t>
            </a:r>
            <a:r>
              <a:rPr lang="da-DK" dirty="0" err="1"/>
              <a:t>examples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3868012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required</a:t>
            </a:r>
            <a:r>
              <a:rPr lang="da-DK" dirty="0"/>
              <a:t> for </a:t>
            </a:r>
            <a:r>
              <a:rPr lang="da-DK" dirty="0" err="1"/>
              <a:t>reflection</a:t>
            </a:r>
            <a:endParaRPr lang="da-DK" dirty="0"/>
          </a:p>
          <a:p>
            <a:r>
              <a:rPr lang="da-DK" dirty="0"/>
              <a:t>10 m </a:t>
            </a:r>
            <a:r>
              <a:rPr lang="da-DK" dirty="0" err="1"/>
              <a:t>straight</a:t>
            </a:r>
            <a:r>
              <a:rPr lang="da-DK" dirty="0"/>
              <a:t> guide with m=3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Test_Scatter_log_mvalues.instr</a:t>
            </a:r>
            <a:endParaRPr lang="da-DK" dirty="0"/>
          </a:p>
          <a:p>
            <a:endParaRPr lang="da-DK" dirty="0"/>
          </a:p>
          <a:p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307A7F-2557-8E47-BF69-7CB86D5B5B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"/>
          <a:stretch/>
        </p:blipFill>
        <p:spPr>
          <a:xfrm>
            <a:off x="5706000" y="1540042"/>
            <a:ext cx="6279940" cy="49615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22FBA8-CB7C-8E48-8313-7A651B67B97C}"/>
              </a:ext>
            </a:extLst>
          </p:cNvPr>
          <p:cNvSpPr txBox="1"/>
          <p:nvPr/>
        </p:nvSpPr>
        <p:spPr>
          <a:xfrm>
            <a:off x="8590547" y="828462"/>
            <a:ext cx="4090738" cy="5770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3000" dirty="0" err="1"/>
              <a:t>Reflection</a:t>
            </a:r>
            <a:r>
              <a:rPr lang="da-DK" sz="3000" dirty="0"/>
              <a:t> </a:t>
            </a:r>
            <a:r>
              <a:rPr lang="da-DK" sz="3000" dirty="0" err="1"/>
              <a:t>number</a:t>
            </a:r>
            <a:r>
              <a:rPr lang="da-DK" sz="3000" dirty="0"/>
              <a:t> 3</a:t>
            </a:r>
            <a:endParaRPr kumimoji="0" lang="da-DK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CF1EA8-CD14-A94D-AB02-D89CC97E002E}"/>
              </a:ext>
            </a:extLst>
          </p:cNvPr>
          <p:cNvCxnSpPr>
            <a:cxnSpLocks/>
          </p:cNvCxnSpPr>
          <p:nvPr/>
        </p:nvCxnSpPr>
        <p:spPr>
          <a:xfrm flipV="1">
            <a:off x="1884947" y="3248526"/>
            <a:ext cx="812723" cy="633664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457FDD-06FF-BD4E-B1FD-D97D2387EBAB}"/>
              </a:ext>
            </a:extLst>
          </p:cNvPr>
          <p:cNvCxnSpPr>
            <a:cxnSpLocks/>
          </p:cNvCxnSpPr>
          <p:nvPr/>
        </p:nvCxnSpPr>
        <p:spPr>
          <a:xfrm flipH="1" flipV="1">
            <a:off x="2686104" y="3248525"/>
            <a:ext cx="921488" cy="621633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BBED5E-4149-4840-80EC-836A96E38E14}"/>
              </a:ext>
            </a:extLst>
          </p:cNvPr>
          <p:cNvCxnSpPr>
            <a:cxnSpLocks/>
          </p:cNvCxnSpPr>
          <p:nvPr/>
        </p:nvCxnSpPr>
        <p:spPr>
          <a:xfrm flipV="1">
            <a:off x="3589553" y="3243449"/>
            <a:ext cx="853445" cy="632726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BCAC90-642B-7E42-8D46-65AB922DD4FC}"/>
              </a:ext>
            </a:extLst>
          </p:cNvPr>
          <p:cNvCxnSpPr>
            <a:cxnSpLocks/>
          </p:cNvCxnSpPr>
          <p:nvPr/>
        </p:nvCxnSpPr>
        <p:spPr>
          <a:xfrm flipH="1" flipV="1">
            <a:off x="4442998" y="3243449"/>
            <a:ext cx="744542" cy="723835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E3896C-71F2-264D-BE7A-21896E427753}"/>
              </a:ext>
            </a:extLst>
          </p:cNvPr>
          <p:cNvCxnSpPr/>
          <p:nvPr/>
        </p:nvCxnSpPr>
        <p:spPr>
          <a:xfrm>
            <a:off x="2334126" y="3248526"/>
            <a:ext cx="2225842" cy="0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6DE35B-E8A0-3C40-8D8E-13AFBE08AA16}"/>
              </a:ext>
            </a:extLst>
          </p:cNvPr>
          <p:cNvCxnSpPr/>
          <p:nvPr/>
        </p:nvCxnSpPr>
        <p:spPr>
          <a:xfrm>
            <a:off x="2334126" y="3882190"/>
            <a:ext cx="2225842" cy="0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5E2438-84F0-604A-A304-3A20BBC940FE}"/>
              </a:ext>
            </a:extLst>
          </p:cNvPr>
          <p:cNvCxnSpPr>
            <a:cxnSpLocks/>
          </p:cNvCxnSpPr>
          <p:nvPr/>
        </p:nvCxnSpPr>
        <p:spPr>
          <a:xfrm flipV="1">
            <a:off x="1884947" y="3019926"/>
            <a:ext cx="0" cy="1207169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110167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Scatter</a:t>
            </a:r>
            <a:r>
              <a:rPr lang="da-DK" dirty="0"/>
              <a:t> logger </a:t>
            </a:r>
            <a:r>
              <a:rPr lang="da-DK" dirty="0" err="1"/>
              <a:t>examples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3868012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required</a:t>
            </a:r>
            <a:r>
              <a:rPr lang="da-DK" dirty="0"/>
              <a:t> for </a:t>
            </a:r>
            <a:r>
              <a:rPr lang="da-DK" dirty="0" err="1"/>
              <a:t>reflection</a:t>
            </a:r>
            <a:endParaRPr lang="da-DK" dirty="0"/>
          </a:p>
          <a:p>
            <a:r>
              <a:rPr lang="da-DK" dirty="0"/>
              <a:t>10 m </a:t>
            </a:r>
            <a:r>
              <a:rPr lang="da-DK" dirty="0" err="1"/>
              <a:t>straight</a:t>
            </a:r>
            <a:r>
              <a:rPr lang="da-DK" dirty="0"/>
              <a:t> guide with m=3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Test_Scatter_log_mvalues.instr</a:t>
            </a:r>
            <a:endParaRPr lang="da-DK" dirty="0"/>
          </a:p>
          <a:p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17659C-CF77-CC43-AA6B-F5D5B3FD89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2"/>
          <a:stretch/>
        </p:blipFill>
        <p:spPr>
          <a:xfrm>
            <a:off x="5706000" y="1564104"/>
            <a:ext cx="6279940" cy="49374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714053-DF09-504A-9067-0C41A3EC4AB9}"/>
              </a:ext>
            </a:extLst>
          </p:cNvPr>
          <p:cNvSpPr txBox="1"/>
          <p:nvPr/>
        </p:nvSpPr>
        <p:spPr>
          <a:xfrm>
            <a:off x="8590547" y="828462"/>
            <a:ext cx="4090738" cy="5770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3000" dirty="0" err="1"/>
              <a:t>Reflection</a:t>
            </a:r>
            <a:r>
              <a:rPr lang="da-DK" sz="3000" dirty="0"/>
              <a:t> </a:t>
            </a:r>
            <a:r>
              <a:rPr lang="da-DK" sz="3000" dirty="0" err="1"/>
              <a:t>number</a:t>
            </a:r>
            <a:r>
              <a:rPr lang="da-DK" sz="3000" dirty="0"/>
              <a:t> 4</a:t>
            </a:r>
            <a:endParaRPr kumimoji="0" lang="da-DK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FF1312-2242-6340-9C40-D479F286773F}"/>
              </a:ext>
            </a:extLst>
          </p:cNvPr>
          <p:cNvCxnSpPr>
            <a:cxnSpLocks/>
          </p:cNvCxnSpPr>
          <p:nvPr/>
        </p:nvCxnSpPr>
        <p:spPr>
          <a:xfrm flipV="1">
            <a:off x="1884947" y="3248526"/>
            <a:ext cx="812723" cy="633664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1774C9-EC94-2748-AAD2-4EBFF360AB68}"/>
              </a:ext>
            </a:extLst>
          </p:cNvPr>
          <p:cNvCxnSpPr>
            <a:cxnSpLocks/>
          </p:cNvCxnSpPr>
          <p:nvPr/>
        </p:nvCxnSpPr>
        <p:spPr>
          <a:xfrm flipH="1" flipV="1">
            <a:off x="2686104" y="3248525"/>
            <a:ext cx="921488" cy="621633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968EDD-FBFF-B94C-9A12-D90A48E1E25A}"/>
              </a:ext>
            </a:extLst>
          </p:cNvPr>
          <p:cNvCxnSpPr>
            <a:cxnSpLocks/>
          </p:cNvCxnSpPr>
          <p:nvPr/>
        </p:nvCxnSpPr>
        <p:spPr>
          <a:xfrm flipV="1">
            <a:off x="3589553" y="3243449"/>
            <a:ext cx="853445" cy="632726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8AAEBC-148A-BD45-80C3-99E0D73549C8}"/>
              </a:ext>
            </a:extLst>
          </p:cNvPr>
          <p:cNvCxnSpPr>
            <a:cxnSpLocks/>
          </p:cNvCxnSpPr>
          <p:nvPr/>
        </p:nvCxnSpPr>
        <p:spPr>
          <a:xfrm flipH="1" flipV="1">
            <a:off x="4442998" y="3243449"/>
            <a:ext cx="744542" cy="723835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2D15F6-3E91-934A-861E-C1C2159AC2D8}"/>
              </a:ext>
            </a:extLst>
          </p:cNvPr>
          <p:cNvCxnSpPr/>
          <p:nvPr/>
        </p:nvCxnSpPr>
        <p:spPr>
          <a:xfrm>
            <a:off x="2334126" y="3248526"/>
            <a:ext cx="2225842" cy="0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BCEA4E-A12F-D547-9301-6EDC76411EDA}"/>
              </a:ext>
            </a:extLst>
          </p:cNvPr>
          <p:cNvCxnSpPr/>
          <p:nvPr/>
        </p:nvCxnSpPr>
        <p:spPr>
          <a:xfrm>
            <a:off x="2334126" y="3882190"/>
            <a:ext cx="2225842" cy="0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FDF821-884E-2A4D-A549-071E49D8C25D}"/>
              </a:ext>
            </a:extLst>
          </p:cNvPr>
          <p:cNvCxnSpPr>
            <a:cxnSpLocks/>
          </p:cNvCxnSpPr>
          <p:nvPr/>
        </p:nvCxnSpPr>
        <p:spPr>
          <a:xfrm flipV="1">
            <a:off x="1884947" y="3019926"/>
            <a:ext cx="0" cy="1207169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9248465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DE009F1-3EB5-054A-8907-F528668E2E8B}"/>
              </a:ext>
            </a:extLst>
          </p:cNvPr>
          <p:cNvSpPr/>
          <p:nvPr/>
        </p:nvSpPr>
        <p:spPr>
          <a:xfrm>
            <a:off x="1360503" y="3180614"/>
            <a:ext cx="4076700" cy="92977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092652-4F36-D44C-8BD8-10010F6F7955}"/>
              </a:ext>
            </a:extLst>
          </p:cNvPr>
          <p:cNvSpPr/>
          <p:nvPr/>
        </p:nvSpPr>
        <p:spPr>
          <a:xfrm>
            <a:off x="1181100" y="2906295"/>
            <a:ext cx="1084847" cy="14224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Scatter</a:t>
            </a:r>
            <a:r>
              <a:rPr lang="da-DK" dirty="0"/>
              <a:t> logger </a:t>
            </a:r>
            <a:r>
              <a:rPr lang="da-DK" dirty="0" err="1"/>
              <a:t>examples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3868012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required</a:t>
            </a:r>
            <a:r>
              <a:rPr lang="da-DK" dirty="0"/>
              <a:t> for </a:t>
            </a:r>
            <a:r>
              <a:rPr lang="da-DK" dirty="0" err="1"/>
              <a:t>reflection</a:t>
            </a:r>
            <a:endParaRPr lang="da-DK" dirty="0"/>
          </a:p>
          <a:p>
            <a:r>
              <a:rPr lang="da-DK" dirty="0"/>
              <a:t>50 m </a:t>
            </a:r>
            <a:r>
              <a:rPr lang="da-DK" dirty="0" err="1"/>
              <a:t>elliptical</a:t>
            </a:r>
            <a:r>
              <a:rPr lang="da-DK" dirty="0"/>
              <a:t> guide with m=3</a:t>
            </a: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88160-22A2-1B40-9AD7-182048FE2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3"/>
          <a:stretch/>
        </p:blipFill>
        <p:spPr>
          <a:xfrm>
            <a:off x="5641200" y="1648326"/>
            <a:ext cx="6344124" cy="485327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CAF103-AD09-A942-9EB1-F09F38D39F8B}"/>
              </a:ext>
            </a:extLst>
          </p:cNvPr>
          <p:cNvCxnSpPr>
            <a:cxnSpLocks/>
          </p:cNvCxnSpPr>
          <p:nvPr/>
        </p:nvCxnSpPr>
        <p:spPr>
          <a:xfrm flipV="1">
            <a:off x="1884947" y="3019926"/>
            <a:ext cx="0" cy="1207169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AD19C80-0797-E642-989D-8F85DD69F831}"/>
              </a:ext>
            </a:extLst>
          </p:cNvPr>
          <p:cNvSpPr/>
          <p:nvPr/>
        </p:nvSpPr>
        <p:spPr>
          <a:xfrm>
            <a:off x="4749800" y="2908300"/>
            <a:ext cx="762000" cy="14224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E4926E-520A-9D4F-8B86-7D02C45EEC31}"/>
              </a:ext>
            </a:extLst>
          </p:cNvPr>
          <p:cNvCxnSpPr>
            <a:cxnSpLocks/>
          </p:cNvCxnSpPr>
          <p:nvPr/>
        </p:nvCxnSpPr>
        <p:spPr>
          <a:xfrm flipV="1">
            <a:off x="1884947" y="3226714"/>
            <a:ext cx="654322" cy="883676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312E52-D8E0-DE42-AA21-A9D97C0315AD}"/>
              </a:ext>
            </a:extLst>
          </p:cNvPr>
          <p:cNvCxnSpPr>
            <a:cxnSpLocks/>
          </p:cNvCxnSpPr>
          <p:nvPr/>
        </p:nvCxnSpPr>
        <p:spPr>
          <a:xfrm flipH="1" flipV="1">
            <a:off x="2529816" y="3226713"/>
            <a:ext cx="1575117" cy="848617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9D4CD9-8F8A-A640-AE27-E3A073D58E45}"/>
              </a:ext>
            </a:extLst>
          </p:cNvPr>
          <p:cNvCxnSpPr>
            <a:cxnSpLocks/>
          </p:cNvCxnSpPr>
          <p:nvPr/>
        </p:nvCxnSpPr>
        <p:spPr>
          <a:xfrm flipV="1">
            <a:off x="4095479" y="3397755"/>
            <a:ext cx="1058711" cy="677208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118988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Scatter</a:t>
            </a:r>
            <a:r>
              <a:rPr lang="da-DK" dirty="0"/>
              <a:t> logger </a:t>
            </a:r>
            <a:r>
              <a:rPr lang="da-DK" dirty="0" err="1"/>
              <a:t>examples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3868012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required</a:t>
            </a:r>
            <a:r>
              <a:rPr lang="da-DK" dirty="0"/>
              <a:t> for </a:t>
            </a:r>
            <a:r>
              <a:rPr lang="da-DK" dirty="0" err="1"/>
              <a:t>reflection</a:t>
            </a:r>
            <a:endParaRPr lang="da-DK" dirty="0"/>
          </a:p>
          <a:p>
            <a:r>
              <a:rPr lang="da-DK" dirty="0"/>
              <a:t>50 m </a:t>
            </a:r>
            <a:r>
              <a:rPr lang="da-DK" dirty="0" err="1"/>
              <a:t>elliptical</a:t>
            </a:r>
            <a:r>
              <a:rPr lang="da-DK" dirty="0"/>
              <a:t> guide with m=3</a:t>
            </a:r>
          </a:p>
          <a:p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E1063-B974-F543-AE61-DD5E015CF6DA}"/>
              </a:ext>
            </a:extLst>
          </p:cNvPr>
          <p:cNvSpPr txBox="1"/>
          <p:nvPr/>
        </p:nvSpPr>
        <p:spPr>
          <a:xfrm>
            <a:off x="8530390" y="1028470"/>
            <a:ext cx="3649829" cy="5770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3000" dirty="0" err="1"/>
              <a:t>Reflection</a:t>
            </a:r>
            <a:r>
              <a:rPr lang="da-DK" sz="3000" dirty="0"/>
              <a:t> </a:t>
            </a:r>
            <a:r>
              <a:rPr lang="da-DK" sz="3000" dirty="0" err="1"/>
              <a:t>number</a:t>
            </a:r>
            <a:r>
              <a:rPr lang="da-DK" sz="3000" dirty="0"/>
              <a:t> 1</a:t>
            </a:r>
            <a:endParaRPr kumimoji="0" lang="da-DK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E3D15B-9E68-094B-9077-007B903A82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8"/>
          <a:stretch/>
        </p:blipFill>
        <p:spPr>
          <a:xfrm>
            <a:off x="5642811" y="1636295"/>
            <a:ext cx="6344903" cy="486462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64F0FDD-5464-644A-81A8-283FDCDBC6F8}"/>
              </a:ext>
            </a:extLst>
          </p:cNvPr>
          <p:cNvSpPr/>
          <p:nvPr/>
        </p:nvSpPr>
        <p:spPr>
          <a:xfrm>
            <a:off x="1360503" y="3180614"/>
            <a:ext cx="4076700" cy="92977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43E5D8-579B-324A-9ADD-ACB8CD1705CD}"/>
              </a:ext>
            </a:extLst>
          </p:cNvPr>
          <p:cNvSpPr/>
          <p:nvPr/>
        </p:nvSpPr>
        <p:spPr>
          <a:xfrm>
            <a:off x="1181100" y="2906295"/>
            <a:ext cx="1084847" cy="14224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02520F-7C8C-944A-A179-99E46ECF22F9}"/>
              </a:ext>
            </a:extLst>
          </p:cNvPr>
          <p:cNvCxnSpPr>
            <a:cxnSpLocks/>
          </p:cNvCxnSpPr>
          <p:nvPr/>
        </p:nvCxnSpPr>
        <p:spPr>
          <a:xfrm flipV="1">
            <a:off x="1884947" y="3019926"/>
            <a:ext cx="0" cy="1207169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DE7987E-6BFD-824D-B0A7-FAF72E7C0252}"/>
              </a:ext>
            </a:extLst>
          </p:cNvPr>
          <p:cNvSpPr/>
          <p:nvPr/>
        </p:nvSpPr>
        <p:spPr>
          <a:xfrm>
            <a:off x="4749800" y="2908300"/>
            <a:ext cx="762000" cy="14224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52E634-3E01-0249-8CD8-6DFCC8075B40}"/>
              </a:ext>
            </a:extLst>
          </p:cNvPr>
          <p:cNvCxnSpPr>
            <a:cxnSpLocks/>
          </p:cNvCxnSpPr>
          <p:nvPr/>
        </p:nvCxnSpPr>
        <p:spPr>
          <a:xfrm flipV="1">
            <a:off x="1884947" y="3226714"/>
            <a:ext cx="654322" cy="883676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24DB3A-78F2-6D43-A0D7-8F5449194381}"/>
              </a:ext>
            </a:extLst>
          </p:cNvPr>
          <p:cNvCxnSpPr>
            <a:cxnSpLocks/>
          </p:cNvCxnSpPr>
          <p:nvPr/>
        </p:nvCxnSpPr>
        <p:spPr>
          <a:xfrm flipH="1" flipV="1">
            <a:off x="2529816" y="3226713"/>
            <a:ext cx="1575117" cy="848617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94C21E-82FC-9445-92A8-B87C76CC50DC}"/>
              </a:ext>
            </a:extLst>
          </p:cNvPr>
          <p:cNvCxnSpPr>
            <a:cxnSpLocks/>
          </p:cNvCxnSpPr>
          <p:nvPr/>
        </p:nvCxnSpPr>
        <p:spPr>
          <a:xfrm flipV="1">
            <a:off x="4095479" y="3397755"/>
            <a:ext cx="1058711" cy="677208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8619467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Scatter</a:t>
            </a:r>
            <a:r>
              <a:rPr lang="da-DK" dirty="0"/>
              <a:t> logger </a:t>
            </a:r>
            <a:r>
              <a:rPr lang="da-DK" dirty="0" err="1"/>
              <a:t>examples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3868012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required</a:t>
            </a:r>
            <a:r>
              <a:rPr lang="da-DK" dirty="0"/>
              <a:t> for </a:t>
            </a:r>
            <a:r>
              <a:rPr lang="da-DK" dirty="0" err="1"/>
              <a:t>reflection</a:t>
            </a:r>
            <a:endParaRPr lang="da-DK" dirty="0"/>
          </a:p>
          <a:p>
            <a:r>
              <a:rPr lang="da-DK" dirty="0"/>
              <a:t>50 m </a:t>
            </a:r>
            <a:r>
              <a:rPr lang="da-DK" dirty="0" err="1"/>
              <a:t>elliptical</a:t>
            </a:r>
            <a:r>
              <a:rPr lang="da-DK" dirty="0"/>
              <a:t> guide with m=3</a:t>
            </a:r>
          </a:p>
          <a:p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A4D790-2EF6-534C-A91F-EB974E625A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3"/>
          <a:stretch/>
        </p:blipFill>
        <p:spPr>
          <a:xfrm>
            <a:off x="5641200" y="1624262"/>
            <a:ext cx="6344123" cy="4877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B741F3-124C-4242-8AE6-D2B0D5D98D72}"/>
              </a:ext>
            </a:extLst>
          </p:cNvPr>
          <p:cNvSpPr txBox="1"/>
          <p:nvPr/>
        </p:nvSpPr>
        <p:spPr>
          <a:xfrm>
            <a:off x="8530390" y="1028470"/>
            <a:ext cx="3649829" cy="5770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3000" dirty="0" err="1"/>
              <a:t>Reflection</a:t>
            </a:r>
            <a:r>
              <a:rPr lang="da-DK" sz="3000" dirty="0"/>
              <a:t> </a:t>
            </a:r>
            <a:r>
              <a:rPr lang="da-DK" sz="3000" dirty="0" err="1"/>
              <a:t>number</a:t>
            </a:r>
            <a:r>
              <a:rPr lang="da-DK" sz="3000" dirty="0"/>
              <a:t> 2</a:t>
            </a:r>
            <a:endParaRPr kumimoji="0" lang="da-DK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A89A9C-1A43-AE42-8F92-012D25C5F743}"/>
              </a:ext>
            </a:extLst>
          </p:cNvPr>
          <p:cNvSpPr/>
          <p:nvPr/>
        </p:nvSpPr>
        <p:spPr>
          <a:xfrm>
            <a:off x="1360503" y="3180614"/>
            <a:ext cx="4076700" cy="92977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EE5FA8-5A07-6041-8BB4-B930DE65CD67}"/>
              </a:ext>
            </a:extLst>
          </p:cNvPr>
          <p:cNvSpPr/>
          <p:nvPr/>
        </p:nvSpPr>
        <p:spPr>
          <a:xfrm>
            <a:off x="1181100" y="2906295"/>
            <a:ext cx="1084847" cy="14224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C5C058-3C9F-624F-A401-F58BDF7E2159}"/>
              </a:ext>
            </a:extLst>
          </p:cNvPr>
          <p:cNvCxnSpPr>
            <a:cxnSpLocks/>
          </p:cNvCxnSpPr>
          <p:nvPr/>
        </p:nvCxnSpPr>
        <p:spPr>
          <a:xfrm flipV="1">
            <a:off x="1884947" y="3019926"/>
            <a:ext cx="0" cy="1207169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C446DC9-AF57-B74C-978E-0EE84B8A7DB3}"/>
              </a:ext>
            </a:extLst>
          </p:cNvPr>
          <p:cNvSpPr/>
          <p:nvPr/>
        </p:nvSpPr>
        <p:spPr>
          <a:xfrm>
            <a:off x="4749800" y="2908300"/>
            <a:ext cx="762000" cy="14224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A92F0C-8EA2-0544-8836-398862644C42}"/>
              </a:ext>
            </a:extLst>
          </p:cNvPr>
          <p:cNvCxnSpPr>
            <a:cxnSpLocks/>
          </p:cNvCxnSpPr>
          <p:nvPr/>
        </p:nvCxnSpPr>
        <p:spPr>
          <a:xfrm flipV="1">
            <a:off x="1884947" y="3226714"/>
            <a:ext cx="654322" cy="883676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69B4C1-B1D1-564D-BEBC-4D662019F0C7}"/>
              </a:ext>
            </a:extLst>
          </p:cNvPr>
          <p:cNvCxnSpPr>
            <a:cxnSpLocks/>
          </p:cNvCxnSpPr>
          <p:nvPr/>
        </p:nvCxnSpPr>
        <p:spPr>
          <a:xfrm flipH="1" flipV="1">
            <a:off x="2529816" y="3226713"/>
            <a:ext cx="1575117" cy="848617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D4D611-A884-DF48-B13A-30652E87A6CB}"/>
              </a:ext>
            </a:extLst>
          </p:cNvPr>
          <p:cNvCxnSpPr>
            <a:cxnSpLocks/>
          </p:cNvCxnSpPr>
          <p:nvPr/>
        </p:nvCxnSpPr>
        <p:spPr>
          <a:xfrm flipV="1">
            <a:off x="4095479" y="3397755"/>
            <a:ext cx="1058711" cy="677208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713482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Overview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a-DK" sz="2200" dirty="0"/>
              <a:t>Monitors</a:t>
            </a:r>
          </a:p>
          <a:p>
            <a:r>
              <a:rPr lang="da-DK" sz="2200" dirty="0"/>
              <a:t>Flags: EXTEND and WHEN </a:t>
            </a:r>
            <a:r>
              <a:rPr lang="da-DK" sz="2200" dirty="0" err="1"/>
              <a:t>combination</a:t>
            </a:r>
            <a:endParaRPr lang="da-DK" sz="2200" dirty="0"/>
          </a:p>
          <a:p>
            <a:r>
              <a:rPr lang="da-DK" sz="2200" dirty="0" err="1"/>
              <a:t>Monitor_nD</a:t>
            </a:r>
            <a:r>
              <a:rPr lang="da-DK" sz="2200" dirty="0"/>
              <a:t> and </a:t>
            </a:r>
            <a:r>
              <a:rPr lang="da-DK" sz="2200" dirty="0" err="1"/>
              <a:t>Pre_monitor_nD</a:t>
            </a:r>
            <a:endParaRPr lang="da-DK" sz="2200" dirty="0"/>
          </a:p>
          <a:p>
            <a:pPr lvl="2"/>
            <a:r>
              <a:rPr lang="da-DK" sz="2200" dirty="0" err="1"/>
              <a:t>Correlations</a:t>
            </a:r>
            <a:r>
              <a:rPr lang="da-DK" sz="2200" dirty="0"/>
              <a:t> ”</a:t>
            </a:r>
            <a:r>
              <a:rPr lang="da-DK" sz="2200" dirty="0" err="1"/>
              <a:t>backwards</a:t>
            </a:r>
            <a:r>
              <a:rPr lang="da-DK" sz="2200" dirty="0"/>
              <a:t>” in instrument</a:t>
            </a:r>
          </a:p>
          <a:p>
            <a:r>
              <a:rPr lang="da-DK" sz="2200" dirty="0" err="1"/>
              <a:t>Scatter_logger</a:t>
            </a:r>
            <a:endParaRPr lang="da-DK" sz="2200" dirty="0"/>
          </a:p>
          <a:p>
            <a:pPr lvl="2"/>
            <a:r>
              <a:rPr lang="da-DK" sz="2200" dirty="0" err="1"/>
              <a:t>Overview</a:t>
            </a:r>
            <a:r>
              <a:rPr lang="da-DK" sz="2200" dirty="0"/>
              <a:t> of </a:t>
            </a:r>
            <a:r>
              <a:rPr lang="da-DK" sz="2200" dirty="0" err="1"/>
              <a:t>scattering</a:t>
            </a:r>
            <a:r>
              <a:rPr lang="da-DK" sz="2200" dirty="0"/>
              <a:t> </a:t>
            </a:r>
          </a:p>
          <a:p>
            <a:endParaRPr sz="2200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Scatter</a:t>
            </a:r>
            <a:r>
              <a:rPr lang="da-DK" dirty="0"/>
              <a:t> logger </a:t>
            </a:r>
            <a:r>
              <a:rPr lang="da-DK" dirty="0" err="1"/>
              <a:t>examples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3868012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required</a:t>
            </a:r>
            <a:r>
              <a:rPr lang="da-DK" dirty="0"/>
              <a:t> for </a:t>
            </a:r>
            <a:r>
              <a:rPr lang="da-DK" dirty="0" err="1"/>
              <a:t>reflection</a:t>
            </a:r>
            <a:endParaRPr lang="da-DK" dirty="0"/>
          </a:p>
          <a:p>
            <a:r>
              <a:rPr lang="da-DK" dirty="0"/>
              <a:t>50 m </a:t>
            </a:r>
            <a:r>
              <a:rPr lang="da-DK" dirty="0" err="1"/>
              <a:t>elliptical</a:t>
            </a:r>
            <a:r>
              <a:rPr lang="da-DK" dirty="0"/>
              <a:t> guide with m=3</a:t>
            </a:r>
          </a:p>
          <a:p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D45CCD-2D79-364F-B107-AA7B0AAC5E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3"/>
          <a:stretch/>
        </p:blipFill>
        <p:spPr>
          <a:xfrm>
            <a:off x="5641200" y="1624262"/>
            <a:ext cx="6344123" cy="4877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F221DE-C85B-2848-8DF1-B0E1E032986E}"/>
              </a:ext>
            </a:extLst>
          </p:cNvPr>
          <p:cNvSpPr txBox="1"/>
          <p:nvPr/>
        </p:nvSpPr>
        <p:spPr>
          <a:xfrm>
            <a:off x="8530390" y="1028470"/>
            <a:ext cx="3649829" cy="5770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3000" dirty="0" err="1"/>
              <a:t>Reflection</a:t>
            </a:r>
            <a:r>
              <a:rPr lang="da-DK" sz="3000" dirty="0"/>
              <a:t> </a:t>
            </a:r>
            <a:r>
              <a:rPr lang="da-DK" sz="3000" dirty="0" err="1"/>
              <a:t>number</a:t>
            </a:r>
            <a:r>
              <a:rPr lang="da-DK" sz="3000" dirty="0"/>
              <a:t> 3</a:t>
            </a:r>
            <a:endParaRPr kumimoji="0" lang="da-DK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C90186-BAF0-1545-B685-8EF92F515280}"/>
              </a:ext>
            </a:extLst>
          </p:cNvPr>
          <p:cNvSpPr/>
          <p:nvPr/>
        </p:nvSpPr>
        <p:spPr>
          <a:xfrm>
            <a:off x="1360503" y="3180614"/>
            <a:ext cx="4076700" cy="92977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DECE55-5E7D-514D-AE29-D74BBFC3939D}"/>
              </a:ext>
            </a:extLst>
          </p:cNvPr>
          <p:cNvSpPr/>
          <p:nvPr/>
        </p:nvSpPr>
        <p:spPr>
          <a:xfrm>
            <a:off x="1181100" y="2906295"/>
            <a:ext cx="1084847" cy="14224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0E59E5-37C0-AF4E-B77D-DA74247FE675}"/>
              </a:ext>
            </a:extLst>
          </p:cNvPr>
          <p:cNvCxnSpPr>
            <a:cxnSpLocks/>
          </p:cNvCxnSpPr>
          <p:nvPr/>
        </p:nvCxnSpPr>
        <p:spPr>
          <a:xfrm flipV="1">
            <a:off x="1884947" y="3019926"/>
            <a:ext cx="0" cy="1207169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1303423-429A-AD40-AD22-A6189316ACD5}"/>
              </a:ext>
            </a:extLst>
          </p:cNvPr>
          <p:cNvSpPr/>
          <p:nvPr/>
        </p:nvSpPr>
        <p:spPr>
          <a:xfrm>
            <a:off x="4749800" y="2908300"/>
            <a:ext cx="762000" cy="14224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319F6C-D93B-214B-A9C5-969250978C24}"/>
              </a:ext>
            </a:extLst>
          </p:cNvPr>
          <p:cNvCxnSpPr>
            <a:cxnSpLocks/>
          </p:cNvCxnSpPr>
          <p:nvPr/>
        </p:nvCxnSpPr>
        <p:spPr>
          <a:xfrm flipV="1">
            <a:off x="1884947" y="3226714"/>
            <a:ext cx="654322" cy="883676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3EDA76-2FFE-4546-BCD5-316BBEA78F0D}"/>
              </a:ext>
            </a:extLst>
          </p:cNvPr>
          <p:cNvCxnSpPr>
            <a:cxnSpLocks/>
          </p:cNvCxnSpPr>
          <p:nvPr/>
        </p:nvCxnSpPr>
        <p:spPr>
          <a:xfrm flipH="1" flipV="1">
            <a:off x="2529816" y="3226713"/>
            <a:ext cx="1575117" cy="848617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494D03-6DE1-DB4A-BA26-2D0DC989322B}"/>
              </a:ext>
            </a:extLst>
          </p:cNvPr>
          <p:cNvCxnSpPr>
            <a:cxnSpLocks/>
          </p:cNvCxnSpPr>
          <p:nvPr/>
        </p:nvCxnSpPr>
        <p:spPr>
          <a:xfrm flipV="1">
            <a:off x="4095479" y="3397755"/>
            <a:ext cx="1058711" cy="677208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3559001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Scatter</a:t>
            </a:r>
            <a:r>
              <a:rPr lang="da-DK" dirty="0"/>
              <a:t> logger </a:t>
            </a:r>
            <a:r>
              <a:rPr lang="da-DK" dirty="0" err="1"/>
              <a:t>examples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3868012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required</a:t>
            </a:r>
            <a:r>
              <a:rPr lang="da-DK" dirty="0"/>
              <a:t> for </a:t>
            </a:r>
            <a:r>
              <a:rPr lang="da-DK" dirty="0" err="1"/>
              <a:t>reflection</a:t>
            </a:r>
            <a:endParaRPr lang="da-DK" dirty="0"/>
          </a:p>
          <a:p>
            <a:r>
              <a:rPr lang="da-DK" dirty="0"/>
              <a:t>50 m </a:t>
            </a:r>
            <a:r>
              <a:rPr lang="da-DK" dirty="0" err="1"/>
              <a:t>elliptical</a:t>
            </a:r>
            <a:r>
              <a:rPr lang="da-DK" dirty="0"/>
              <a:t> guide with m=3</a:t>
            </a:r>
          </a:p>
          <a:p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DE638-7563-014D-B57E-BD9ED2B352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3"/>
          <a:stretch/>
        </p:blipFill>
        <p:spPr>
          <a:xfrm>
            <a:off x="5641200" y="1612232"/>
            <a:ext cx="6344123" cy="48893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64BC2B-B701-7D40-905A-2C336164660D}"/>
              </a:ext>
            </a:extLst>
          </p:cNvPr>
          <p:cNvSpPr txBox="1"/>
          <p:nvPr/>
        </p:nvSpPr>
        <p:spPr>
          <a:xfrm>
            <a:off x="8530390" y="1028470"/>
            <a:ext cx="3649829" cy="5770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3000" dirty="0" err="1"/>
              <a:t>Reflection</a:t>
            </a:r>
            <a:r>
              <a:rPr lang="da-DK" sz="3000" dirty="0"/>
              <a:t> </a:t>
            </a:r>
            <a:r>
              <a:rPr lang="da-DK" sz="3000" dirty="0" err="1"/>
              <a:t>number</a:t>
            </a:r>
            <a:r>
              <a:rPr lang="da-DK" sz="3000" dirty="0"/>
              <a:t> 4</a:t>
            </a:r>
            <a:endParaRPr kumimoji="0" lang="da-DK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74DC8C-51B2-FE4A-9FC5-039AC018445C}"/>
              </a:ext>
            </a:extLst>
          </p:cNvPr>
          <p:cNvSpPr/>
          <p:nvPr/>
        </p:nvSpPr>
        <p:spPr>
          <a:xfrm>
            <a:off x="1360503" y="3180614"/>
            <a:ext cx="4076700" cy="92977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78DE07-AE7F-384D-A63B-CE33E0708090}"/>
              </a:ext>
            </a:extLst>
          </p:cNvPr>
          <p:cNvSpPr/>
          <p:nvPr/>
        </p:nvSpPr>
        <p:spPr>
          <a:xfrm>
            <a:off x="1181100" y="2906295"/>
            <a:ext cx="1084847" cy="14224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CF2C8D-1893-DB4C-99BE-0828562137C2}"/>
              </a:ext>
            </a:extLst>
          </p:cNvPr>
          <p:cNvCxnSpPr>
            <a:cxnSpLocks/>
          </p:cNvCxnSpPr>
          <p:nvPr/>
        </p:nvCxnSpPr>
        <p:spPr>
          <a:xfrm flipV="1">
            <a:off x="1884947" y="3019926"/>
            <a:ext cx="0" cy="1207169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D6914B0-E15A-DD48-9A40-4AFA90124019}"/>
              </a:ext>
            </a:extLst>
          </p:cNvPr>
          <p:cNvSpPr/>
          <p:nvPr/>
        </p:nvSpPr>
        <p:spPr>
          <a:xfrm>
            <a:off x="4749800" y="2908300"/>
            <a:ext cx="762000" cy="14224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9E0ABF-87B3-2843-B1DE-D405780291D1}"/>
              </a:ext>
            </a:extLst>
          </p:cNvPr>
          <p:cNvCxnSpPr>
            <a:cxnSpLocks/>
          </p:cNvCxnSpPr>
          <p:nvPr/>
        </p:nvCxnSpPr>
        <p:spPr>
          <a:xfrm flipV="1">
            <a:off x="1884947" y="3226714"/>
            <a:ext cx="654322" cy="883676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D30038-676E-4249-8F53-8D14D1D29021}"/>
              </a:ext>
            </a:extLst>
          </p:cNvPr>
          <p:cNvCxnSpPr>
            <a:cxnSpLocks/>
          </p:cNvCxnSpPr>
          <p:nvPr/>
        </p:nvCxnSpPr>
        <p:spPr>
          <a:xfrm flipH="1" flipV="1">
            <a:off x="2529816" y="3226713"/>
            <a:ext cx="1575117" cy="848617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B7DD48-7EC8-ED4E-8021-FEA07BD01A26}"/>
              </a:ext>
            </a:extLst>
          </p:cNvPr>
          <p:cNvCxnSpPr>
            <a:cxnSpLocks/>
          </p:cNvCxnSpPr>
          <p:nvPr/>
        </p:nvCxnSpPr>
        <p:spPr>
          <a:xfrm flipV="1">
            <a:off x="4095479" y="3397755"/>
            <a:ext cx="1058711" cy="677208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8172921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 </a:t>
            </a:r>
            <a:r>
              <a:rPr lang="da-DK" dirty="0" err="1"/>
              <a:t>values</a:t>
            </a:r>
            <a:r>
              <a:rPr lang="da-DK" dirty="0"/>
              <a:t> for </a:t>
            </a:r>
            <a:r>
              <a:rPr lang="da-DK" dirty="0" err="1"/>
              <a:t>straight</a:t>
            </a:r>
            <a:r>
              <a:rPr lang="da-DK" dirty="0"/>
              <a:t> and </a:t>
            </a:r>
            <a:r>
              <a:rPr lang="da-DK" dirty="0" err="1"/>
              <a:t>elliptic</a:t>
            </a: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097CAA-F238-834C-B2C0-14D45B7602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3"/>
          <a:stretch/>
        </p:blipFill>
        <p:spPr>
          <a:xfrm>
            <a:off x="6595864" y="2070100"/>
            <a:ext cx="5216224" cy="3990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8C2FA1-C2B3-544D-9A80-7A95BEF918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1"/>
          <a:stretch/>
        </p:blipFill>
        <p:spPr>
          <a:xfrm>
            <a:off x="1548904" y="2070100"/>
            <a:ext cx="5046960" cy="398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7F2A6C-66CB-D244-A735-FC8D9CFCBF6D}"/>
              </a:ext>
            </a:extLst>
          </p:cNvPr>
          <p:cNvSpPr txBox="1"/>
          <p:nvPr/>
        </p:nvSpPr>
        <p:spPr>
          <a:xfrm>
            <a:off x="2437158" y="2006599"/>
            <a:ext cx="3175000" cy="4231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10 m </a:t>
            </a:r>
            <a:r>
              <a:rPr kumimoji="0" lang="da-DK" sz="20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straight</a:t>
            </a:r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guide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7FCA3-6E64-5A44-AC73-642C6AC7551A}"/>
              </a:ext>
            </a:extLst>
          </p:cNvPr>
          <p:cNvSpPr txBox="1"/>
          <p:nvPr/>
        </p:nvSpPr>
        <p:spPr>
          <a:xfrm>
            <a:off x="7429500" y="2006599"/>
            <a:ext cx="3175000" cy="4231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000" dirty="0">
                <a:solidFill>
                  <a:schemeClr val="bg1"/>
                </a:solidFill>
              </a:rPr>
              <a:t>5</a:t>
            </a:r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0 m </a:t>
            </a:r>
            <a:r>
              <a:rPr kumimoji="0" lang="da-DK" sz="20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elliptic</a:t>
            </a:r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guide</a:t>
            </a:r>
          </a:p>
        </p:txBody>
      </p:sp>
    </p:spTree>
    <p:extLst>
      <p:ext uri="{BB962C8B-B14F-4D97-AF65-F5344CB8AC3E}">
        <p14:creationId xmlns:p14="http://schemas.microsoft.com/office/powerpoint/2010/main" val="191136419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Conclusion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8" y="1706399"/>
            <a:ext cx="9731652" cy="4545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a-DK" sz="2000" dirty="0"/>
              <a:t>The </a:t>
            </a:r>
            <a:r>
              <a:rPr lang="da-DK" sz="2000" dirty="0" err="1"/>
              <a:t>main</a:t>
            </a:r>
            <a:r>
              <a:rPr lang="da-DK" sz="2000" dirty="0"/>
              <a:t> </a:t>
            </a:r>
            <a:r>
              <a:rPr lang="da-DK" sz="2000" dirty="0" err="1"/>
              <a:t>advantage</a:t>
            </a:r>
            <a:r>
              <a:rPr lang="da-DK" sz="2000" dirty="0"/>
              <a:t> of simulation is </a:t>
            </a:r>
            <a:r>
              <a:rPr lang="da-DK" sz="2000" dirty="0" err="1"/>
              <a:t>that</a:t>
            </a:r>
            <a:r>
              <a:rPr lang="da-DK" sz="2000" dirty="0"/>
              <a:t> </a:t>
            </a:r>
            <a:r>
              <a:rPr lang="da-DK" sz="2000" dirty="0" err="1"/>
              <a:t>they</a:t>
            </a:r>
            <a:r>
              <a:rPr lang="da-DK" sz="2000" dirty="0"/>
              <a:t> </a:t>
            </a:r>
            <a:r>
              <a:rPr lang="da-DK" sz="2000" dirty="0" err="1"/>
              <a:t>further</a:t>
            </a:r>
            <a:r>
              <a:rPr lang="da-DK" sz="2000" dirty="0"/>
              <a:t> </a:t>
            </a:r>
            <a:r>
              <a:rPr lang="da-DK" sz="2000" dirty="0" err="1"/>
              <a:t>our</a:t>
            </a:r>
            <a:r>
              <a:rPr lang="da-DK" sz="2000" dirty="0"/>
              <a:t> </a:t>
            </a:r>
            <a:r>
              <a:rPr lang="da-DK" sz="2000" dirty="0" err="1"/>
              <a:t>understanding</a:t>
            </a:r>
            <a:endParaRPr lang="da-DK" sz="2000" dirty="0"/>
          </a:p>
          <a:p>
            <a:r>
              <a:rPr lang="da-DK" sz="2000" dirty="0" err="1"/>
              <a:t>Use</a:t>
            </a:r>
            <a:r>
              <a:rPr lang="da-DK" sz="2000" dirty="0"/>
              <a:t> </a:t>
            </a:r>
            <a:r>
              <a:rPr lang="da-DK" sz="2000" dirty="0" err="1"/>
              <a:t>diagnostics</a:t>
            </a:r>
            <a:r>
              <a:rPr lang="da-DK" sz="2000" dirty="0"/>
              <a:t> </a:t>
            </a:r>
            <a:r>
              <a:rPr lang="da-DK" sz="2000" dirty="0" err="1"/>
              <a:t>tools</a:t>
            </a:r>
            <a:r>
              <a:rPr lang="da-DK" sz="2000" dirty="0"/>
              <a:t> </a:t>
            </a:r>
            <a:r>
              <a:rPr lang="da-DK" sz="2000" dirty="0" err="1"/>
              <a:t>such</a:t>
            </a:r>
            <a:r>
              <a:rPr lang="da-DK" sz="2000" dirty="0"/>
              <a:t> as </a:t>
            </a:r>
            <a:r>
              <a:rPr lang="da-DK" sz="2000" dirty="0" err="1"/>
              <a:t>Scatter_logger</a:t>
            </a:r>
            <a:r>
              <a:rPr lang="da-DK" sz="2000" dirty="0"/>
              <a:t> and </a:t>
            </a:r>
            <a:r>
              <a:rPr lang="da-DK" sz="2000" dirty="0" err="1"/>
              <a:t>Monitor_nD</a:t>
            </a:r>
            <a:r>
              <a:rPr lang="da-DK" sz="2000" dirty="0"/>
              <a:t> to </a:t>
            </a:r>
            <a:r>
              <a:rPr lang="da-DK" sz="2000" dirty="0" err="1"/>
              <a:t>record</a:t>
            </a:r>
            <a:r>
              <a:rPr lang="da-DK" sz="2000" dirty="0"/>
              <a:t> information</a:t>
            </a:r>
          </a:p>
          <a:p>
            <a:r>
              <a:rPr lang="da-DK" sz="2000" dirty="0" err="1"/>
              <a:t>Use</a:t>
            </a:r>
            <a:r>
              <a:rPr lang="da-DK" sz="2000" dirty="0"/>
              <a:t> </a:t>
            </a:r>
            <a:r>
              <a:rPr lang="da-DK" sz="2000" dirty="0" err="1"/>
              <a:t>this</a:t>
            </a:r>
            <a:r>
              <a:rPr lang="da-DK" sz="2000" dirty="0"/>
              <a:t> information to </a:t>
            </a:r>
            <a:r>
              <a:rPr lang="da-DK" sz="2000" dirty="0" err="1"/>
              <a:t>make</a:t>
            </a:r>
            <a:r>
              <a:rPr lang="da-DK" sz="2000" dirty="0"/>
              <a:t> </a:t>
            </a:r>
            <a:r>
              <a:rPr lang="da-DK" sz="2000" dirty="0" err="1"/>
              <a:t>better</a:t>
            </a:r>
            <a:r>
              <a:rPr lang="da-DK" sz="2000" dirty="0"/>
              <a:t> and </a:t>
            </a:r>
            <a:r>
              <a:rPr lang="da-DK" sz="2000" dirty="0" err="1"/>
              <a:t>cheaper</a:t>
            </a:r>
            <a:r>
              <a:rPr lang="da-DK" sz="2000" dirty="0"/>
              <a:t> instruments</a:t>
            </a:r>
            <a:endParaRPr sz="2000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93868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Using monitors </a:t>
            </a:r>
            <a:r>
              <a:rPr lang="da-DK" dirty="0" err="1"/>
              <a:t>everywhere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731651" cy="4545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a-DK" sz="2800" dirty="0"/>
              <a:t>In real </a:t>
            </a:r>
            <a:r>
              <a:rPr lang="da-DK" sz="2800" dirty="0" err="1"/>
              <a:t>experiments</a:t>
            </a:r>
            <a:r>
              <a:rPr lang="da-DK" sz="2800" dirty="0"/>
              <a:t>, </a:t>
            </a:r>
            <a:r>
              <a:rPr lang="da-DK" sz="2800" dirty="0" err="1"/>
              <a:t>we</a:t>
            </a:r>
            <a:r>
              <a:rPr lang="da-DK" sz="2800" dirty="0"/>
              <a:t> </a:t>
            </a:r>
            <a:r>
              <a:rPr lang="da-DK" sz="2800" dirty="0" err="1"/>
              <a:t>only</a:t>
            </a:r>
            <a:r>
              <a:rPr lang="da-DK" sz="2800" dirty="0"/>
              <a:t> measure the neutron </a:t>
            </a:r>
            <a:r>
              <a:rPr lang="da-DK" sz="2800" dirty="0" err="1"/>
              <a:t>once</a:t>
            </a:r>
            <a:endParaRPr lang="da-DK" sz="2800" dirty="0"/>
          </a:p>
          <a:p>
            <a:r>
              <a:rPr lang="da-DK" sz="2800" dirty="0"/>
              <a:t>In </a:t>
            </a:r>
            <a:r>
              <a:rPr lang="da-DK" sz="2800" dirty="0" err="1"/>
              <a:t>McStas</a:t>
            </a:r>
            <a:r>
              <a:rPr lang="da-DK" sz="2800" dirty="0"/>
              <a:t> </a:t>
            </a:r>
            <a:r>
              <a:rPr lang="da-DK" sz="2800" dirty="0" err="1"/>
              <a:t>you</a:t>
            </a:r>
            <a:r>
              <a:rPr lang="da-DK" sz="2800" dirty="0"/>
              <a:t> </a:t>
            </a:r>
            <a:r>
              <a:rPr lang="da-DK" sz="2800" dirty="0" err="1"/>
              <a:t>can</a:t>
            </a:r>
            <a:r>
              <a:rPr lang="da-DK" sz="2800" dirty="0"/>
              <a:t> </a:t>
            </a:r>
            <a:r>
              <a:rPr lang="da-DK" sz="2800" dirty="0" err="1"/>
              <a:t>add</a:t>
            </a:r>
            <a:r>
              <a:rPr lang="da-DK" sz="2800" dirty="0"/>
              <a:t> monitors </a:t>
            </a:r>
            <a:r>
              <a:rPr lang="da-DK" sz="2800" dirty="0" err="1"/>
              <a:t>along</a:t>
            </a:r>
            <a:r>
              <a:rPr lang="da-DK" sz="2800" dirty="0"/>
              <a:t> </a:t>
            </a:r>
            <a:r>
              <a:rPr lang="da-DK" sz="2800" dirty="0" err="1"/>
              <a:t>your</a:t>
            </a:r>
            <a:r>
              <a:rPr lang="da-DK" sz="2800" dirty="0"/>
              <a:t> instrument to understand </a:t>
            </a:r>
            <a:r>
              <a:rPr lang="da-DK" sz="2800" dirty="0" err="1"/>
              <a:t>how</a:t>
            </a:r>
            <a:r>
              <a:rPr lang="da-DK" sz="2800" dirty="0"/>
              <a:t> the </a:t>
            </a:r>
            <a:r>
              <a:rPr lang="da-DK" sz="2800" dirty="0" err="1"/>
              <a:t>beam</a:t>
            </a:r>
            <a:r>
              <a:rPr lang="da-DK" sz="2800" dirty="0"/>
              <a:t> </a:t>
            </a:r>
            <a:r>
              <a:rPr lang="da-DK" sz="2800" dirty="0" err="1"/>
              <a:t>changes</a:t>
            </a:r>
            <a:endParaRPr lang="da-DK" sz="2800" dirty="0"/>
          </a:p>
          <a:p>
            <a:r>
              <a:rPr lang="da-DK" sz="2800" dirty="0"/>
              <a:t>A bit </a:t>
            </a:r>
            <a:r>
              <a:rPr lang="da-DK" sz="2800" dirty="0" err="1"/>
              <a:t>obvious</a:t>
            </a:r>
            <a:r>
              <a:rPr lang="da-DK" sz="2800" dirty="0"/>
              <a:t> </a:t>
            </a:r>
            <a:r>
              <a:rPr lang="da-DK" sz="2800" dirty="0" err="1"/>
              <a:t>after</a:t>
            </a:r>
            <a:r>
              <a:rPr lang="da-DK" sz="2800" dirty="0"/>
              <a:t> a </a:t>
            </a:r>
            <a:r>
              <a:rPr lang="da-DK" sz="2800" dirty="0" err="1"/>
              <a:t>week</a:t>
            </a:r>
            <a:r>
              <a:rPr lang="da-DK" sz="2800" dirty="0"/>
              <a:t> of </a:t>
            </a:r>
            <a:r>
              <a:rPr lang="da-DK" sz="2800" dirty="0" err="1"/>
              <a:t>training</a:t>
            </a:r>
            <a:endParaRPr lang="da-DK" sz="2800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37482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Viewing a </a:t>
            </a:r>
            <a:r>
              <a:rPr lang="da-DK" dirty="0" err="1"/>
              <a:t>subset</a:t>
            </a:r>
            <a:r>
              <a:rPr lang="da-DK" dirty="0"/>
              <a:t> of data with EXTEND and WHEN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3381663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Flexible approach</a:t>
            </a:r>
          </a:p>
          <a:p>
            <a:r>
              <a:rPr lang="da-DK" dirty="0"/>
              <a:t>May </a:t>
            </a:r>
            <a:r>
              <a:rPr lang="da-DK" dirty="0" err="1"/>
              <a:t>need</a:t>
            </a:r>
            <a:r>
              <a:rPr lang="da-DK" dirty="0"/>
              <a:t> to understand the </a:t>
            </a:r>
            <a:r>
              <a:rPr lang="da-DK" dirty="0" err="1"/>
              <a:t>code</a:t>
            </a:r>
            <a:r>
              <a:rPr lang="da-DK" dirty="0"/>
              <a:t> of the sample component</a:t>
            </a:r>
          </a:p>
          <a:p>
            <a:r>
              <a:rPr lang="da-DK" dirty="0"/>
              <a:t>Can split the output </a:t>
            </a:r>
            <a:r>
              <a:rPr lang="da-DK" dirty="0" err="1"/>
              <a:t>into</a:t>
            </a:r>
            <a:r>
              <a:rPr lang="da-DK" dirty="0"/>
              <a:t> signal and </a:t>
            </a:r>
            <a:r>
              <a:rPr lang="da-DK" dirty="0" err="1"/>
              <a:t>background</a:t>
            </a: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020F29-AB0D-2A40-9457-53FA3E1CF153}"/>
              </a:ext>
            </a:extLst>
          </p:cNvPr>
          <p:cNvSpPr txBox="1"/>
          <p:nvPr/>
        </p:nvSpPr>
        <p:spPr>
          <a:xfrm>
            <a:off x="5674936" y="1569825"/>
            <a:ext cx="5486400" cy="47320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DECLARE %{</a:t>
            </a:r>
            <a:br>
              <a:rPr kumimoji="0" lang="da-DK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</a:br>
            <a:r>
              <a:rPr kumimoji="0" lang="da-DK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 </a:t>
            </a:r>
            <a:r>
              <a:rPr kumimoji="0" lang="da-DK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int</a:t>
            </a:r>
            <a:r>
              <a:rPr kumimoji="0" lang="da-DK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a-DK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number_of_scattering</a:t>
            </a:r>
            <a:r>
              <a:rPr kumimoji="0" lang="da-DK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;</a:t>
            </a:r>
            <a:br>
              <a:rPr lang="da-DK" sz="1800" dirty="0"/>
            </a:br>
            <a:r>
              <a:rPr lang="da-DK" sz="1800" dirty="0"/>
              <a:t>%}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800" dirty="0"/>
              <a:t>TRACE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800" dirty="0"/>
              <a:t>COMPONENT sample = </a:t>
            </a:r>
            <a:r>
              <a:rPr lang="da-DK" sz="1800" dirty="0" err="1"/>
              <a:t>Isotropic_sqw</a:t>
            </a:r>
            <a:r>
              <a:rPr lang="da-DK" sz="1800" dirty="0"/>
              <a:t> (…)</a:t>
            </a:r>
            <a:br>
              <a:rPr lang="da-DK" sz="1800" dirty="0"/>
            </a:br>
            <a:r>
              <a:rPr lang="da-DK" sz="1800" dirty="0"/>
              <a:t>AT (0,0,0) RELATIVE </a:t>
            </a:r>
            <a:r>
              <a:rPr lang="da-DK" sz="1800" dirty="0" err="1"/>
              <a:t>Sample_position</a:t>
            </a:r>
            <a:br>
              <a:rPr lang="da-DK" sz="1800" dirty="0"/>
            </a:br>
            <a:r>
              <a:rPr lang="da-DK" sz="1800" dirty="0"/>
              <a:t>EXTEND %{</a:t>
            </a:r>
            <a:br>
              <a:rPr lang="da-DK" sz="1800" dirty="0"/>
            </a:br>
            <a:r>
              <a:rPr lang="da-DK" sz="1800" dirty="0"/>
              <a:t>  </a:t>
            </a:r>
            <a:r>
              <a:rPr lang="da-DK" sz="1800" dirty="0" err="1"/>
              <a:t>number_of_scattering</a:t>
            </a:r>
            <a:r>
              <a:rPr lang="da-DK" sz="1800" dirty="0"/>
              <a:t> = SCATTERED;</a:t>
            </a:r>
            <a:br>
              <a:rPr lang="da-DK" sz="1800" dirty="0"/>
            </a:br>
            <a:r>
              <a:rPr lang="da-DK" sz="1800" dirty="0"/>
              <a:t>%}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800" dirty="0"/>
              <a:t>COMPONENT </a:t>
            </a:r>
            <a:r>
              <a:rPr lang="da-DK" sz="1800" dirty="0" err="1"/>
              <a:t>psd_first_order</a:t>
            </a:r>
            <a:r>
              <a:rPr lang="da-DK" sz="1800" dirty="0"/>
              <a:t> = </a:t>
            </a:r>
            <a:r>
              <a:rPr lang="da-DK" sz="1800" dirty="0" err="1"/>
              <a:t>PSD_monitor</a:t>
            </a:r>
            <a:r>
              <a:rPr lang="da-DK" sz="1800" dirty="0"/>
              <a:t> (…)</a:t>
            </a:r>
            <a:br>
              <a:rPr lang="da-DK" sz="1800" dirty="0"/>
            </a:br>
            <a:r>
              <a:rPr lang="da-DK" sz="1800" dirty="0"/>
              <a:t>WHEN (</a:t>
            </a:r>
            <a:r>
              <a:rPr lang="da-DK" sz="1800" dirty="0" err="1"/>
              <a:t>number_of_scattering</a:t>
            </a:r>
            <a:r>
              <a:rPr lang="da-DK" sz="1800" dirty="0"/>
              <a:t> == 1)</a:t>
            </a:r>
            <a:br>
              <a:rPr lang="da-DK" sz="1800" dirty="0"/>
            </a:br>
            <a:r>
              <a:rPr lang="da-DK" sz="1800" dirty="0"/>
              <a:t>AT (0,0,0) RELATIVE </a:t>
            </a:r>
            <a:r>
              <a:rPr lang="da-DK" sz="1800" dirty="0" err="1"/>
              <a:t>Detector_position</a:t>
            </a:r>
            <a:endParaRPr lang="da-DK" sz="1800" dirty="0"/>
          </a:p>
          <a:p>
            <a:r>
              <a:rPr lang="da-DK" sz="1800" dirty="0"/>
              <a:t>COMPONENT </a:t>
            </a:r>
            <a:r>
              <a:rPr lang="da-DK" sz="1800" dirty="0" err="1"/>
              <a:t>psd_multiple_scat</a:t>
            </a:r>
            <a:r>
              <a:rPr lang="da-DK" sz="1800" dirty="0"/>
              <a:t> = </a:t>
            </a:r>
            <a:r>
              <a:rPr lang="da-DK" sz="1800" dirty="0" err="1"/>
              <a:t>PSD_monitor</a:t>
            </a:r>
            <a:r>
              <a:rPr lang="da-DK" sz="1800" dirty="0"/>
              <a:t> (…)</a:t>
            </a:r>
            <a:br>
              <a:rPr lang="da-DK" sz="1800" dirty="0"/>
            </a:br>
            <a:r>
              <a:rPr lang="da-DK" sz="1800" dirty="0"/>
              <a:t>WHEN (</a:t>
            </a:r>
            <a:r>
              <a:rPr lang="da-DK" sz="1800" dirty="0" err="1"/>
              <a:t>number_of_scattering</a:t>
            </a:r>
            <a:r>
              <a:rPr lang="da-DK" sz="1800" dirty="0"/>
              <a:t> &gt; 1)</a:t>
            </a:r>
            <a:br>
              <a:rPr lang="da-DK" sz="1800" dirty="0"/>
            </a:br>
            <a:r>
              <a:rPr lang="da-DK" sz="1800" dirty="0"/>
              <a:t>AT (0,0,0) RELATIVE </a:t>
            </a:r>
            <a:r>
              <a:rPr lang="da-DK" sz="1800" dirty="0" err="1"/>
              <a:t>Detector_position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6049025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Viewing a </a:t>
            </a:r>
            <a:r>
              <a:rPr lang="da-DK" dirty="0" err="1"/>
              <a:t>subset</a:t>
            </a:r>
            <a:r>
              <a:rPr lang="da-DK" dirty="0"/>
              <a:t> of data with EXTEND and WHEN</a:t>
            </a: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395C2F-0F16-6148-BD95-8258C9F15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462" y="1509038"/>
            <a:ext cx="6692040" cy="4940300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EF2BD1CC-6C23-C446-81F1-ED30A8D804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3381663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Flexible approach</a:t>
            </a:r>
          </a:p>
          <a:p>
            <a:r>
              <a:rPr lang="da-DK" dirty="0"/>
              <a:t>May </a:t>
            </a:r>
            <a:r>
              <a:rPr lang="da-DK" dirty="0" err="1"/>
              <a:t>need</a:t>
            </a:r>
            <a:r>
              <a:rPr lang="da-DK" dirty="0"/>
              <a:t> to understand the </a:t>
            </a:r>
            <a:r>
              <a:rPr lang="da-DK" dirty="0" err="1"/>
              <a:t>code</a:t>
            </a:r>
            <a:r>
              <a:rPr lang="da-DK" dirty="0"/>
              <a:t> of the sample component</a:t>
            </a:r>
          </a:p>
          <a:p>
            <a:r>
              <a:rPr lang="da-DK" dirty="0"/>
              <a:t>Can split the output </a:t>
            </a:r>
            <a:r>
              <a:rPr lang="da-DK" dirty="0" err="1"/>
              <a:t>into</a:t>
            </a:r>
            <a:r>
              <a:rPr lang="da-DK" dirty="0"/>
              <a:t> signal and </a:t>
            </a:r>
            <a:r>
              <a:rPr lang="da-DK" dirty="0" err="1"/>
              <a:t>background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183943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PreMonitor_nD</a:t>
            </a:r>
            <a:r>
              <a:rPr lang="da-DK" dirty="0"/>
              <a:t> and </a:t>
            </a:r>
            <a:r>
              <a:rPr lang="da-DK" dirty="0" err="1"/>
              <a:t>Monitor_nD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3991002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Monitor_nD</a:t>
            </a:r>
            <a:r>
              <a:rPr lang="da-DK" dirty="0"/>
              <a:t> to find </a:t>
            </a:r>
            <a:r>
              <a:rPr lang="da-DK" dirty="0" err="1"/>
              <a:t>correlations</a:t>
            </a:r>
            <a:r>
              <a:rPr lang="da-DK" dirty="0"/>
              <a:t> </a:t>
            </a:r>
          </a:p>
          <a:p>
            <a:r>
              <a:rPr lang="da-DK" dirty="0" err="1"/>
              <a:t>PreMonitor_nD</a:t>
            </a:r>
            <a:r>
              <a:rPr lang="da-DK" dirty="0"/>
              <a:t> </a:t>
            </a:r>
            <a:r>
              <a:rPr lang="da-DK" dirty="0" err="1"/>
              <a:t>sends</a:t>
            </a:r>
            <a:r>
              <a:rPr lang="da-DK" dirty="0"/>
              <a:t> neutron </a:t>
            </a:r>
            <a:r>
              <a:rPr lang="da-DK" dirty="0" err="1"/>
              <a:t>state</a:t>
            </a:r>
            <a:endParaRPr lang="da-DK" dirty="0"/>
          </a:p>
          <a:p>
            <a:r>
              <a:rPr lang="da-DK" dirty="0" err="1"/>
              <a:t>Monitor_nD</a:t>
            </a:r>
            <a:r>
              <a:rPr lang="da-DK" dirty="0"/>
              <a:t> </a:t>
            </a:r>
            <a:r>
              <a:rPr lang="da-DK" dirty="0" err="1"/>
              <a:t>recieve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with the ”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premonitor</a:t>
            </a:r>
            <a:r>
              <a:rPr lang="da-DK" dirty="0"/>
              <a:t>” option</a:t>
            </a:r>
          </a:p>
          <a:p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BD3E66-9C8C-234B-B386-10CC26C221FA}"/>
              </a:ext>
            </a:extLst>
          </p:cNvPr>
          <p:cNvSpPr txBox="1"/>
          <p:nvPr/>
        </p:nvSpPr>
        <p:spPr>
          <a:xfrm>
            <a:off x="6081336" y="1706399"/>
            <a:ext cx="6419654" cy="3231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800" dirty="0"/>
              <a:t>TRACE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800" dirty="0"/>
              <a:t>COMPONENT </a:t>
            </a:r>
            <a:r>
              <a:rPr lang="da-DK" sz="1800" dirty="0" err="1"/>
              <a:t>PreMonitor_nD</a:t>
            </a:r>
            <a:r>
              <a:rPr lang="da-DK" sz="1800" dirty="0"/>
              <a:t> (</a:t>
            </a:r>
            <a:br>
              <a:rPr lang="da-DK" sz="1800" dirty="0"/>
            </a:br>
            <a:r>
              <a:rPr lang="da-DK" sz="1800" dirty="0"/>
              <a:t>  </a:t>
            </a:r>
            <a:r>
              <a:rPr lang="da-DK" sz="1800" dirty="0" err="1"/>
              <a:t>monitor_comp</a:t>
            </a:r>
            <a:r>
              <a:rPr lang="da-DK" sz="1800" dirty="0"/>
              <a:t>=</a:t>
            </a:r>
            <a:r>
              <a:rPr lang="da-DK" sz="1800" dirty="0" err="1"/>
              <a:t>At_moderator_position</a:t>
            </a:r>
            <a:r>
              <a:rPr lang="da-DK" sz="1800" dirty="0"/>
              <a:t>)</a:t>
            </a:r>
            <a:br>
              <a:rPr lang="da-DK" sz="1800" dirty="0"/>
            </a:br>
            <a:r>
              <a:rPr lang="da-DK" sz="1800" dirty="0"/>
              <a:t>AT (0,0,0.1) RELATIVE Source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800" dirty="0"/>
              <a:t>COMPONENT guide = </a:t>
            </a:r>
            <a:r>
              <a:rPr lang="da-DK" sz="1800" dirty="0" err="1"/>
              <a:t>Guide_gravity</a:t>
            </a:r>
            <a:r>
              <a:rPr lang="da-DK" sz="1800" dirty="0"/>
              <a:t>(l=9.5,…)</a:t>
            </a:r>
            <a:br>
              <a:rPr lang="da-DK" sz="1800" dirty="0"/>
            </a:br>
            <a:r>
              <a:rPr lang="da-DK" sz="1800" dirty="0"/>
              <a:t>AT (0,0,2) RELATIVE Source</a:t>
            </a:r>
          </a:p>
          <a:p>
            <a:r>
              <a:rPr lang="da-DK" sz="1800" dirty="0"/>
              <a:t>COMPONENT </a:t>
            </a:r>
            <a:r>
              <a:rPr lang="da-DK" sz="1800" dirty="0" err="1"/>
              <a:t>At_moderator_position</a:t>
            </a:r>
            <a:r>
              <a:rPr lang="da-DK" sz="1800" dirty="0"/>
              <a:t> = </a:t>
            </a:r>
            <a:r>
              <a:rPr lang="da-DK" sz="1800" dirty="0" err="1"/>
              <a:t>Monitor_nD</a:t>
            </a:r>
            <a:r>
              <a:rPr lang="da-DK" sz="1800" dirty="0"/>
              <a:t>(</a:t>
            </a:r>
            <a:br>
              <a:rPr lang="da-DK" sz="1800" dirty="0"/>
            </a:br>
            <a:r>
              <a:rPr lang="da-DK" sz="1800" dirty="0"/>
              <a:t>  </a:t>
            </a:r>
            <a:r>
              <a:rPr lang="da-DK" sz="1800" dirty="0" err="1"/>
              <a:t>xwidth</a:t>
            </a:r>
            <a:r>
              <a:rPr lang="da-DK" sz="1800" dirty="0"/>
              <a:t>=0.12,yheight=0.12,</a:t>
            </a:r>
            <a:br>
              <a:rPr lang="da-DK" sz="1800" dirty="0"/>
            </a:br>
            <a:r>
              <a:rPr lang="da-DK" sz="1800" dirty="0"/>
              <a:t>  options=”x bins=100, y bins=100, </a:t>
            </a:r>
            <a:r>
              <a:rPr lang="da-DK" sz="1800" dirty="0" err="1"/>
              <a:t>use</a:t>
            </a:r>
            <a:r>
              <a:rPr lang="da-DK" sz="1800" dirty="0"/>
              <a:t> </a:t>
            </a:r>
            <a:r>
              <a:rPr lang="da-DK" sz="1800" dirty="0" err="1"/>
              <a:t>premonitor</a:t>
            </a:r>
            <a:r>
              <a:rPr lang="da-DK" sz="1800" dirty="0"/>
              <a:t>”)</a:t>
            </a:r>
            <a:br>
              <a:rPr lang="da-DK" sz="1800" dirty="0"/>
            </a:br>
            <a:r>
              <a:rPr lang="da-DK" sz="1800" dirty="0"/>
              <a:t>AT (0,0,10) RELATIVE guide</a:t>
            </a:r>
          </a:p>
        </p:txBody>
      </p:sp>
    </p:spTree>
    <p:extLst>
      <p:ext uri="{BB962C8B-B14F-4D97-AF65-F5344CB8AC3E}">
        <p14:creationId xmlns:p14="http://schemas.microsoft.com/office/powerpoint/2010/main" val="367966528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7479A566-BADF-6B45-9805-00809CAA1F0B}"/>
              </a:ext>
            </a:extLst>
          </p:cNvPr>
          <p:cNvSpPr/>
          <p:nvPr/>
        </p:nvSpPr>
        <p:spPr>
          <a:xfrm>
            <a:off x="3063258" y="2627314"/>
            <a:ext cx="2478280" cy="1187865"/>
          </a:xfrm>
          <a:custGeom>
            <a:avLst/>
            <a:gdLst>
              <a:gd name="connsiteX0" fmla="*/ 2461189 w 2478280"/>
              <a:gd name="connsiteY0" fmla="*/ 0 h 1187865"/>
              <a:gd name="connsiteX1" fmla="*/ 0 w 2478280"/>
              <a:gd name="connsiteY1" fmla="*/ 470018 h 1187865"/>
              <a:gd name="connsiteX2" fmla="*/ 0 w 2478280"/>
              <a:gd name="connsiteY2" fmla="*/ 1187865 h 1187865"/>
              <a:gd name="connsiteX3" fmla="*/ 2478280 w 2478280"/>
              <a:gd name="connsiteY3" fmla="*/ 632388 h 1187865"/>
              <a:gd name="connsiteX4" fmla="*/ 2461189 w 2478280"/>
              <a:gd name="connsiteY4" fmla="*/ 0 h 118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8280" h="1187865">
                <a:moveTo>
                  <a:pt x="2461189" y="0"/>
                </a:moveTo>
                <a:lnTo>
                  <a:pt x="0" y="470018"/>
                </a:lnTo>
                <a:lnTo>
                  <a:pt x="0" y="1187865"/>
                </a:lnTo>
                <a:lnTo>
                  <a:pt x="2478280" y="632388"/>
                </a:lnTo>
                <a:lnTo>
                  <a:pt x="2461189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Examples</a:t>
            </a:r>
            <a:r>
              <a:rPr lang="da-DK" dirty="0"/>
              <a:t> of </a:t>
            </a:r>
            <a:r>
              <a:rPr lang="da-DK" dirty="0" err="1"/>
              <a:t>PreMonitor_nD</a:t>
            </a:r>
            <a:r>
              <a:rPr lang="da-DK" dirty="0"/>
              <a:t> </a:t>
            </a:r>
            <a:r>
              <a:rPr lang="da-DK" dirty="0" err="1"/>
              <a:t>results</a:t>
            </a: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7435FD-D217-B747-8EC4-5D56D0CC1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447" y="810851"/>
            <a:ext cx="3589992" cy="2689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FF2075-EB78-C641-8325-00BE160B55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" r="2950" b="1582"/>
          <a:stretch/>
        </p:blipFill>
        <p:spPr>
          <a:xfrm>
            <a:off x="8487447" y="3566485"/>
            <a:ext cx="3589992" cy="2909511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40EDA5D8-C02E-7D4D-B943-32F302470F6F}"/>
              </a:ext>
            </a:extLst>
          </p:cNvPr>
          <p:cNvSpPr/>
          <p:nvPr/>
        </p:nvSpPr>
        <p:spPr>
          <a:xfrm>
            <a:off x="6165570" y="2150620"/>
            <a:ext cx="895547" cy="1310326"/>
          </a:xfrm>
          <a:custGeom>
            <a:avLst/>
            <a:gdLst>
              <a:gd name="connsiteX0" fmla="*/ 0 w 895547"/>
              <a:gd name="connsiteY0" fmla="*/ 0 h 1310326"/>
              <a:gd name="connsiteX1" fmla="*/ 895547 w 895547"/>
              <a:gd name="connsiteY1" fmla="*/ 122549 h 1310326"/>
              <a:gd name="connsiteX2" fmla="*/ 895547 w 895547"/>
              <a:gd name="connsiteY2" fmla="*/ 1310326 h 1310326"/>
              <a:gd name="connsiteX3" fmla="*/ 37708 w 895547"/>
              <a:gd name="connsiteY3" fmla="*/ 1102936 h 1310326"/>
              <a:gd name="connsiteX4" fmla="*/ 0 w 895547"/>
              <a:gd name="connsiteY4" fmla="*/ 0 h 131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547" h="1310326">
                <a:moveTo>
                  <a:pt x="0" y="0"/>
                </a:moveTo>
                <a:lnTo>
                  <a:pt x="895547" y="122549"/>
                </a:lnTo>
                <a:lnTo>
                  <a:pt x="895547" y="1310326"/>
                </a:lnTo>
                <a:lnTo>
                  <a:pt x="37708" y="11029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4A82D6F-C66A-B74D-A8B5-E5950C466940}"/>
              </a:ext>
            </a:extLst>
          </p:cNvPr>
          <p:cNvSpPr/>
          <p:nvPr/>
        </p:nvSpPr>
        <p:spPr>
          <a:xfrm>
            <a:off x="3315767" y="2716385"/>
            <a:ext cx="2461189" cy="1187865"/>
          </a:xfrm>
          <a:custGeom>
            <a:avLst/>
            <a:gdLst>
              <a:gd name="connsiteX0" fmla="*/ 2461189 w 2478280"/>
              <a:gd name="connsiteY0" fmla="*/ 0 h 1187865"/>
              <a:gd name="connsiteX1" fmla="*/ 0 w 2478280"/>
              <a:gd name="connsiteY1" fmla="*/ 470018 h 1187865"/>
              <a:gd name="connsiteX2" fmla="*/ 0 w 2478280"/>
              <a:gd name="connsiteY2" fmla="*/ 1187865 h 1187865"/>
              <a:gd name="connsiteX3" fmla="*/ 2478280 w 2478280"/>
              <a:gd name="connsiteY3" fmla="*/ 632388 h 1187865"/>
              <a:gd name="connsiteX4" fmla="*/ 2461189 w 2478280"/>
              <a:gd name="connsiteY4" fmla="*/ 0 h 1187865"/>
              <a:gd name="connsiteX0" fmla="*/ 2461189 w 2461189"/>
              <a:gd name="connsiteY0" fmla="*/ 0 h 1187865"/>
              <a:gd name="connsiteX1" fmla="*/ 0 w 2461189"/>
              <a:gd name="connsiteY1" fmla="*/ 470018 h 1187865"/>
              <a:gd name="connsiteX2" fmla="*/ 0 w 2461189"/>
              <a:gd name="connsiteY2" fmla="*/ 1187865 h 1187865"/>
              <a:gd name="connsiteX3" fmla="*/ 2452643 w 2461189"/>
              <a:gd name="connsiteY3" fmla="*/ 640934 h 1187865"/>
              <a:gd name="connsiteX4" fmla="*/ 2461189 w 2461189"/>
              <a:gd name="connsiteY4" fmla="*/ 0 h 118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1189" h="1187865">
                <a:moveTo>
                  <a:pt x="2461189" y="0"/>
                </a:moveTo>
                <a:lnTo>
                  <a:pt x="0" y="470018"/>
                </a:lnTo>
                <a:lnTo>
                  <a:pt x="0" y="1187865"/>
                </a:lnTo>
                <a:lnTo>
                  <a:pt x="2452643" y="640934"/>
                </a:lnTo>
                <a:lnTo>
                  <a:pt x="2461189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EC8789-0F72-634B-9B3C-A588A7E0D4B2}"/>
              </a:ext>
            </a:extLst>
          </p:cNvPr>
          <p:cNvGrpSpPr/>
          <p:nvPr/>
        </p:nvGrpSpPr>
        <p:grpSpPr>
          <a:xfrm>
            <a:off x="2251218" y="3100493"/>
            <a:ext cx="376015" cy="1128641"/>
            <a:chOff x="1803163" y="2486826"/>
            <a:chExt cx="828942" cy="226463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99153CE-53A7-414B-B0DF-71CF4CB06009}"/>
                </a:ext>
              </a:extLst>
            </p:cNvPr>
            <p:cNvSpPr/>
            <p:nvPr/>
          </p:nvSpPr>
          <p:spPr>
            <a:xfrm>
              <a:off x="1931350" y="2486826"/>
              <a:ext cx="495656" cy="410198"/>
            </a:xfrm>
            <a:custGeom>
              <a:avLst/>
              <a:gdLst>
                <a:gd name="connsiteX0" fmla="*/ 264919 w 495656"/>
                <a:gd name="connsiteY0" fmla="*/ 25638 h 410198"/>
                <a:gd name="connsiteX1" fmla="*/ 0 w 495656"/>
                <a:gd name="connsiteY1" fmla="*/ 410198 h 410198"/>
                <a:gd name="connsiteX2" fmla="*/ 282011 w 495656"/>
                <a:gd name="connsiteY2" fmla="*/ 350378 h 410198"/>
                <a:gd name="connsiteX3" fmla="*/ 495656 w 495656"/>
                <a:gd name="connsiteY3" fmla="*/ 0 h 410198"/>
                <a:gd name="connsiteX4" fmla="*/ 264919 w 495656"/>
                <a:gd name="connsiteY4" fmla="*/ 25638 h 41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656" h="410198">
                  <a:moveTo>
                    <a:pt x="264919" y="25638"/>
                  </a:moveTo>
                  <a:lnTo>
                    <a:pt x="0" y="410198"/>
                  </a:lnTo>
                  <a:lnTo>
                    <a:pt x="282011" y="350378"/>
                  </a:lnTo>
                  <a:lnTo>
                    <a:pt x="495656" y="0"/>
                  </a:lnTo>
                  <a:lnTo>
                    <a:pt x="264919" y="25638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799" tIns="46799" rIns="46799" bIns="4679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9F08A3E-31F1-F84A-AD6E-CF6B2E36E8EF}"/>
                </a:ext>
              </a:extLst>
            </p:cNvPr>
            <p:cNvSpPr/>
            <p:nvPr/>
          </p:nvSpPr>
          <p:spPr>
            <a:xfrm>
              <a:off x="1803163" y="2931207"/>
              <a:ext cx="410198" cy="444382"/>
            </a:xfrm>
            <a:custGeom>
              <a:avLst/>
              <a:gdLst>
                <a:gd name="connsiteX0" fmla="*/ 102549 w 410198"/>
                <a:gd name="connsiteY0" fmla="*/ 59821 h 444382"/>
                <a:gd name="connsiteX1" fmla="*/ 0 w 410198"/>
                <a:gd name="connsiteY1" fmla="*/ 444382 h 444382"/>
                <a:gd name="connsiteX2" fmla="*/ 324740 w 410198"/>
                <a:gd name="connsiteY2" fmla="*/ 376015 h 444382"/>
                <a:gd name="connsiteX3" fmla="*/ 410198 w 410198"/>
                <a:gd name="connsiteY3" fmla="*/ 0 h 444382"/>
                <a:gd name="connsiteX4" fmla="*/ 102549 w 410198"/>
                <a:gd name="connsiteY4" fmla="*/ 59821 h 44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198" h="444382">
                  <a:moveTo>
                    <a:pt x="102549" y="59821"/>
                  </a:moveTo>
                  <a:lnTo>
                    <a:pt x="0" y="444382"/>
                  </a:lnTo>
                  <a:lnTo>
                    <a:pt x="324740" y="376015"/>
                  </a:lnTo>
                  <a:lnTo>
                    <a:pt x="410198" y="0"/>
                  </a:lnTo>
                  <a:lnTo>
                    <a:pt x="102549" y="59821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799" tIns="46799" rIns="46799" bIns="4679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7D8A3B1-3C20-454A-BEE4-B563B7D3E723}"/>
                </a:ext>
              </a:extLst>
            </p:cNvPr>
            <p:cNvSpPr/>
            <p:nvPr/>
          </p:nvSpPr>
          <p:spPr>
            <a:xfrm>
              <a:off x="1803163" y="3409772"/>
              <a:ext cx="341831" cy="512748"/>
            </a:xfrm>
            <a:custGeom>
              <a:avLst/>
              <a:gdLst>
                <a:gd name="connsiteX0" fmla="*/ 0 w 341831"/>
                <a:gd name="connsiteY0" fmla="*/ 76912 h 512748"/>
                <a:gd name="connsiteX1" fmla="*/ 341831 w 341831"/>
                <a:gd name="connsiteY1" fmla="*/ 0 h 512748"/>
                <a:gd name="connsiteX2" fmla="*/ 333286 w 341831"/>
                <a:gd name="connsiteY2" fmla="*/ 427290 h 512748"/>
                <a:gd name="connsiteX3" fmla="*/ 17091 w 341831"/>
                <a:gd name="connsiteY3" fmla="*/ 512748 h 512748"/>
                <a:gd name="connsiteX4" fmla="*/ 0 w 341831"/>
                <a:gd name="connsiteY4" fmla="*/ 76912 h 51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831" h="512748">
                  <a:moveTo>
                    <a:pt x="0" y="76912"/>
                  </a:moveTo>
                  <a:lnTo>
                    <a:pt x="341831" y="0"/>
                  </a:lnTo>
                  <a:lnTo>
                    <a:pt x="333286" y="427290"/>
                  </a:lnTo>
                  <a:lnTo>
                    <a:pt x="17091" y="512748"/>
                  </a:lnTo>
                  <a:lnTo>
                    <a:pt x="0" y="76912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799" tIns="46799" rIns="46799" bIns="4679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D69A4DD-05B4-034C-8262-81D0BFB16D97}"/>
                </a:ext>
              </a:extLst>
            </p:cNvPr>
            <p:cNvSpPr/>
            <p:nvPr/>
          </p:nvSpPr>
          <p:spPr>
            <a:xfrm>
              <a:off x="1837346" y="3982340"/>
              <a:ext cx="427290" cy="401653"/>
            </a:xfrm>
            <a:custGeom>
              <a:avLst/>
              <a:gdLst>
                <a:gd name="connsiteX0" fmla="*/ 0 w 427290"/>
                <a:gd name="connsiteY0" fmla="*/ 76912 h 401653"/>
                <a:gd name="connsiteX1" fmla="*/ 324740 w 427290"/>
                <a:gd name="connsiteY1" fmla="*/ 0 h 401653"/>
                <a:gd name="connsiteX2" fmla="*/ 427290 w 427290"/>
                <a:gd name="connsiteY2" fmla="*/ 333286 h 401653"/>
                <a:gd name="connsiteX3" fmla="*/ 136733 w 427290"/>
                <a:gd name="connsiteY3" fmla="*/ 401653 h 401653"/>
                <a:gd name="connsiteX4" fmla="*/ 0 w 427290"/>
                <a:gd name="connsiteY4" fmla="*/ 76912 h 40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290" h="401653">
                  <a:moveTo>
                    <a:pt x="0" y="76912"/>
                  </a:moveTo>
                  <a:lnTo>
                    <a:pt x="324740" y="0"/>
                  </a:lnTo>
                  <a:lnTo>
                    <a:pt x="427290" y="333286"/>
                  </a:lnTo>
                  <a:lnTo>
                    <a:pt x="136733" y="401653"/>
                  </a:lnTo>
                  <a:lnTo>
                    <a:pt x="0" y="76912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799" tIns="46799" rIns="46799" bIns="4679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AA4D3F-E32B-C145-B024-D93390269F73}"/>
                </a:ext>
              </a:extLst>
            </p:cNvPr>
            <p:cNvSpPr/>
            <p:nvPr/>
          </p:nvSpPr>
          <p:spPr>
            <a:xfrm>
              <a:off x="2033899" y="4401084"/>
              <a:ext cx="598206" cy="350378"/>
            </a:xfrm>
            <a:custGeom>
              <a:avLst/>
              <a:gdLst>
                <a:gd name="connsiteX0" fmla="*/ 0 w 598206"/>
                <a:gd name="connsiteY0" fmla="*/ 76912 h 350378"/>
                <a:gd name="connsiteX1" fmla="*/ 282011 w 598206"/>
                <a:gd name="connsiteY1" fmla="*/ 350378 h 350378"/>
                <a:gd name="connsiteX2" fmla="*/ 598206 w 598206"/>
                <a:gd name="connsiteY2" fmla="*/ 239282 h 350378"/>
                <a:gd name="connsiteX3" fmla="*/ 299103 w 598206"/>
                <a:gd name="connsiteY3" fmla="*/ 0 h 350378"/>
                <a:gd name="connsiteX4" fmla="*/ 0 w 598206"/>
                <a:gd name="connsiteY4" fmla="*/ 76912 h 350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206" h="350378">
                  <a:moveTo>
                    <a:pt x="0" y="76912"/>
                  </a:moveTo>
                  <a:lnTo>
                    <a:pt x="282011" y="350378"/>
                  </a:lnTo>
                  <a:lnTo>
                    <a:pt x="598206" y="239282"/>
                  </a:lnTo>
                  <a:lnTo>
                    <a:pt x="299103" y="0"/>
                  </a:lnTo>
                  <a:lnTo>
                    <a:pt x="0" y="76912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799" tIns="46799" rIns="46799" bIns="4679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7BE5FDA3-BB7D-BF41-94C3-7ECE92F42841}"/>
              </a:ext>
            </a:extLst>
          </p:cNvPr>
          <p:cNvSpPr/>
          <p:nvPr/>
        </p:nvSpPr>
        <p:spPr>
          <a:xfrm>
            <a:off x="1829707" y="4469357"/>
            <a:ext cx="230736" cy="418744"/>
          </a:xfrm>
          <a:custGeom>
            <a:avLst/>
            <a:gdLst>
              <a:gd name="connsiteX0" fmla="*/ 0 w 230736"/>
              <a:gd name="connsiteY0" fmla="*/ 0 h 418744"/>
              <a:gd name="connsiteX1" fmla="*/ 0 w 230736"/>
              <a:gd name="connsiteY1" fmla="*/ 358923 h 418744"/>
              <a:gd name="connsiteX2" fmla="*/ 222190 w 230736"/>
              <a:gd name="connsiteY2" fmla="*/ 418744 h 418744"/>
              <a:gd name="connsiteX3" fmla="*/ 230736 w 230736"/>
              <a:gd name="connsiteY3" fmla="*/ 85458 h 418744"/>
              <a:gd name="connsiteX4" fmla="*/ 0 w 230736"/>
              <a:gd name="connsiteY4" fmla="*/ 0 h 41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736" h="418744">
                <a:moveTo>
                  <a:pt x="0" y="0"/>
                </a:moveTo>
                <a:lnTo>
                  <a:pt x="0" y="358923"/>
                </a:lnTo>
                <a:lnTo>
                  <a:pt x="222190" y="418744"/>
                </a:lnTo>
                <a:lnTo>
                  <a:pt x="230736" y="854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B45446-1659-E642-9055-B094472BAB09}"/>
              </a:ext>
            </a:extLst>
          </p:cNvPr>
          <p:cNvCxnSpPr>
            <a:cxnSpLocks/>
            <a:stCxn id="11" idx="0"/>
            <a:endCxn id="7" idx="0"/>
          </p:cNvCxnSpPr>
          <p:nvPr/>
        </p:nvCxnSpPr>
        <p:spPr>
          <a:xfrm>
            <a:off x="5524447" y="2627314"/>
            <a:ext cx="252509" cy="89071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1919AD-8123-0949-8BA3-0B073BC06DE8}"/>
              </a:ext>
            </a:extLst>
          </p:cNvPr>
          <p:cNvCxnSpPr>
            <a:cxnSpLocks/>
          </p:cNvCxnSpPr>
          <p:nvPr/>
        </p:nvCxnSpPr>
        <p:spPr>
          <a:xfrm>
            <a:off x="3061319" y="3100493"/>
            <a:ext cx="252510" cy="89071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EFE1F7-DB0A-EA48-8977-9BE85E043EA0}"/>
              </a:ext>
            </a:extLst>
          </p:cNvPr>
          <p:cNvCxnSpPr>
            <a:cxnSpLocks/>
          </p:cNvCxnSpPr>
          <p:nvPr/>
        </p:nvCxnSpPr>
        <p:spPr>
          <a:xfrm>
            <a:off x="3061319" y="3805955"/>
            <a:ext cx="252510" cy="89071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ECA07A-56E6-D645-9B6F-64156BFB01BD}"/>
              </a:ext>
            </a:extLst>
          </p:cNvPr>
          <p:cNvSpPr txBox="1"/>
          <p:nvPr/>
        </p:nvSpPr>
        <p:spPr>
          <a:xfrm>
            <a:off x="4613945" y="4459076"/>
            <a:ext cx="3808601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 err="1"/>
              <a:t>PreMonitor_nD</a:t>
            </a:r>
            <a:r>
              <a:rPr lang="da-DK" dirty="0"/>
              <a:t> just </a:t>
            </a:r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dirty="0" err="1"/>
              <a:t>moderator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E268FB-2DE5-0748-A5E4-342FD1F9227D}"/>
              </a:ext>
            </a:extLst>
          </p:cNvPr>
          <p:cNvSpPr txBox="1"/>
          <p:nvPr/>
        </p:nvSpPr>
        <p:spPr>
          <a:xfrm>
            <a:off x="4302398" y="4872427"/>
            <a:ext cx="3808601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 err="1"/>
              <a:t>Monitor_nD</a:t>
            </a:r>
            <a:r>
              <a:rPr lang="da-DK" dirty="0"/>
              <a:t> at sample position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614C7DC4-3B15-1646-B181-8DEBBB5B65E9}"/>
              </a:ext>
            </a:extLst>
          </p:cNvPr>
          <p:cNvSpPr/>
          <p:nvPr/>
        </p:nvSpPr>
        <p:spPr>
          <a:xfrm>
            <a:off x="6032665" y="2992575"/>
            <a:ext cx="629249" cy="1401288"/>
          </a:xfrm>
          <a:custGeom>
            <a:avLst/>
            <a:gdLst>
              <a:gd name="connsiteX0" fmla="*/ 0 w 629249"/>
              <a:gd name="connsiteY0" fmla="*/ 1401288 h 1401288"/>
              <a:gd name="connsiteX1" fmla="*/ 593766 w 629249"/>
              <a:gd name="connsiteY1" fmla="*/ 997527 h 1401288"/>
              <a:gd name="connsiteX2" fmla="*/ 510639 w 629249"/>
              <a:gd name="connsiteY2" fmla="*/ 0 h 140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249" h="1401288">
                <a:moveTo>
                  <a:pt x="0" y="1401288"/>
                </a:moveTo>
                <a:cubicBezTo>
                  <a:pt x="254330" y="1316181"/>
                  <a:pt x="508660" y="1231075"/>
                  <a:pt x="593766" y="997527"/>
                </a:cubicBezTo>
                <a:cubicBezTo>
                  <a:pt x="678872" y="763979"/>
                  <a:pt x="594755" y="381989"/>
                  <a:pt x="510639" y="0"/>
                </a:cubicBezTo>
              </a:path>
            </a:pathLst>
          </a:custGeom>
          <a:noFill/>
          <a:ln w="47625" cap="flat">
            <a:solidFill>
              <a:schemeClr val="accent1"/>
            </a:solidFill>
            <a:prstDash val="solid"/>
            <a:round/>
            <a:tailEnd type="stealth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50CF873-0482-4C46-A1B3-89C908763B5D}"/>
              </a:ext>
            </a:extLst>
          </p:cNvPr>
          <p:cNvSpPr/>
          <p:nvPr/>
        </p:nvSpPr>
        <p:spPr>
          <a:xfrm>
            <a:off x="2173184" y="4619835"/>
            <a:ext cx="2018806" cy="296542"/>
          </a:xfrm>
          <a:custGeom>
            <a:avLst/>
            <a:gdLst>
              <a:gd name="connsiteX0" fmla="*/ 2018806 w 2018806"/>
              <a:gd name="connsiteY0" fmla="*/ 296542 h 296542"/>
              <a:gd name="connsiteX1" fmla="*/ 1080655 w 2018806"/>
              <a:gd name="connsiteY1" fmla="*/ 11535 h 296542"/>
              <a:gd name="connsiteX2" fmla="*/ 0 w 2018806"/>
              <a:gd name="connsiteY2" fmla="*/ 82787 h 296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8806" h="296542">
                <a:moveTo>
                  <a:pt x="2018806" y="296542"/>
                </a:moveTo>
                <a:cubicBezTo>
                  <a:pt x="1717964" y="171851"/>
                  <a:pt x="1417123" y="47161"/>
                  <a:pt x="1080655" y="11535"/>
                </a:cubicBezTo>
                <a:cubicBezTo>
                  <a:pt x="744187" y="-24091"/>
                  <a:pt x="372093" y="29348"/>
                  <a:pt x="0" y="82787"/>
                </a:cubicBezTo>
              </a:path>
            </a:pathLst>
          </a:custGeom>
          <a:noFill/>
          <a:ln w="47625" cap="flat">
            <a:solidFill>
              <a:schemeClr val="accent1"/>
            </a:solidFill>
            <a:prstDash val="solid"/>
            <a:round/>
            <a:tailEnd type="stealth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86D759-7863-A74A-A431-336345240E80}"/>
              </a:ext>
            </a:extLst>
          </p:cNvPr>
          <p:cNvSpPr txBox="1"/>
          <p:nvPr/>
        </p:nvSpPr>
        <p:spPr>
          <a:xfrm rot="20940895">
            <a:off x="3863606" y="2317815"/>
            <a:ext cx="1128156" cy="4231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guide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3DDEF-E464-0B42-B408-541864BB6500}"/>
              </a:ext>
            </a:extLst>
          </p:cNvPr>
          <p:cNvSpPr txBox="1"/>
          <p:nvPr/>
        </p:nvSpPr>
        <p:spPr>
          <a:xfrm rot="20940895">
            <a:off x="1374732" y="2572164"/>
            <a:ext cx="1916333" cy="4231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monochromator</a:t>
            </a:r>
            <a:endParaRPr kumimoji="0" lang="da-DK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4174A8-2B1A-A544-B1D9-5189351753CB}"/>
              </a:ext>
            </a:extLst>
          </p:cNvPr>
          <p:cNvSpPr txBox="1"/>
          <p:nvPr/>
        </p:nvSpPr>
        <p:spPr>
          <a:xfrm>
            <a:off x="6206698" y="1701570"/>
            <a:ext cx="1916333" cy="4231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source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1D31CF-5ABC-BF41-95A8-DB0D463CFCF7}"/>
              </a:ext>
            </a:extLst>
          </p:cNvPr>
          <p:cNvSpPr txBox="1"/>
          <p:nvPr/>
        </p:nvSpPr>
        <p:spPr>
          <a:xfrm>
            <a:off x="1590592" y="4855609"/>
            <a:ext cx="1128156" cy="4231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sample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4E77BE-0E65-0F44-A7BA-4801E8BF2BF7}"/>
              </a:ext>
            </a:extLst>
          </p:cNvPr>
          <p:cNvSpPr txBox="1"/>
          <p:nvPr/>
        </p:nvSpPr>
        <p:spPr>
          <a:xfrm>
            <a:off x="8699751" y="108443"/>
            <a:ext cx="2933700" cy="6694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800" dirty="0" err="1"/>
              <a:t>Moderator</a:t>
            </a:r>
            <a:r>
              <a:rPr lang="da-DK" sz="1800" dirty="0"/>
              <a:t> </a:t>
            </a:r>
            <a:r>
              <a:rPr lang="da-DK" sz="1800" dirty="0" err="1"/>
              <a:t>origin</a:t>
            </a:r>
            <a:r>
              <a:rPr lang="da-DK" sz="1800" dirty="0"/>
              <a:t> of </a:t>
            </a:r>
            <a:r>
              <a:rPr lang="da-DK" sz="1800" dirty="0" err="1"/>
              <a:t>rays</a:t>
            </a:r>
            <a:r>
              <a:rPr lang="da-DK" sz="1800" dirty="0"/>
              <a:t> </a:t>
            </a:r>
            <a:r>
              <a:rPr lang="da-DK" sz="1800" dirty="0" err="1"/>
              <a:t>that</a:t>
            </a:r>
            <a:r>
              <a:rPr lang="da-DK" sz="1800" dirty="0"/>
              <a:t> go to the sample</a:t>
            </a:r>
            <a:endParaRPr kumimoji="0" lang="da-DK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63938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Scatter</a:t>
            </a:r>
            <a:r>
              <a:rPr lang="da-DK" dirty="0"/>
              <a:t> logger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537952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Components </a:t>
            </a:r>
            <a:r>
              <a:rPr lang="da-DK" dirty="0" err="1"/>
              <a:t>used</a:t>
            </a:r>
            <a:r>
              <a:rPr lang="da-DK" dirty="0"/>
              <a:t> for </a:t>
            </a:r>
            <a:r>
              <a:rPr lang="da-DK" dirty="0" err="1"/>
              <a:t>logging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happens</a:t>
            </a:r>
            <a:r>
              <a:rPr lang="da-DK" dirty="0"/>
              <a:t> </a:t>
            </a:r>
            <a:r>
              <a:rPr lang="da-DK" dirty="0" err="1"/>
              <a:t>during</a:t>
            </a:r>
            <a:r>
              <a:rPr lang="da-DK" dirty="0"/>
              <a:t> </a:t>
            </a:r>
            <a:r>
              <a:rPr lang="da-DK" dirty="0" err="1"/>
              <a:t>McStas</a:t>
            </a:r>
            <a:r>
              <a:rPr lang="da-DK" dirty="0"/>
              <a:t> simulation</a:t>
            </a:r>
          </a:p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provided</a:t>
            </a:r>
            <a:r>
              <a:rPr lang="da-DK" dirty="0"/>
              <a:t> </a:t>
            </a:r>
            <a:r>
              <a:rPr lang="da-DK" dirty="0" err="1"/>
              <a:t>examples</a:t>
            </a:r>
            <a:r>
              <a:rPr lang="da-DK" dirty="0"/>
              <a:t> for </a:t>
            </a:r>
            <a:r>
              <a:rPr lang="da-DK" dirty="0" err="1"/>
              <a:t>use</a:t>
            </a:r>
            <a:r>
              <a:rPr lang="da-DK" dirty="0"/>
              <a:t>!</a:t>
            </a:r>
          </a:p>
          <a:p>
            <a:endParaRPr lang="da-DK" dirty="0"/>
          </a:p>
          <a:p>
            <a:r>
              <a:rPr lang="da-DK" dirty="0" err="1"/>
              <a:t>Scatter_logger</a:t>
            </a:r>
            <a:endParaRPr lang="da-DK" dirty="0"/>
          </a:p>
          <a:p>
            <a:r>
              <a:rPr lang="da-DK" dirty="0" err="1"/>
              <a:t>Scatter_logger_stop</a:t>
            </a:r>
            <a:endParaRPr lang="da-DK" dirty="0"/>
          </a:p>
          <a:p>
            <a:r>
              <a:rPr lang="da-DK" dirty="0" err="1"/>
              <a:t>Scatter_log_iterator</a:t>
            </a:r>
            <a:endParaRPr lang="da-DK" dirty="0"/>
          </a:p>
          <a:p>
            <a:r>
              <a:rPr lang="da-DK" dirty="0" err="1"/>
              <a:t>Scatter_log_iterator_stop</a:t>
            </a: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809A73B-47DD-FA4F-8A15-DEDF927AEF5B}"/>
              </a:ext>
            </a:extLst>
          </p:cNvPr>
          <p:cNvSpPr/>
          <p:nvPr/>
        </p:nvSpPr>
        <p:spPr>
          <a:xfrm>
            <a:off x="7720005" y="2474950"/>
            <a:ext cx="2466405" cy="981768"/>
          </a:xfrm>
          <a:custGeom>
            <a:avLst/>
            <a:gdLst>
              <a:gd name="connsiteX0" fmla="*/ 2461189 w 2478280"/>
              <a:gd name="connsiteY0" fmla="*/ 0 h 1187865"/>
              <a:gd name="connsiteX1" fmla="*/ 0 w 2478280"/>
              <a:gd name="connsiteY1" fmla="*/ 470018 h 1187865"/>
              <a:gd name="connsiteX2" fmla="*/ 0 w 2478280"/>
              <a:gd name="connsiteY2" fmla="*/ 1187865 h 1187865"/>
              <a:gd name="connsiteX3" fmla="*/ 2478280 w 2478280"/>
              <a:gd name="connsiteY3" fmla="*/ 632388 h 1187865"/>
              <a:gd name="connsiteX4" fmla="*/ 2461189 w 2478280"/>
              <a:gd name="connsiteY4" fmla="*/ 0 h 1187865"/>
              <a:gd name="connsiteX0" fmla="*/ 2461189 w 2478280"/>
              <a:gd name="connsiteY0" fmla="*/ 349380 h 1537245"/>
              <a:gd name="connsiteX1" fmla="*/ 23750 w 2478280"/>
              <a:gd name="connsiteY1" fmla="*/ 0 h 1537245"/>
              <a:gd name="connsiteX2" fmla="*/ 0 w 2478280"/>
              <a:gd name="connsiteY2" fmla="*/ 1537245 h 1537245"/>
              <a:gd name="connsiteX3" fmla="*/ 2478280 w 2478280"/>
              <a:gd name="connsiteY3" fmla="*/ 981768 h 1537245"/>
              <a:gd name="connsiteX4" fmla="*/ 2461189 w 2478280"/>
              <a:gd name="connsiteY4" fmla="*/ 349380 h 1537245"/>
              <a:gd name="connsiteX0" fmla="*/ 2449314 w 2466405"/>
              <a:gd name="connsiteY0" fmla="*/ 349380 h 981768"/>
              <a:gd name="connsiteX1" fmla="*/ 11875 w 2466405"/>
              <a:gd name="connsiteY1" fmla="*/ 0 h 981768"/>
              <a:gd name="connsiteX2" fmla="*/ 0 w 2466405"/>
              <a:gd name="connsiteY2" fmla="*/ 705972 h 981768"/>
              <a:gd name="connsiteX3" fmla="*/ 2466405 w 2466405"/>
              <a:gd name="connsiteY3" fmla="*/ 981768 h 981768"/>
              <a:gd name="connsiteX4" fmla="*/ 2449314 w 2466405"/>
              <a:gd name="connsiteY4" fmla="*/ 349380 h 98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405" h="981768">
                <a:moveTo>
                  <a:pt x="2449314" y="349380"/>
                </a:moveTo>
                <a:lnTo>
                  <a:pt x="11875" y="0"/>
                </a:lnTo>
                <a:lnTo>
                  <a:pt x="0" y="705972"/>
                </a:lnTo>
                <a:lnTo>
                  <a:pt x="2466405" y="981768"/>
                </a:lnTo>
                <a:lnTo>
                  <a:pt x="2449314" y="34938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0B2C16-27B6-9D4B-8DC5-449490C802CB}"/>
              </a:ext>
            </a:extLst>
          </p:cNvPr>
          <p:cNvCxnSpPr>
            <a:cxnSpLocks/>
            <a:stCxn id="5" idx="0"/>
            <a:endCxn id="10" idx="0"/>
          </p:cNvCxnSpPr>
          <p:nvPr/>
        </p:nvCxnSpPr>
        <p:spPr>
          <a:xfrm>
            <a:off x="10169319" y="2824330"/>
            <a:ext cx="152400" cy="15240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7A7780-C776-8743-B0E2-A59E8B17804E}"/>
              </a:ext>
            </a:extLst>
          </p:cNvPr>
          <p:cNvCxnSpPr>
            <a:cxnSpLocks/>
            <a:stCxn id="5" idx="1"/>
            <a:endCxn id="10" idx="1"/>
          </p:cNvCxnSpPr>
          <p:nvPr/>
        </p:nvCxnSpPr>
        <p:spPr>
          <a:xfrm>
            <a:off x="7731880" y="2474950"/>
            <a:ext cx="152400" cy="15240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DC7D01-710C-A749-AD82-04CC74497BB1}"/>
              </a:ext>
            </a:extLst>
          </p:cNvPr>
          <p:cNvCxnSpPr>
            <a:cxnSpLocks/>
            <a:stCxn id="5" idx="2"/>
            <a:endCxn id="10" idx="2"/>
          </p:cNvCxnSpPr>
          <p:nvPr/>
        </p:nvCxnSpPr>
        <p:spPr>
          <a:xfrm>
            <a:off x="7720005" y="3180922"/>
            <a:ext cx="152400" cy="15240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C19DF2EC-6ED7-0D46-89E7-24FA4CDBDA73}"/>
              </a:ext>
            </a:extLst>
          </p:cNvPr>
          <p:cNvSpPr/>
          <p:nvPr/>
        </p:nvSpPr>
        <p:spPr>
          <a:xfrm>
            <a:off x="7872405" y="2627350"/>
            <a:ext cx="2466405" cy="827388"/>
          </a:xfrm>
          <a:custGeom>
            <a:avLst/>
            <a:gdLst>
              <a:gd name="connsiteX0" fmla="*/ 2461189 w 2478280"/>
              <a:gd name="connsiteY0" fmla="*/ 0 h 1187865"/>
              <a:gd name="connsiteX1" fmla="*/ 0 w 2478280"/>
              <a:gd name="connsiteY1" fmla="*/ 470018 h 1187865"/>
              <a:gd name="connsiteX2" fmla="*/ 0 w 2478280"/>
              <a:gd name="connsiteY2" fmla="*/ 1187865 h 1187865"/>
              <a:gd name="connsiteX3" fmla="*/ 2478280 w 2478280"/>
              <a:gd name="connsiteY3" fmla="*/ 632388 h 1187865"/>
              <a:gd name="connsiteX4" fmla="*/ 2461189 w 2478280"/>
              <a:gd name="connsiteY4" fmla="*/ 0 h 1187865"/>
              <a:gd name="connsiteX0" fmla="*/ 2461189 w 2478280"/>
              <a:gd name="connsiteY0" fmla="*/ 349380 h 1537245"/>
              <a:gd name="connsiteX1" fmla="*/ 23750 w 2478280"/>
              <a:gd name="connsiteY1" fmla="*/ 0 h 1537245"/>
              <a:gd name="connsiteX2" fmla="*/ 0 w 2478280"/>
              <a:gd name="connsiteY2" fmla="*/ 1537245 h 1537245"/>
              <a:gd name="connsiteX3" fmla="*/ 2478280 w 2478280"/>
              <a:gd name="connsiteY3" fmla="*/ 981768 h 1537245"/>
              <a:gd name="connsiteX4" fmla="*/ 2461189 w 2478280"/>
              <a:gd name="connsiteY4" fmla="*/ 349380 h 1537245"/>
              <a:gd name="connsiteX0" fmla="*/ 2449314 w 2466405"/>
              <a:gd name="connsiteY0" fmla="*/ 349380 h 981768"/>
              <a:gd name="connsiteX1" fmla="*/ 11875 w 2466405"/>
              <a:gd name="connsiteY1" fmla="*/ 0 h 981768"/>
              <a:gd name="connsiteX2" fmla="*/ 0 w 2466405"/>
              <a:gd name="connsiteY2" fmla="*/ 705972 h 981768"/>
              <a:gd name="connsiteX3" fmla="*/ 2466405 w 2466405"/>
              <a:gd name="connsiteY3" fmla="*/ 981768 h 981768"/>
              <a:gd name="connsiteX4" fmla="*/ 2449314 w 2466405"/>
              <a:gd name="connsiteY4" fmla="*/ 349380 h 981768"/>
              <a:gd name="connsiteX0" fmla="*/ 2449314 w 2466405"/>
              <a:gd name="connsiteY0" fmla="*/ 349380 h 827388"/>
              <a:gd name="connsiteX1" fmla="*/ 11875 w 2466405"/>
              <a:gd name="connsiteY1" fmla="*/ 0 h 827388"/>
              <a:gd name="connsiteX2" fmla="*/ 0 w 2466405"/>
              <a:gd name="connsiteY2" fmla="*/ 705972 h 827388"/>
              <a:gd name="connsiteX3" fmla="*/ 2466405 w 2466405"/>
              <a:gd name="connsiteY3" fmla="*/ 827388 h 827388"/>
              <a:gd name="connsiteX4" fmla="*/ 2449314 w 2466405"/>
              <a:gd name="connsiteY4" fmla="*/ 349380 h 82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405" h="827388">
                <a:moveTo>
                  <a:pt x="2449314" y="349380"/>
                </a:moveTo>
                <a:lnTo>
                  <a:pt x="11875" y="0"/>
                </a:lnTo>
                <a:lnTo>
                  <a:pt x="0" y="705972"/>
                </a:lnTo>
                <a:lnTo>
                  <a:pt x="2466405" y="827388"/>
                </a:lnTo>
                <a:lnTo>
                  <a:pt x="2449314" y="34938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5972620-34D7-1040-AC6A-CCCB3651B900}"/>
              </a:ext>
            </a:extLst>
          </p:cNvPr>
          <p:cNvSpPr/>
          <p:nvPr/>
        </p:nvSpPr>
        <p:spPr>
          <a:xfrm>
            <a:off x="6651801" y="2144569"/>
            <a:ext cx="522515" cy="1377538"/>
          </a:xfrm>
          <a:custGeom>
            <a:avLst/>
            <a:gdLst>
              <a:gd name="connsiteX0" fmla="*/ 0 w 712520"/>
              <a:gd name="connsiteY0" fmla="*/ 546264 h 2173184"/>
              <a:gd name="connsiteX1" fmla="*/ 688769 w 712520"/>
              <a:gd name="connsiteY1" fmla="*/ 0 h 2173184"/>
              <a:gd name="connsiteX2" fmla="*/ 712520 w 712520"/>
              <a:gd name="connsiteY2" fmla="*/ 1674420 h 2173184"/>
              <a:gd name="connsiteX3" fmla="*/ 118753 w 712520"/>
              <a:gd name="connsiteY3" fmla="*/ 2173184 h 2173184"/>
              <a:gd name="connsiteX4" fmla="*/ 0 w 712520"/>
              <a:gd name="connsiteY4" fmla="*/ 546264 h 2173184"/>
              <a:gd name="connsiteX0" fmla="*/ 71253 w 593767"/>
              <a:gd name="connsiteY0" fmla="*/ 332508 h 2173184"/>
              <a:gd name="connsiteX1" fmla="*/ 570016 w 593767"/>
              <a:gd name="connsiteY1" fmla="*/ 0 h 2173184"/>
              <a:gd name="connsiteX2" fmla="*/ 593767 w 593767"/>
              <a:gd name="connsiteY2" fmla="*/ 1674420 h 2173184"/>
              <a:gd name="connsiteX3" fmla="*/ 0 w 593767"/>
              <a:gd name="connsiteY3" fmla="*/ 2173184 h 2173184"/>
              <a:gd name="connsiteX4" fmla="*/ 71253 w 593767"/>
              <a:gd name="connsiteY4" fmla="*/ 332508 h 2173184"/>
              <a:gd name="connsiteX0" fmla="*/ 1 w 522515"/>
              <a:gd name="connsiteY0" fmla="*/ 332508 h 1674420"/>
              <a:gd name="connsiteX1" fmla="*/ 498764 w 522515"/>
              <a:gd name="connsiteY1" fmla="*/ 0 h 1674420"/>
              <a:gd name="connsiteX2" fmla="*/ 522515 w 522515"/>
              <a:gd name="connsiteY2" fmla="*/ 1674420 h 1674420"/>
              <a:gd name="connsiteX3" fmla="*/ 0 w 522515"/>
              <a:gd name="connsiteY3" fmla="*/ 1638795 h 1674420"/>
              <a:gd name="connsiteX4" fmla="*/ 1 w 522515"/>
              <a:gd name="connsiteY4" fmla="*/ 332508 h 1674420"/>
              <a:gd name="connsiteX0" fmla="*/ 1 w 522515"/>
              <a:gd name="connsiteY0" fmla="*/ 332508 h 1638795"/>
              <a:gd name="connsiteX1" fmla="*/ 498764 w 522515"/>
              <a:gd name="connsiteY1" fmla="*/ 0 h 1638795"/>
              <a:gd name="connsiteX2" fmla="*/ 522515 w 522515"/>
              <a:gd name="connsiteY2" fmla="*/ 1365662 h 1638795"/>
              <a:gd name="connsiteX3" fmla="*/ 0 w 522515"/>
              <a:gd name="connsiteY3" fmla="*/ 1638795 h 1638795"/>
              <a:gd name="connsiteX4" fmla="*/ 1 w 522515"/>
              <a:gd name="connsiteY4" fmla="*/ 332508 h 1638795"/>
              <a:gd name="connsiteX0" fmla="*/ 1 w 522515"/>
              <a:gd name="connsiteY0" fmla="*/ 71251 h 1377538"/>
              <a:gd name="connsiteX1" fmla="*/ 510640 w 522515"/>
              <a:gd name="connsiteY1" fmla="*/ 0 h 1377538"/>
              <a:gd name="connsiteX2" fmla="*/ 522515 w 522515"/>
              <a:gd name="connsiteY2" fmla="*/ 1104405 h 1377538"/>
              <a:gd name="connsiteX3" fmla="*/ 0 w 522515"/>
              <a:gd name="connsiteY3" fmla="*/ 1377538 h 1377538"/>
              <a:gd name="connsiteX4" fmla="*/ 1 w 522515"/>
              <a:gd name="connsiteY4" fmla="*/ 71251 h 1377538"/>
              <a:gd name="connsiteX0" fmla="*/ 1 w 522515"/>
              <a:gd name="connsiteY0" fmla="*/ 237505 h 1377538"/>
              <a:gd name="connsiteX1" fmla="*/ 510640 w 522515"/>
              <a:gd name="connsiteY1" fmla="*/ 0 h 1377538"/>
              <a:gd name="connsiteX2" fmla="*/ 522515 w 522515"/>
              <a:gd name="connsiteY2" fmla="*/ 1104405 h 1377538"/>
              <a:gd name="connsiteX3" fmla="*/ 0 w 522515"/>
              <a:gd name="connsiteY3" fmla="*/ 1377538 h 1377538"/>
              <a:gd name="connsiteX4" fmla="*/ 1 w 522515"/>
              <a:gd name="connsiteY4" fmla="*/ 237505 h 137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515" h="1377538">
                <a:moveTo>
                  <a:pt x="1" y="237505"/>
                </a:moveTo>
                <a:lnTo>
                  <a:pt x="510640" y="0"/>
                </a:lnTo>
                <a:lnTo>
                  <a:pt x="522515" y="1104405"/>
                </a:lnTo>
                <a:lnTo>
                  <a:pt x="0" y="1377538"/>
                </a:lnTo>
                <a:cubicBezTo>
                  <a:pt x="0" y="942109"/>
                  <a:pt x="1" y="672934"/>
                  <a:pt x="1" y="237505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A73C35-C994-8F4C-B56C-B108648DBEB9}"/>
              </a:ext>
            </a:extLst>
          </p:cNvPr>
          <p:cNvCxnSpPr>
            <a:cxnSpLocks/>
          </p:cNvCxnSpPr>
          <p:nvPr/>
        </p:nvCxnSpPr>
        <p:spPr>
          <a:xfrm>
            <a:off x="2330267" y="4224479"/>
            <a:ext cx="9849033" cy="0"/>
          </a:xfrm>
          <a:prstGeom prst="line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FA0122BE-7C51-6B42-8D4E-AAD9162C0B84}"/>
              </a:ext>
            </a:extLst>
          </p:cNvPr>
          <p:cNvSpPr/>
          <p:nvPr/>
        </p:nvSpPr>
        <p:spPr>
          <a:xfrm>
            <a:off x="11200051" y="2952091"/>
            <a:ext cx="190005" cy="498763"/>
          </a:xfrm>
          <a:custGeom>
            <a:avLst/>
            <a:gdLst>
              <a:gd name="connsiteX0" fmla="*/ 11875 w 190005"/>
              <a:gd name="connsiteY0" fmla="*/ 0 h 498763"/>
              <a:gd name="connsiteX1" fmla="*/ 190005 w 190005"/>
              <a:gd name="connsiteY1" fmla="*/ 83127 h 498763"/>
              <a:gd name="connsiteX2" fmla="*/ 142504 w 190005"/>
              <a:gd name="connsiteY2" fmla="*/ 498763 h 498763"/>
              <a:gd name="connsiteX3" fmla="*/ 0 w 190005"/>
              <a:gd name="connsiteY3" fmla="*/ 403761 h 498763"/>
              <a:gd name="connsiteX4" fmla="*/ 11875 w 190005"/>
              <a:gd name="connsiteY4" fmla="*/ 0 h 49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005" h="498763">
                <a:moveTo>
                  <a:pt x="11875" y="0"/>
                </a:moveTo>
                <a:lnTo>
                  <a:pt x="190005" y="83127"/>
                </a:lnTo>
                <a:lnTo>
                  <a:pt x="142504" y="498763"/>
                </a:lnTo>
                <a:lnTo>
                  <a:pt x="0" y="403761"/>
                </a:lnTo>
                <a:lnTo>
                  <a:pt x="11875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BEA65F-AD75-AF41-B374-225BF7777303}"/>
              </a:ext>
            </a:extLst>
          </p:cNvPr>
          <p:cNvSpPr/>
          <p:nvPr/>
        </p:nvSpPr>
        <p:spPr>
          <a:xfrm>
            <a:off x="2266971" y="4105724"/>
            <a:ext cx="237507" cy="237507"/>
          </a:xfrm>
          <a:prstGeom prst="ellipse">
            <a:avLst/>
          </a:prstGeom>
          <a:solidFill>
            <a:srgbClr val="C000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4F6ED1-AAB0-C048-A7F3-4E71700056B3}"/>
              </a:ext>
            </a:extLst>
          </p:cNvPr>
          <p:cNvSpPr/>
          <p:nvPr/>
        </p:nvSpPr>
        <p:spPr>
          <a:xfrm>
            <a:off x="3330881" y="4105723"/>
            <a:ext cx="237507" cy="237507"/>
          </a:xfrm>
          <a:prstGeom prst="ellipse">
            <a:avLst/>
          </a:prstGeom>
          <a:solidFill>
            <a:srgbClr val="C000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837786-7187-3C45-BC57-8180ACDB41E2}"/>
              </a:ext>
            </a:extLst>
          </p:cNvPr>
          <p:cNvSpPr/>
          <p:nvPr/>
        </p:nvSpPr>
        <p:spPr>
          <a:xfrm>
            <a:off x="4394791" y="4105722"/>
            <a:ext cx="237507" cy="237507"/>
          </a:xfrm>
          <a:prstGeom prst="ellipse">
            <a:avLst/>
          </a:prstGeom>
          <a:solidFill>
            <a:srgbClr val="C000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8BBE1A-EA89-554D-8800-6210CE50E640}"/>
              </a:ext>
            </a:extLst>
          </p:cNvPr>
          <p:cNvSpPr/>
          <p:nvPr/>
        </p:nvSpPr>
        <p:spPr>
          <a:xfrm>
            <a:off x="5458701" y="4105721"/>
            <a:ext cx="237507" cy="237507"/>
          </a:xfrm>
          <a:prstGeom prst="ellipse">
            <a:avLst/>
          </a:prstGeom>
          <a:solidFill>
            <a:srgbClr val="C000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912C3F0-9B3A-D740-B4EE-98E8C038E360}"/>
              </a:ext>
            </a:extLst>
          </p:cNvPr>
          <p:cNvSpPr/>
          <p:nvPr/>
        </p:nvSpPr>
        <p:spPr>
          <a:xfrm>
            <a:off x="6452676" y="4105723"/>
            <a:ext cx="237507" cy="237507"/>
          </a:xfrm>
          <a:prstGeom prst="ellipse">
            <a:avLst/>
          </a:prstGeom>
          <a:solidFill>
            <a:srgbClr val="C000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CEEA0E3-9B57-0044-B1AE-481A26FD831F}"/>
              </a:ext>
            </a:extLst>
          </p:cNvPr>
          <p:cNvSpPr/>
          <p:nvPr/>
        </p:nvSpPr>
        <p:spPr>
          <a:xfrm>
            <a:off x="7516586" y="4105722"/>
            <a:ext cx="237507" cy="237507"/>
          </a:xfrm>
          <a:prstGeom prst="ellipse">
            <a:avLst/>
          </a:prstGeom>
          <a:solidFill>
            <a:srgbClr val="C000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106016-63B9-B945-B4B2-A1C0877A5262}"/>
              </a:ext>
            </a:extLst>
          </p:cNvPr>
          <p:cNvSpPr/>
          <p:nvPr/>
        </p:nvSpPr>
        <p:spPr>
          <a:xfrm>
            <a:off x="8580496" y="4105721"/>
            <a:ext cx="237507" cy="237507"/>
          </a:xfrm>
          <a:prstGeom prst="ellipse">
            <a:avLst/>
          </a:prstGeom>
          <a:solidFill>
            <a:srgbClr val="C000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757286B-2ECF-8143-8D49-05AF9757A8D7}"/>
              </a:ext>
            </a:extLst>
          </p:cNvPr>
          <p:cNvSpPr/>
          <p:nvPr/>
        </p:nvSpPr>
        <p:spPr>
          <a:xfrm>
            <a:off x="9644406" y="4105720"/>
            <a:ext cx="237507" cy="237507"/>
          </a:xfrm>
          <a:prstGeom prst="ellipse">
            <a:avLst/>
          </a:prstGeom>
          <a:solidFill>
            <a:srgbClr val="C000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D4FBE8-ABB2-5243-9808-FAB67D7DABB7}"/>
              </a:ext>
            </a:extLst>
          </p:cNvPr>
          <p:cNvSpPr txBox="1"/>
          <p:nvPr/>
        </p:nvSpPr>
        <p:spPr>
          <a:xfrm rot="19146080">
            <a:off x="-69236" y="4933085"/>
            <a:ext cx="25146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Source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E962B8-77A7-AD45-A261-AE7DB619163C}"/>
              </a:ext>
            </a:extLst>
          </p:cNvPr>
          <p:cNvSpPr txBox="1"/>
          <p:nvPr/>
        </p:nvSpPr>
        <p:spPr>
          <a:xfrm rot="19146080">
            <a:off x="1043795" y="4933085"/>
            <a:ext cx="25146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Scatter_logger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6A860B-D50F-6946-9FBD-DB7D0B463194}"/>
              </a:ext>
            </a:extLst>
          </p:cNvPr>
          <p:cNvSpPr txBox="1"/>
          <p:nvPr/>
        </p:nvSpPr>
        <p:spPr>
          <a:xfrm rot="19146080">
            <a:off x="2073116" y="4933085"/>
            <a:ext cx="25146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guide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30B50C-6679-554E-B7B0-3BBFF704F263}"/>
              </a:ext>
            </a:extLst>
          </p:cNvPr>
          <p:cNvSpPr txBox="1"/>
          <p:nvPr/>
        </p:nvSpPr>
        <p:spPr>
          <a:xfrm rot="19146080">
            <a:off x="5243624" y="4933084"/>
            <a:ext cx="25146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Scatter_log_iterator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1CD9D3-8EF0-2447-AA35-F95502A310B1}"/>
              </a:ext>
            </a:extLst>
          </p:cNvPr>
          <p:cNvSpPr txBox="1"/>
          <p:nvPr/>
        </p:nvSpPr>
        <p:spPr>
          <a:xfrm rot="19146080">
            <a:off x="6237511" y="4907198"/>
            <a:ext cx="25146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Monitor_nD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A8B9FD-F3CE-DB45-B73C-7B3A8AB6CA36}"/>
              </a:ext>
            </a:extLst>
          </p:cNvPr>
          <p:cNvSpPr txBox="1"/>
          <p:nvPr/>
        </p:nvSpPr>
        <p:spPr>
          <a:xfrm rot="19146080">
            <a:off x="7329252" y="4926569"/>
            <a:ext cx="25146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Monitor_nD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AE32F6-7752-2242-AE5B-0D6DB87236A4}"/>
              </a:ext>
            </a:extLst>
          </p:cNvPr>
          <p:cNvSpPr txBox="1"/>
          <p:nvPr/>
        </p:nvSpPr>
        <p:spPr>
          <a:xfrm rot="19146080">
            <a:off x="7823831" y="5122195"/>
            <a:ext cx="3155641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algn="r"/>
            <a:r>
              <a:rPr lang="da-DK" sz="2200" dirty="0" err="1"/>
              <a:t>Scatter_log_iterator_stop</a:t>
            </a:r>
            <a:endParaRPr lang="da-DK" sz="2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D756F6-BC40-064B-AAD5-3B981D6618E9}"/>
              </a:ext>
            </a:extLst>
          </p:cNvPr>
          <p:cNvSpPr txBox="1"/>
          <p:nvPr/>
        </p:nvSpPr>
        <p:spPr>
          <a:xfrm rot="19146080">
            <a:off x="9485589" y="4920053"/>
            <a:ext cx="25146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Arm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4BD4501-9FF7-3A42-8E2D-D9847894F5B7}"/>
              </a:ext>
            </a:extLst>
          </p:cNvPr>
          <p:cNvSpPr/>
          <p:nvPr/>
        </p:nvSpPr>
        <p:spPr>
          <a:xfrm>
            <a:off x="10682185" y="4101225"/>
            <a:ext cx="237507" cy="237507"/>
          </a:xfrm>
          <a:prstGeom prst="ellipse">
            <a:avLst/>
          </a:prstGeom>
          <a:solidFill>
            <a:srgbClr val="C000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EB41D2-CD78-7344-BAF4-4DEB694ABC61}"/>
              </a:ext>
            </a:extLst>
          </p:cNvPr>
          <p:cNvSpPr/>
          <p:nvPr/>
        </p:nvSpPr>
        <p:spPr>
          <a:xfrm>
            <a:off x="11746095" y="4101224"/>
            <a:ext cx="237507" cy="237507"/>
          </a:xfrm>
          <a:prstGeom prst="ellipse">
            <a:avLst/>
          </a:prstGeom>
          <a:solidFill>
            <a:srgbClr val="C000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E44302-9593-1F41-B2BA-8B66BC32CEFA}"/>
              </a:ext>
            </a:extLst>
          </p:cNvPr>
          <p:cNvSpPr txBox="1"/>
          <p:nvPr/>
        </p:nvSpPr>
        <p:spPr>
          <a:xfrm rot="19146080">
            <a:off x="4152152" y="5000900"/>
            <a:ext cx="25146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Arm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454FCA-6F1D-494C-ADDF-E1DC47A18359}"/>
              </a:ext>
            </a:extLst>
          </p:cNvPr>
          <p:cNvSpPr txBox="1"/>
          <p:nvPr/>
        </p:nvSpPr>
        <p:spPr>
          <a:xfrm rot="19146080">
            <a:off x="3150681" y="4967405"/>
            <a:ext cx="25146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Scatter_logger_stop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582C93D4-8829-2B41-B35C-9D441C35A6AF}"/>
              </a:ext>
            </a:extLst>
          </p:cNvPr>
          <p:cNvSpPr/>
          <p:nvPr/>
        </p:nvSpPr>
        <p:spPr>
          <a:xfrm>
            <a:off x="6665497" y="3669570"/>
            <a:ext cx="5113419" cy="348977"/>
          </a:xfrm>
          <a:custGeom>
            <a:avLst/>
            <a:gdLst>
              <a:gd name="connsiteX0" fmla="*/ 4455705 w 4775173"/>
              <a:gd name="connsiteY0" fmla="*/ 275090 h 323216"/>
              <a:gd name="connsiteX1" fmla="*/ 4371484 w 4775173"/>
              <a:gd name="connsiteY1" fmla="*/ 22427 h 323216"/>
              <a:gd name="connsiteX2" fmla="*/ 473253 w 4775173"/>
              <a:gd name="connsiteY2" fmla="*/ 46490 h 323216"/>
              <a:gd name="connsiteX3" fmla="*/ 208558 w 4775173"/>
              <a:gd name="connsiteY3" fmla="*/ 323216 h 323216"/>
              <a:gd name="connsiteX0" fmla="*/ 4292470 w 4558898"/>
              <a:gd name="connsiteY0" fmla="*/ 270495 h 318621"/>
              <a:gd name="connsiteX1" fmla="*/ 4208249 w 4558898"/>
              <a:gd name="connsiteY1" fmla="*/ 17832 h 318621"/>
              <a:gd name="connsiteX2" fmla="*/ 1104102 w 4558898"/>
              <a:gd name="connsiteY2" fmla="*/ 53927 h 318621"/>
              <a:gd name="connsiteX3" fmla="*/ 45323 w 4558898"/>
              <a:gd name="connsiteY3" fmla="*/ 318621 h 318621"/>
              <a:gd name="connsiteX0" fmla="*/ 4284553 w 4340630"/>
              <a:gd name="connsiteY0" fmla="*/ 280073 h 328199"/>
              <a:gd name="connsiteX1" fmla="*/ 3141553 w 4340630"/>
              <a:gd name="connsiteY1" fmla="*/ 15379 h 328199"/>
              <a:gd name="connsiteX2" fmla="*/ 1096185 w 4340630"/>
              <a:gd name="connsiteY2" fmla="*/ 63505 h 328199"/>
              <a:gd name="connsiteX3" fmla="*/ 37406 w 4340630"/>
              <a:gd name="connsiteY3" fmla="*/ 328199 h 328199"/>
              <a:gd name="connsiteX0" fmla="*/ 4284553 w 4284553"/>
              <a:gd name="connsiteY0" fmla="*/ 280073 h 328199"/>
              <a:gd name="connsiteX1" fmla="*/ 3141553 w 4284553"/>
              <a:gd name="connsiteY1" fmla="*/ 15379 h 328199"/>
              <a:gd name="connsiteX2" fmla="*/ 1096185 w 4284553"/>
              <a:gd name="connsiteY2" fmla="*/ 63505 h 328199"/>
              <a:gd name="connsiteX3" fmla="*/ 37406 w 4284553"/>
              <a:gd name="connsiteY3" fmla="*/ 328199 h 328199"/>
              <a:gd name="connsiteX0" fmla="*/ 4251070 w 4251070"/>
              <a:gd name="connsiteY0" fmla="*/ 280073 h 328199"/>
              <a:gd name="connsiteX1" fmla="*/ 3108070 w 4251070"/>
              <a:gd name="connsiteY1" fmla="*/ 15379 h 328199"/>
              <a:gd name="connsiteX2" fmla="*/ 1062702 w 4251070"/>
              <a:gd name="connsiteY2" fmla="*/ 63505 h 328199"/>
              <a:gd name="connsiteX3" fmla="*/ 3923 w 4251070"/>
              <a:gd name="connsiteY3" fmla="*/ 328199 h 328199"/>
              <a:gd name="connsiteX0" fmla="*/ 4247147 w 4247147"/>
              <a:gd name="connsiteY0" fmla="*/ 280073 h 328199"/>
              <a:gd name="connsiteX1" fmla="*/ 3104147 w 4247147"/>
              <a:gd name="connsiteY1" fmla="*/ 15379 h 328199"/>
              <a:gd name="connsiteX2" fmla="*/ 1058779 w 4247147"/>
              <a:gd name="connsiteY2" fmla="*/ 63505 h 328199"/>
              <a:gd name="connsiteX3" fmla="*/ 0 w 4247147"/>
              <a:gd name="connsiteY3" fmla="*/ 328199 h 328199"/>
              <a:gd name="connsiteX0" fmla="*/ 4150894 w 4150894"/>
              <a:gd name="connsiteY0" fmla="*/ 280449 h 340607"/>
              <a:gd name="connsiteX1" fmla="*/ 3007894 w 4150894"/>
              <a:gd name="connsiteY1" fmla="*/ 15755 h 340607"/>
              <a:gd name="connsiteX2" fmla="*/ 962526 w 4150894"/>
              <a:gd name="connsiteY2" fmla="*/ 63881 h 340607"/>
              <a:gd name="connsiteX3" fmla="*/ 0 w 4150894"/>
              <a:gd name="connsiteY3" fmla="*/ 340607 h 340607"/>
              <a:gd name="connsiteX0" fmla="*/ 5185610 w 5185610"/>
              <a:gd name="connsiteY0" fmla="*/ 280074 h 328200"/>
              <a:gd name="connsiteX1" fmla="*/ 4042610 w 5185610"/>
              <a:gd name="connsiteY1" fmla="*/ 15380 h 328200"/>
              <a:gd name="connsiteX2" fmla="*/ 1997242 w 5185610"/>
              <a:gd name="connsiteY2" fmla="*/ 63506 h 328200"/>
              <a:gd name="connsiteX3" fmla="*/ 0 w 5185610"/>
              <a:gd name="connsiteY3" fmla="*/ 328200 h 328200"/>
              <a:gd name="connsiteX0" fmla="*/ 5185610 w 5185610"/>
              <a:gd name="connsiteY0" fmla="*/ 300851 h 348977"/>
              <a:gd name="connsiteX1" fmla="*/ 4042610 w 5185610"/>
              <a:gd name="connsiteY1" fmla="*/ 36157 h 348977"/>
              <a:gd name="connsiteX2" fmla="*/ 1010652 w 5185610"/>
              <a:gd name="connsiteY2" fmla="*/ 36157 h 348977"/>
              <a:gd name="connsiteX3" fmla="*/ 0 w 5185610"/>
              <a:gd name="connsiteY3" fmla="*/ 348977 h 348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5610" h="348977">
                <a:moveTo>
                  <a:pt x="5185610" y="300851"/>
                </a:moveTo>
                <a:cubicBezTo>
                  <a:pt x="5126454" y="109348"/>
                  <a:pt x="4738436" y="80273"/>
                  <a:pt x="4042610" y="36157"/>
                </a:cubicBezTo>
                <a:cubicBezTo>
                  <a:pt x="3346784" y="-7959"/>
                  <a:pt x="1684420" y="-15980"/>
                  <a:pt x="1010652" y="36157"/>
                </a:cubicBezTo>
                <a:cubicBezTo>
                  <a:pt x="336884" y="88294"/>
                  <a:pt x="110290" y="103332"/>
                  <a:pt x="0" y="348977"/>
                </a:cubicBezTo>
              </a:path>
            </a:pathLst>
          </a:custGeom>
          <a:noFill/>
          <a:ln w="41275" cap="flat">
            <a:solidFill>
              <a:schemeClr val="accent1"/>
            </a:solidFill>
            <a:prstDash val="solid"/>
            <a:round/>
            <a:tailEnd type="stealth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51C0DF-F4CF-C345-A9D9-995FBD2C59E0}"/>
              </a:ext>
            </a:extLst>
          </p:cNvPr>
          <p:cNvSpPr txBox="1"/>
          <p:nvPr/>
        </p:nvSpPr>
        <p:spPr>
          <a:xfrm>
            <a:off x="9280129" y="3572962"/>
            <a:ext cx="1010653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JUMP</a:t>
            </a:r>
          </a:p>
        </p:txBody>
      </p:sp>
    </p:spTree>
    <p:extLst>
      <p:ext uri="{BB962C8B-B14F-4D97-AF65-F5344CB8AC3E}">
        <p14:creationId xmlns:p14="http://schemas.microsoft.com/office/powerpoint/2010/main" val="278121494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Scatter</a:t>
            </a:r>
            <a:r>
              <a:rPr lang="da-DK" dirty="0"/>
              <a:t> logger </a:t>
            </a:r>
            <a:r>
              <a:rPr lang="da-DK" dirty="0" err="1"/>
              <a:t>examples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3748363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Intensity</a:t>
            </a:r>
            <a:r>
              <a:rPr lang="da-DK" dirty="0"/>
              <a:t> </a:t>
            </a:r>
            <a:r>
              <a:rPr lang="da-DK" dirty="0" err="1"/>
              <a:t>loss</a:t>
            </a:r>
            <a:r>
              <a:rPr lang="da-DK" dirty="0"/>
              <a:t> </a:t>
            </a:r>
            <a:r>
              <a:rPr lang="da-DK" dirty="0" err="1"/>
              <a:t>along</a:t>
            </a:r>
            <a:r>
              <a:rPr lang="da-DK" dirty="0"/>
              <a:t> </a:t>
            </a:r>
            <a:r>
              <a:rPr lang="da-DK" dirty="0" err="1"/>
              <a:t>straight</a:t>
            </a:r>
            <a:r>
              <a:rPr lang="da-DK" dirty="0"/>
              <a:t> guide</a:t>
            </a:r>
          </a:p>
          <a:p>
            <a:r>
              <a:rPr lang="da-DK" dirty="0" err="1"/>
              <a:t>Shielding</a:t>
            </a:r>
            <a:r>
              <a:rPr lang="da-DK" dirty="0"/>
              <a:t> </a:t>
            </a:r>
            <a:r>
              <a:rPr lang="da-DK" dirty="0" err="1"/>
              <a:t>thickness</a:t>
            </a:r>
            <a:endParaRPr lang="da-DK" dirty="0"/>
          </a:p>
          <a:p>
            <a:r>
              <a:rPr lang="da-DK" dirty="0"/>
              <a:t>Background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Test_Scatter_log_losses.instr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2125A-9037-114C-A7EC-7F91DEEA3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1"/>
          <a:stretch/>
        </p:blipFill>
        <p:spPr>
          <a:xfrm>
            <a:off x="5971339" y="1706398"/>
            <a:ext cx="5867400" cy="462004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D9BD7-2AEB-0248-BFDB-63A854ED59D3}"/>
              </a:ext>
            </a:extLst>
          </p:cNvPr>
          <p:cNvCxnSpPr>
            <a:cxnSpLocks/>
          </p:cNvCxnSpPr>
          <p:nvPr/>
        </p:nvCxnSpPr>
        <p:spPr>
          <a:xfrm flipV="1">
            <a:off x="1884947" y="3248526"/>
            <a:ext cx="812723" cy="633664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A337C6-1F89-D843-BBB6-5EAF4EC579DF}"/>
              </a:ext>
            </a:extLst>
          </p:cNvPr>
          <p:cNvCxnSpPr>
            <a:cxnSpLocks/>
          </p:cNvCxnSpPr>
          <p:nvPr/>
        </p:nvCxnSpPr>
        <p:spPr>
          <a:xfrm flipH="1" flipV="1">
            <a:off x="2686104" y="3248525"/>
            <a:ext cx="921488" cy="621633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72A915-FBFE-0049-A931-DDBBC359C7C1}"/>
              </a:ext>
            </a:extLst>
          </p:cNvPr>
          <p:cNvCxnSpPr>
            <a:cxnSpLocks/>
          </p:cNvCxnSpPr>
          <p:nvPr/>
        </p:nvCxnSpPr>
        <p:spPr>
          <a:xfrm flipV="1">
            <a:off x="3589553" y="3243449"/>
            <a:ext cx="853445" cy="632726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53C440-D340-BD4A-947C-8F9565733247}"/>
              </a:ext>
            </a:extLst>
          </p:cNvPr>
          <p:cNvCxnSpPr>
            <a:cxnSpLocks/>
          </p:cNvCxnSpPr>
          <p:nvPr/>
        </p:nvCxnSpPr>
        <p:spPr>
          <a:xfrm flipH="1" flipV="1">
            <a:off x="4442998" y="3243449"/>
            <a:ext cx="744542" cy="723835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59BAE5-CB07-7E4E-ADF6-3A4543FEEC7F}"/>
              </a:ext>
            </a:extLst>
          </p:cNvPr>
          <p:cNvCxnSpPr/>
          <p:nvPr/>
        </p:nvCxnSpPr>
        <p:spPr>
          <a:xfrm>
            <a:off x="2334126" y="3248526"/>
            <a:ext cx="2225842" cy="0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8E6420-3921-0240-8C67-2D29998863CF}"/>
              </a:ext>
            </a:extLst>
          </p:cNvPr>
          <p:cNvCxnSpPr/>
          <p:nvPr/>
        </p:nvCxnSpPr>
        <p:spPr>
          <a:xfrm>
            <a:off x="2334126" y="3882190"/>
            <a:ext cx="2225842" cy="0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DFD0BA-337A-604E-BF1F-AA54D1138D10}"/>
              </a:ext>
            </a:extLst>
          </p:cNvPr>
          <p:cNvCxnSpPr>
            <a:cxnSpLocks/>
          </p:cNvCxnSpPr>
          <p:nvPr/>
        </p:nvCxnSpPr>
        <p:spPr>
          <a:xfrm flipV="1">
            <a:off x="1884947" y="3019926"/>
            <a:ext cx="0" cy="1207169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068577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634</Words>
  <Application>Microsoft Macintosh PowerPoint</Application>
  <PresentationFormat>Custom</PresentationFormat>
  <Paragraphs>202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Verdana</vt:lpstr>
      <vt:lpstr>Blank</vt:lpstr>
      <vt:lpstr>McStas diagnostics</vt:lpstr>
      <vt:lpstr>Overview</vt:lpstr>
      <vt:lpstr>Using monitors everywhere</vt:lpstr>
      <vt:lpstr>Viewing a subset of data with EXTEND and WHEN</vt:lpstr>
      <vt:lpstr>Viewing a subset of data with EXTEND and WHEN</vt:lpstr>
      <vt:lpstr>PreMonitor_nD and Monitor_nD</vt:lpstr>
      <vt:lpstr>Examples of PreMonitor_nD results</vt:lpstr>
      <vt:lpstr>Scatter logger</vt:lpstr>
      <vt:lpstr>Scatter logger examples</vt:lpstr>
      <vt:lpstr>Scatter logger examples</vt:lpstr>
      <vt:lpstr>Scatter logger examples</vt:lpstr>
      <vt:lpstr>Scatter logger examples</vt:lpstr>
      <vt:lpstr>Scatter logger examples</vt:lpstr>
      <vt:lpstr>Scatter logger examples</vt:lpstr>
      <vt:lpstr>Scatter logger examples</vt:lpstr>
      <vt:lpstr>Scatter logger examples</vt:lpstr>
      <vt:lpstr>Scatter logger examples</vt:lpstr>
      <vt:lpstr>Scatter logger examples</vt:lpstr>
      <vt:lpstr>Scatter logger examples</vt:lpstr>
      <vt:lpstr>Scatter logger examples</vt:lpstr>
      <vt:lpstr>Scatter logger examples</vt:lpstr>
      <vt:lpstr>m values for straight and elliptic</vt:lpstr>
      <vt:lpstr>Conclusion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McStas introduction</dc:title>
  <cp:lastModifiedBy>Microsoft Office User</cp:lastModifiedBy>
  <cp:revision>40</cp:revision>
  <dcterms:modified xsi:type="dcterms:W3CDTF">2019-03-29T01:36:53Z</dcterms:modified>
</cp:coreProperties>
</file>