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2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8.png" ContentType="image/png"/>
  <Override PartName="/ppt/media/image39.png" ContentType="image/png"/>
  <Override PartName="/ppt/media/image14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13.tif" ContentType="image/tiff"/>
  <Override PartName="/ppt/media/image21.tif" ContentType="image/tiff"/>
  <Override PartName="/ppt/media/image28.tif" ContentType="image/tiff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37.png" ContentType="image/png"/>
  <Override PartName="/ppt/media/image12.png" ContentType="image/png"/>
  <Override PartName="/ppt/media/image7.tif" ContentType="image/tif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793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tif"/><Relationship Id="rId15" Type="http://schemas.openxmlformats.org/officeDocument/2006/relationships/image" Target="../media/image14.png"/><Relationship Id="rId16" Type="http://schemas.openxmlformats.org/officeDocument/2006/relationships/slideLayout" Target="../slideLayouts/slideLayout1.xml"/><Relationship Id="rId17" Type="http://schemas.openxmlformats.org/officeDocument/2006/relationships/slideLayout" Target="../slideLayouts/slideLayout2.xml"/><Relationship Id="rId18" Type="http://schemas.openxmlformats.org/officeDocument/2006/relationships/slideLayout" Target="../slideLayouts/slideLayout3.xml"/><Relationship Id="rId19" Type="http://schemas.openxmlformats.org/officeDocument/2006/relationships/slideLayout" Target="../slideLayouts/slideLayout4.xml"/><Relationship Id="rId2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8.xml"/><Relationship Id="rId24" Type="http://schemas.openxmlformats.org/officeDocument/2006/relationships/slideLayout" Target="../slideLayouts/slideLayout9.xml"/><Relationship Id="rId25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11.xml"/><Relationship Id="rId2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tif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tif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7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8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1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6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9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6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14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156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2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1026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7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grpSp>
        <p:nvGrpSpPr>
          <p:cNvPr id="24" name="Group 18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25" name="Group 19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26" name="CustomShape 20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" name="logoill.pdf" descr=""/>
              <p:cNvPicPr/>
              <p:nvPr/>
            </p:nvPicPr>
            <p:blipFill>
              <a:blip r:embed="rId9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8" name="mcstas-logo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" name="PSI-Logo_trans.png" descr=""/>
              <p:cNvPicPr/>
              <p:nvPr/>
            </p:nvPicPr>
            <p:blipFill>
              <a:blip r:embed="rId11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0" name="ku-logo.pdf" descr=""/>
              <p:cNvPicPr/>
              <p:nvPr/>
            </p:nvPicPr>
            <p:blipFill>
              <a:blip r:embed="rId12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1" name="ESS_Logo_Frugal_Blue_cmyk.png" descr=""/>
              <p:cNvPicPr/>
              <p:nvPr/>
            </p:nvPicPr>
            <p:blipFill>
              <a:blip r:embed="rId13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2" name="Image" descr=""/>
            <p:cNvPicPr/>
            <p:nvPr/>
          </p:nvPicPr>
          <p:blipFill>
            <a:blip r:embed="rId14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3" name="CustomShape 21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pic>
        <p:nvPicPr>
          <p:cNvPr id="34" name="ESS.png" descr=""/>
          <p:cNvPicPr/>
          <p:nvPr/>
        </p:nvPicPr>
        <p:blipFill>
          <a:blip r:embed="rId15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  <p:sldLayoutId id="2147483660" r:id="rId2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4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5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77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78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79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0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1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2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3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4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85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86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87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6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94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95" name="Group 17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96" name="Group 18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97" name="CustomShape 19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8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9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0" name="PSI-Logo_trans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1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2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03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04" name="CustomShape 20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05" name="PlaceHolder 21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143" name="image8.png" descr=""/>
          <p:cNvPicPr/>
          <p:nvPr/>
        </p:nvPicPr>
        <p:blipFill>
          <a:blip r:embed="rId1"/>
          <a:stretch/>
        </p:blipFill>
        <p:spPr>
          <a:xfrm>
            <a:off x="4553640" y="1001880"/>
            <a:ext cx="3010320" cy="319212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3983040" y="4288680"/>
            <a:ext cx="456228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Simulating Polarized Neutron Scattering Experiments 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and Equipment with McStas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253040" y="5033880"/>
            <a:ext cx="36792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Erik Bergbäck Knudsen, DTU Physics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precession algorithm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8" name="Line 3"/>
          <p:cNvSpPr/>
          <p:nvPr/>
        </p:nvSpPr>
        <p:spPr>
          <a:xfrm flipV="1">
            <a:off x="3898080" y="3729600"/>
            <a:ext cx="12600" cy="759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3580200" y="3559320"/>
            <a:ext cx="720000" cy="37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</a:t>
            </a:r>
            <a:r>
              <a:rPr b="0" lang="en-GB" sz="1600" spc="-1" strike="noStrike" baseline="-43000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 flipV="1">
            <a:off x="4455720" y="3366720"/>
            <a:ext cx="3517920" cy="992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 flipV="1">
            <a:off x="5991480" y="3307680"/>
            <a:ext cx="61200" cy="621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5708880" y="3242160"/>
            <a:ext cx="720000" cy="37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</a:t>
            </a:r>
            <a:r>
              <a:rPr b="0" lang="en-GB" sz="1600" spc="-1" strike="noStrike" baseline="-43000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 flipV="1">
            <a:off x="4060080" y="4320000"/>
            <a:ext cx="2103120" cy="616680"/>
          </a:xfrm>
          <a:prstGeom prst="line">
            <a:avLst/>
          </a:prstGeom>
          <a:ln w="32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>
            <a:off x="3898080" y="4560120"/>
            <a:ext cx="330840" cy="7725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0"/>
          <p:cNvSpPr/>
          <p:nvPr/>
        </p:nvSpPr>
        <p:spPr>
          <a:xfrm>
            <a:off x="5991480" y="3929040"/>
            <a:ext cx="330840" cy="7725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56" name="Formula 11"/>
              <p:cNvSpPr txBox="1"/>
              <p:nvPr/>
            </p:nvSpPr>
            <p:spPr>
              <a:xfrm>
                <a:off x="5025960" y="4742640"/>
                <a:ext cx="624960" cy="153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limUpp>
                      <m:e>
                        <m:r>
                          <m:t xml:space="preserve">t</m:t>
                        </m:r>
                      </m:e>
                      <m:lim/>
                    </m:limUpp>
                    <m:r>
                      <m:t xml:space="preserve">=</m:t>
                    </m:r>
                    <m:r>
                      <m:t xml:space="preserve">δ</m:t>
                    </m:r>
                    <m:f>
                      <m:fPr>
                        <m:type m:val="lin"/>
                      </m:fPr>
                      <m:num>
                        <m:r>
                          <m:t xml:space="preserve">t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grpSp>
        <p:nvGrpSpPr>
          <p:cNvPr id="257" name="Group 12"/>
          <p:cNvGrpSpPr/>
          <p:nvPr/>
        </p:nvGrpSpPr>
        <p:grpSpPr>
          <a:xfrm>
            <a:off x="3384000" y="4359600"/>
            <a:ext cx="1071720" cy="325080"/>
            <a:chOff x="3384000" y="4359600"/>
            <a:chExt cx="1071720" cy="325080"/>
          </a:xfrm>
        </p:grpSpPr>
        <p:sp>
          <p:nvSpPr>
            <p:cNvPr id="258" name="Line 13"/>
            <p:cNvSpPr/>
            <p:nvPr/>
          </p:nvSpPr>
          <p:spPr>
            <a:xfrm flipV="1">
              <a:off x="3384000" y="4359600"/>
              <a:ext cx="1071720" cy="320400"/>
            </a:xfrm>
            <a:prstGeom prst="line">
              <a:avLst/>
            </a:prstGeom>
            <a:ln w="10080">
              <a:solidFill>
                <a:srgbClr val="0000ff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4"/>
            <p:cNvSpPr/>
            <p:nvPr/>
          </p:nvSpPr>
          <p:spPr>
            <a:xfrm rot="21414600">
              <a:off x="3751200" y="4399560"/>
              <a:ext cx="291600" cy="27720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22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22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precession algorithm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62" name="image21.png" descr=""/>
          <p:cNvPicPr/>
          <p:nvPr/>
        </p:nvPicPr>
        <p:blipFill>
          <a:blip r:embed="rId1"/>
          <a:stretch/>
        </p:blipFill>
        <p:spPr>
          <a:xfrm>
            <a:off x="2841840" y="1629000"/>
            <a:ext cx="6474600" cy="3536280"/>
          </a:xfrm>
          <a:prstGeom prst="rect">
            <a:avLst/>
          </a:prstGeom>
          <a:ln w="12600">
            <a:noFill/>
          </a:ln>
        </p:spPr>
      </p:pic>
      <p:sp>
        <p:nvSpPr>
          <p:cNvPr id="263" name="CustomShape 3"/>
          <p:cNvSpPr/>
          <p:nvPr/>
        </p:nvSpPr>
        <p:spPr>
          <a:xfrm>
            <a:off x="3289680" y="5379840"/>
            <a:ext cx="51559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From: Knudsen et.al., </a:t>
            </a:r>
            <a:r>
              <a:rPr b="0" i="1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J. Neutron Research</a:t>
            </a: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2014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176800" y="2269440"/>
            <a:ext cx="473400" cy="285120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4891320" y="2717280"/>
            <a:ext cx="986040" cy="317520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3508560" y="3191040"/>
            <a:ext cx="1128960" cy="259560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precession algorithm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69" name="image21.png" descr=""/>
          <p:cNvPicPr/>
          <p:nvPr/>
        </p:nvPicPr>
        <p:blipFill>
          <a:blip r:embed="rId1"/>
          <a:stretch/>
        </p:blipFill>
        <p:spPr>
          <a:xfrm>
            <a:off x="2841840" y="1629000"/>
            <a:ext cx="6474600" cy="3536280"/>
          </a:xfrm>
          <a:prstGeom prst="rect">
            <a:avLst/>
          </a:prstGeom>
          <a:ln w="12600">
            <a:noFill/>
          </a:ln>
        </p:spPr>
      </p:pic>
      <p:sp>
        <p:nvSpPr>
          <p:cNvPr id="270" name="CustomShape 6"/>
          <p:cNvSpPr/>
          <p:nvPr/>
        </p:nvSpPr>
        <p:spPr>
          <a:xfrm>
            <a:off x="3289680" y="5379840"/>
            <a:ext cx="51559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From: Knudsen et.al., </a:t>
            </a:r>
            <a:r>
              <a:rPr b="0" i="1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J. Neutron Research</a:t>
            </a: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2014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176800" y="2269440"/>
            <a:ext cx="473400" cy="285120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4891320" y="2717280"/>
            <a:ext cx="986040" cy="317520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3508560" y="3191040"/>
            <a:ext cx="1128960" cy="259560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precession algorithm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76" name="image21.png" descr=""/>
          <p:cNvPicPr/>
          <p:nvPr/>
        </p:nvPicPr>
        <p:blipFill>
          <a:blip r:embed="rId1"/>
          <a:stretch/>
        </p:blipFill>
        <p:spPr>
          <a:xfrm>
            <a:off x="2841840" y="1629000"/>
            <a:ext cx="6474600" cy="3536280"/>
          </a:xfrm>
          <a:prstGeom prst="rect">
            <a:avLst/>
          </a:prstGeom>
          <a:ln w="12600">
            <a:noFill/>
          </a:ln>
        </p:spPr>
      </p:pic>
      <p:sp>
        <p:nvSpPr>
          <p:cNvPr id="277" name="CustomShape 6"/>
          <p:cNvSpPr/>
          <p:nvPr/>
        </p:nvSpPr>
        <p:spPr>
          <a:xfrm>
            <a:off x="3289680" y="5379840"/>
            <a:ext cx="51559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From: Knudsen et.al., </a:t>
            </a:r>
            <a:r>
              <a:rPr b="0" i="1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J. Neutron Research</a:t>
            </a: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2014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4534200" y="2520720"/>
            <a:ext cx="4782600" cy="48708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round/>
          </a:ln>
          <a:effectLst>
            <a:outerShdw algn="b" blurRad="0" dir="2700000" dist="50402" kx="0" ky="0" rotWithShape="0" sx="100000" sy="1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void mc_pol_set_angular_accuracy(double domega);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5051880" y="1969560"/>
            <a:ext cx="3519000" cy="48708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round/>
          </a:ln>
          <a:effectLst>
            <a:outerShdw algn="b" blurRad="0" dir="2700000" dist="50402" kx="0" ky="0" rotWithShape="0" sx="100000" sy="1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void mc_pol_set_timestep(double dt);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022080" y="1860480"/>
            <a:ext cx="3411720" cy="1712880"/>
          </a:xfrm>
          <a:prstGeom prst="rect">
            <a:avLst/>
          </a:prstGeom>
          <a:solidFill>
            <a:srgbClr val="6666ff">
              <a:alpha val="56000"/>
            </a:srgbClr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2846520" y="3807360"/>
            <a:ext cx="3056400" cy="1090080"/>
          </a:xfrm>
          <a:prstGeom prst="rect">
            <a:avLst/>
          </a:prstGeom>
          <a:solidFill>
            <a:srgbClr val="cc66ff">
              <a:alpha val="56000"/>
            </a:srgbClr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6385680" y="3800160"/>
            <a:ext cx="2684520" cy="902880"/>
          </a:xfrm>
          <a:prstGeom prst="rect">
            <a:avLst/>
          </a:prstGeom>
          <a:solidFill>
            <a:srgbClr val="00cc00">
              <a:alpha val="56000"/>
            </a:srgbClr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>
            <a:off x="2846520" y="1866960"/>
            <a:ext cx="3056400" cy="1712880"/>
          </a:xfrm>
          <a:prstGeom prst="rect">
            <a:avLst/>
          </a:prstGeom>
          <a:solidFill>
            <a:srgbClr val="ff6600">
              <a:alpha val="56000"/>
            </a:srgbClr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6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polarization components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6055200" y="1804680"/>
            <a:ext cx="3489480" cy="155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Optics: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Monochromator_pol.comp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Pol_bender.comp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Pol_guide_vmirror.comp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Pol_mirror.comp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Pol_pi_2_rotator.comp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Transmission_polarisatorABSnT.comp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Pol_bender_tapering.comp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2905200" y="4037400"/>
            <a:ext cx="2940120" cy="822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Monitors: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Pol_monitor.comp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MeanPolLambda_monitor.comp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PolLambda_monitor.comp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6479640" y="3896280"/>
            <a:ext cx="2448360" cy="63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Idealized components: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PolAnalyser_ideal.comp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Set_pol.comp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2982240" y="1824480"/>
            <a:ext cx="2785680" cy="121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Magnetic fields: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Pol_FieldBox.comp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Pol_constBfield.comp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Pol_Bfield.comp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Pol_Bfield_stop.comp</a:t>
            </a:r>
            <a:endParaRPr b="0" lang="en-GB" sz="12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triafield.comp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2846520" y="5052960"/>
            <a:ext cx="3056400" cy="860040"/>
          </a:xfrm>
          <a:prstGeom prst="rect">
            <a:avLst/>
          </a:prstGeom>
          <a:solidFill>
            <a:srgbClr val="66ff99">
              <a:alpha val="56000"/>
            </a:srgbClr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2905200" y="5052960"/>
            <a:ext cx="2940120" cy="45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Contrib: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Foil_flipper_magnet.comp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polarization monitors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930040" y="2107800"/>
            <a:ext cx="34830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Monitors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 rot="16200000">
            <a:off x="3216240" y="3494160"/>
            <a:ext cx="12754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image10.png" descr=""/>
          <p:cNvPicPr/>
          <p:nvPr/>
        </p:nvPicPr>
        <p:blipFill>
          <a:blip r:embed="rId1"/>
          <a:stretch/>
        </p:blipFill>
        <p:spPr>
          <a:xfrm>
            <a:off x="5730480" y="3239640"/>
            <a:ext cx="2996280" cy="1685160"/>
          </a:xfrm>
          <a:prstGeom prst="rect">
            <a:avLst/>
          </a:prstGeom>
          <a:ln w="12600">
            <a:noFill/>
          </a:ln>
        </p:spPr>
      </p:pic>
      <p:pic>
        <p:nvPicPr>
          <p:cNvPr id="297" name="image26.png" descr=""/>
          <p:cNvPicPr/>
          <p:nvPr/>
        </p:nvPicPr>
        <p:blipFill>
          <a:blip r:embed="rId2"/>
          <a:stretch/>
        </p:blipFill>
        <p:spPr>
          <a:xfrm>
            <a:off x="4056480" y="1458360"/>
            <a:ext cx="2911680" cy="1637640"/>
          </a:xfrm>
          <a:prstGeom prst="rect">
            <a:avLst/>
          </a:prstGeom>
          <a:ln w="12600">
            <a:noFill/>
          </a:ln>
        </p:spPr>
      </p:pic>
      <mc:AlternateContent>
        <mc:Choice xmlns:a14="http://schemas.microsoft.com/office/drawing/2010/main" Requires="a14">
          <p:sp>
            <p:nvSpPr>
              <p:cNvPr id="298" name="Formula 5"/>
              <p:cNvSpPr txBox="1"/>
              <p:nvPr/>
            </p:nvSpPr>
            <p:spPr>
              <a:xfrm>
                <a:off x="4118040" y="5125680"/>
                <a:ext cx="1510200" cy="280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r>
                      <m:t xml:space="preserve">∥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x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y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r>
                      <m:t xml:space="preserve">0.87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99" name="CustomShape 6"/>
          <p:cNvSpPr/>
          <p:nvPr/>
        </p:nvSpPr>
        <p:spPr>
          <a:xfrm>
            <a:off x="5628600" y="4083120"/>
            <a:ext cx="3353760" cy="118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964" y="0"/>
                </a:moveTo>
                <a:lnTo>
                  <a:pt x="21600" y="0"/>
                </a:lnTo>
                <a:lnTo>
                  <a:pt x="21600" y="18421"/>
                </a:lnTo>
                <a:lnTo>
                  <a:pt x="5684" y="18421"/>
                </a:lnTo>
                <a:lnTo>
                  <a:pt x="5684" y="21600"/>
                </a:lnTo>
                <a:lnTo>
                  <a:pt x="0" y="21600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7"/>
          <p:cNvSpPr/>
          <p:nvPr/>
        </p:nvSpPr>
        <p:spPr>
          <a:xfrm>
            <a:off x="5513040" y="1203840"/>
            <a:ext cx="1716840" cy="20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697"/>
                </a:moveTo>
                <a:lnTo>
                  <a:pt x="0" y="0"/>
                </a:lnTo>
                <a:lnTo>
                  <a:pt x="19938" y="0"/>
                </a:lnTo>
                <a:lnTo>
                  <a:pt x="19938" y="16503"/>
                </a:lnTo>
                <a:lnTo>
                  <a:pt x="21600" y="16503"/>
                </a:lnTo>
                <a:lnTo>
                  <a:pt x="21600" y="21600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8"/>
          <p:cNvSpPr/>
          <p:nvPr/>
        </p:nvSpPr>
        <p:spPr>
          <a:xfrm>
            <a:off x="7318440" y="2918160"/>
            <a:ext cx="208548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MeanPolLambda_monitor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3976200" y="1276560"/>
            <a:ext cx="171144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PolLambda_monitor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2952000" y="4886640"/>
            <a:ext cx="1474200" cy="27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Pol_monitor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304" name="Group 11"/>
          <p:cNvGrpSpPr/>
          <p:nvPr/>
        </p:nvGrpSpPr>
        <p:grpSpPr>
          <a:xfrm>
            <a:off x="2304000" y="3279960"/>
            <a:ext cx="1152000" cy="536040"/>
            <a:chOff x="2304000" y="3279960"/>
            <a:chExt cx="1152000" cy="536040"/>
          </a:xfrm>
        </p:grpSpPr>
        <p:sp>
          <p:nvSpPr>
            <p:cNvPr id="305" name="Line 12"/>
            <p:cNvSpPr/>
            <p:nvPr/>
          </p:nvSpPr>
          <p:spPr>
            <a:xfrm>
              <a:off x="2304000" y="3564000"/>
              <a:ext cx="1152000" cy="0"/>
            </a:xfrm>
            <a:prstGeom prst="line">
              <a:avLst/>
            </a:prstGeom>
            <a:ln w="10080">
              <a:solidFill>
                <a:srgbClr val="0000ff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6" name="Group 13"/>
            <p:cNvGrpSpPr/>
            <p:nvPr/>
          </p:nvGrpSpPr>
          <p:grpSpPr>
            <a:xfrm>
              <a:off x="2556000" y="3279960"/>
              <a:ext cx="593280" cy="536040"/>
              <a:chOff x="2556000" y="3279960"/>
              <a:chExt cx="593280" cy="536040"/>
            </a:xfrm>
          </p:grpSpPr>
          <p:sp>
            <p:nvSpPr>
              <p:cNvPr id="307" name="CustomShape 14"/>
              <p:cNvSpPr/>
              <p:nvPr/>
            </p:nvSpPr>
            <p:spPr>
              <a:xfrm rot="21414600">
                <a:off x="2705400" y="3285360"/>
                <a:ext cx="222480" cy="2062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 algn="ctr"/>
                <a:r>
                  <a:rPr b="0" i="1" lang="en-GB" sz="1400" spc="-1" strike="noStrike">
                    <a:solidFill>
                      <a:srgbClr val="ffff00"/>
                    </a:solidFill>
                    <a:latin typeface="Latin Modern Mono Slanted"/>
                  </a:rPr>
                  <a:t>n</a:t>
                </a:r>
                <a:endParaRPr b="0" lang="en-GB" sz="1400" spc="-1" strike="noStrike">
                  <a:solidFill>
                    <a:srgbClr val="ffff00"/>
                  </a:solidFill>
                  <a:latin typeface="Latin Modern Mono Slanted"/>
                </a:endParaRPr>
              </a:p>
            </p:txBody>
          </p:sp>
          <p:sp>
            <p:nvSpPr>
              <p:cNvPr id="308" name="CustomShape 15"/>
              <p:cNvSpPr/>
              <p:nvPr/>
            </p:nvSpPr>
            <p:spPr>
              <a:xfrm rot="21414600">
                <a:off x="2561400" y="3387600"/>
                <a:ext cx="222480" cy="2062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 algn="ctr"/>
                <a:r>
                  <a:rPr b="0" i="1" lang="en-GB" sz="1400" spc="-1" strike="noStrike">
                    <a:solidFill>
                      <a:srgbClr val="ffff00"/>
                    </a:solidFill>
                    <a:latin typeface="Latin Modern Mono Slanted"/>
                  </a:rPr>
                  <a:t>n</a:t>
                </a:r>
                <a:endParaRPr b="0" lang="en-GB" sz="1400" spc="-1" strike="noStrike">
                  <a:solidFill>
                    <a:srgbClr val="ffff00"/>
                  </a:solidFill>
                  <a:latin typeface="Latin Modern Mono Slanted"/>
                </a:endParaRPr>
              </a:p>
            </p:txBody>
          </p:sp>
          <p:sp>
            <p:nvSpPr>
              <p:cNvPr id="309" name="CustomShape 16"/>
              <p:cNvSpPr/>
              <p:nvPr/>
            </p:nvSpPr>
            <p:spPr>
              <a:xfrm rot="21414600">
                <a:off x="2705400" y="3459600"/>
                <a:ext cx="222480" cy="2062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 algn="ctr"/>
                <a:r>
                  <a:rPr b="0" i="1" lang="en-GB" sz="1400" spc="-1" strike="noStrike">
                    <a:solidFill>
                      <a:srgbClr val="ffff00"/>
                    </a:solidFill>
                    <a:latin typeface="Latin Modern Mono Slanted"/>
                  </a:rPr>
                  <a:t>n</a:t>
                </a:r>
                <a:endParaRPr b="0" lang="en-GB" sz="1400" spc="-1" strike="noStrike">
                  <a:solidFill>
                    <a:srgbClr val="ffff00"/>
                  </a:solidFill>
                  <a:latin typeface="Latin Modern Mono Slanted"/>
                </a:endParaRPr>
              </a:p>
            </p:txBody>
          </p:sp>
          <p:sp>
            <p:nvSpPr>
              <p:cNvPr id="310" name="CustomShape 17"/>
              <p:cNvSpPr/>
              <p:nvPr/>
            </p:nvSpPr>
            <p:spPr>
              <a:xfrm rot="21414600">
                <a:off x="2866680" y="3315600"/>
                <a:ext cx="222480" cy="2062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 algn="ctr"/>
                <a:r>
                  <a:rPr b="0" i="1" lang="en-GB" sz="1400" spc="-1" strike="noStrike">
                    <a:solidFill>
                      <a:srgbClr val="ffff00"/>
                    </a:solidFill>
                    <a:latin typeface="Latin Modern Mono Slanted"/>
                  </a:rPr>
                  <a:t>n</a:t>
                </a:r>
                <a:endParaRPr b="0" lang="en-GB" sz="1400" spc="-1" strike="noStrike">
                  <a:solidFill>
                    <a:srgbClr val="ffff00"/>
                  </a:solidFill>
                  <a:latin typeface="Latin Modern Mono Slanted"/>
                </a:endParaRPr>
              </a:p>
            </p:txBody>
          </p:sp>
          <p:sp>
            <p:nvSpPr>
              <p:cNvPr id="311" name="CustomShape 18"/>
              <p:cNvSpPr/>
              <p:nvPr/>
            </p:nvSpPr>
            <p:spPr>
              <a:xfrm rot="21414600">
                <a:off x="2921400" y="3459600"/>
                <a:ext cx="222480" cy="2062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 algn="ctr"/>
                <a:r>
                  <a:rPr b="0" i="1" lang="en-GB" sz="1400" spc="-1" strike="noStrike">
                    <a:solidFill>
                      <a:srgbClr val="ffff00"/>
                    </a:solidFill>
                    <a:latin typeface="Latin Modern Mono Slanted"/>
                  </a:rPr>
                  <a:t>n</a:t>
                </a:r>
                <a:endParaRPr b="0" lang="en-GB" sz="1400" spc="-1" strike="noStrike">
                  <a:solidFill>
                    <a:srgbClr val="ffff00"/>
                  </a:solidFill>
                  <a:latin typeface="Latin Modern Mono Slanted"/>
                </a:endParaRPr>
              </a:p>
            </p:txBody>
          </p:sp>
          <p:sp>
            <p:nvSpPr>
              <p:cNvPr id="312" name="CustomShape 19"/>
              <p:cNvSpPr/>
              <p:nvPr/>
            </p:nvSpPr>
            <p:spPr>
              <a:xfrm rot="21414600">
                <a:off x="2794680" y="3603600"/>
                <a:ext cx="222480" cy="2062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 algn="ctr"/>
                <a:r>
                  <a:rPr b="0" i="1" lang="en-GB" sz="1400" spc="-1" strike="noStrike">
                    <a:solidFill>
                      <a:srgbClr val="ffff00"/>
                    </a:solidFill>
                    <a:latin typeface="Latin Modern Mono Slanted"/>
                  </a:rPr>
                  <a:t>n</a:t>
                </a:r>
                <a:endParaRPr b="0" lang="en-GB" sz="1400" spc="-1" strike="noStrike">
                  <a:solidFill>
                    <a:srgbClr val="ffff00"/>
                  </a:solidFill>
                  <a:latin typeface="Latin Modern Mono Slanted"/>
                </a:endParaRPr>
              </a:p>
            </p:txBody>
          </p:sp>
          <p:sp>
            <p:nvSpPr>
              <p:cNvPr id="313" name="CustomShape 20"/>
              <p:cNvSpPr/>
              <p:nvPr/>
            </p:nvSpPr>
            <p:spPr>
              <a:xfrm rot="21414600">
                <a:off x="2561400" y="3601800"/>
                <a:ext cx="222480" cy="2062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 algn="ctr"/>
                <a:r>
                  <a:rPr b="0" i="1" lang="en-GB" sz="1400" spc="-1" strike="noStrike">
                    <a:solidFill>
                      <a:srgbClr val="ffff00"/>
                    </a:solidFill>
                    <a:latin typeface="Latin Modern Mono Slanted"/>
                  </a:rPr>
                  <a:t>n</a:t>
                </a:r>
                <a:endParaRPr b="0" lang="en-GB" sz="1400" spc="-1" strike="noStrike">
                  <a:solidFill>
                    <a:srgbClr val="ffff00"/>
                  </a:solidFill>
                  <a:latin typeface="Latin Modern Mono Slanted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15" name="CustomShape 2"/>
          <p:cNvSpPr/>
          <p:nvPr/>
        </p:nvSpPr>
        <p:spPr>
          <a:xfrm rot="16200000">
            <a:off x="6549480" y="3769560"/>
            <a:ext cx="1794600" cy="5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magnetic fields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 rot="16200000">
            <a:off x="3468240" y="3752640"/>
            <a:ext cx="1794600" cy="5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5"/>
          <p:cNvSpPr/>
          <p:nvPr/>
        </p:nvSpPr>
        <p:spPr>
          <a:xfrm>
            <a:off x="3624120" y="1506600"/>
            <a:ext cx="3934080" cy="13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Pol_constBfield.comp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Single constant Magnetic field in a “box”.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user may specify a wavelength to flip.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blocking walls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19" name="Line 6"/>
          <p:cNvSpPr/>
          <p:nvPr/>
        </p:nvSpPr>
        <p:spPr>
          <a:xfrm>
            <a:off x="4094280" y="3126240"/>
            <a:ext cx="3081240" cy="16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7"/>
          <p:cNvSpPr/>
          <p:nvPr/>
        </p:nvSpPr>
        <p:spPr>
          <a:xfrm>
            <a:off x="4637880" y="3584520"/>
            <a:ext cx="3081240" cy="64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8"/>
          <p:cNvSpPr/>
          <p:nvPr/>
        </p:nvSpPr>
        <p:spPr>
          <a:xfrm>
            <a:off x="4637880" y="4921560"/>
            <a:ext cx="3081240" cy="16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9"/>
          <p:cNvSpPr/>
          <p:nvPr/>
        </p:nvSpPr>
        <p:spPr>
          <a:xfrm>
            <a:off x="4094280" y="4470120"/>
            <a:ext cx="3081240" cy="1692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0"/>
          <p:cNvSpPr/>
          <p:nvPr/>
        </p:nvSpPr>
        <p:spPr>
          <a:xfrm flipV="1">
            <a:off x="3307320" y="3863520"/>
            <a:ext cx="5685480" cy="5320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1"/>
          <p:cNvSpPr/>
          <p:nvPr/>
        </p:nvSpPr>
        <p:spPr>
          <a:xfrm>
            <a:off x="4196880" y="3171600"/>
            <a:ext cx="341964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101" y="21600"/>
                </a:moveTo>
                <a:lnTo>
                  <a:pt x="21600" y="21600"/>
                </a:lnTo>
                <a:lnTo>
                  <a:pt x="18497" y="0"/>
                </a:lnTo>
                <a:lnTo>
                  <a:pt x="0" y="0"/>
                </a:lnTo>
                <a:lnTo>
                  <a:pt x="3101" y="21600"/>
                </a:lnTo>
              </a:path>
            </a:pathLst>
          </a:custGeom>
          <a:solidFill>
            <a:srgbClr val="cccccc">
              <a:alpha val="50000"/>
            </a:srgbClr>
          </a:solidFill>
          <a:ln w="324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2"/>
          <p:cNvSpPr/>
          <p:nvPr/>
        </p:nvSpPr>
        <p:spPr>
          <a:xfrm>
            <a:off x="4676760" y="3643200"/>
            <a:ext cx="2998080" cy="1239480"/>
          </a:xfrm>
          <a:prstGeom prst="rect">
            <a:avLst/>
          </a:prstGeom>
          <a:solidFill>
            <a:srgbClr val="dddddd">
              <a:alpha val="50000"/>
            </a:srgbClr>
          </a:solidFill>
          <a:ln w="32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3"/>
          <p:cNvSpPr/>
          <p:nvPr/>
        </p:nvSpPr>
        <p:spPr>
          <a:xfrm flipV="1">
            <a:off x="5157000" y="3863520"/>
            <a:ext cx="447840" cy="8179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28" name="CustomShape 2"/>
          <p:cNvSpPr/>
          <p:nvPr/>
        </p:nvSpPr>
        <p:spPr>
          <a:xfrm rot="16200000">
            <a:off x="6549480" y="3265560"/>
            <a:ext cx="1794600" cy="5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magnetic fields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 rot="16200000">
            <a:off x="3468240" y="3248640"/>
            <a:ext cx="1794600" cy="5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"/>
          <p:cNvSpPr/>
          <p:nvPr/>
        </p:nvSpPr>
        <p:spPr>
          <a:xfrm>
            <a:off x="3624120" y="1506600"/>
            <a:ext cx="3934080" cy="92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Pol_FieldBox.comp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Single Magnetic field in a “box”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optional user supplied field c-function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32" name="Line 6"/>
          <p:cNvSpPr/>
          <p:nvPr/>
        </p:nvSpPr>
        <p:spPr>
          <a:xfrm>
            <a:off x="4094280" y="2622240"/>
            <a:ext cx="3081240" cy="16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"/>
          <p:cNvSpPr/>
          <p:nvPr/>
        </p:nvSpPr>
        <p:spPr>
          <a:xfrm>
            <a:off x="4637880" y="3070080"/>
            <a:ext cx="3081240" cy="16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>
            <a:off x="4637880" y="4417560"/>
            <a:ext cx="3081240" cy="16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9"/>
          <p:cNvSpPr/>
          <p:nvPr/>
        </p:nvSpPr>
        <p:spPr>
          <a:xfrm>
            <a:off x="4094280" y="3966120"/>
            <a:ext cx="3081240" cy="1692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0"/>
          <p:cNvSpPr/>
          <p:nvPr/>
        </p:nvSpPr>
        <p:spPr>
          <a:xfrm flipV="1">
            <a:off x="3307320" y="3359520"/>
            <a:ext cx="5685480" cy="5320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magnetic fields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209760" y="1339560"/>
            <a:ext cx="4906440" cy="1781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Pol_Bfield.comp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Pol_Bfield_stop.comp</a:t>
            </a:r>
            <a:endParaRPr b="0" lang="en-GB" sz="1400" spc="-1" strike="noStrike">
              <a:latin typeface="Arial"/>
            </a:endParaRPr>
          </a:p>
          <a:p>
            <a:pPr lvl="1" marL="384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Entry/Exit contruction allows for nested magnetic field descriptions.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Any magnetic fields through user supplied c-function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Tabled magnetic fields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 rot="16200000">
            <a:off x="3430440" y="3994200"/>
            <a:ext cx="12754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5"/>
          <p:cNvSpPr/>
          <p:nvPr/>
        </p:nvSpPr>
        <p:spPr>
          <a:xfrm flipV="1">
            <a:off x="3015360" y="4138560"/>
            <a:ext cx="999360" cy="1296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6"/>
          <p:cNvSpPr/>
          <p:nvPr/>
        </p:nvSpPr>
        <p:spPr>
          <a:xfrm flipV="1">
            <a:off x="4365360" y="3470040"/>
            <a:ext cx="447840" cy="8179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7"/>
          <p:cNvSpPr/>
          <p:nvPr/>
        </p:nvSpPr>
        <p:spPr>
          <a:xfrm flipV="1">
            <a:off x="4969080" y="3762000"/>
            <a:ext cx="64800" cy="532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8"/>
          <p:cNvSpPr/>
          <p:nvPr/>
        </p:nvSpPr>
        <p:spPr>
          <a:xfrm flipH="1" flipV="1">
            <a:off x="5416560" y="3982680"/>
            <a:ext cx="134640" cy="325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9"/>
          <p:cNvSpPr/>
          <p:nvPr/>
        </p:nvSpPr>
        <p:spPr>
          <a:xfrm flipH="1" flipV="1">
            <a:off x="5760720" y="4203360"/>
            <a:ext cx="316440" cy="78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0"/>
          <p:cNvSpPr/>
          <p:nvPr/>
        </p:nvSpPr>
        <p:spPr>
          <a:xfrm flipH="1">
            <a:off x="6234480" y="4264200"/>
            <a:ext cx="284400" cy="140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11"/>
          <p:cNvSpPr/>
          <p:nvPr/>
        </p:nvSpPr>
        <p:spPr>
          <a:xfrm flipH="1">
            <a:off x="6630480" y="4277160"/>
            <a:ext cx="133920" cy="354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12"/>
          <p:cNvSpPr/>
          <p:nvPr/>
        </p:nvSpPr>
        <p:spPr>
          <a:xfrm>
            <a:off x="6972120" y="4270680"/>
            <a:ext cx="28080" cy="698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3"/>
          <p:cNvSpPr/>
          <p:nvPr/>
        </p:nvSpPr>
        <p:spPr>
          <a:xfrm rot="16200000">
            <a:off x="6773040" y="4007160"/>
            <a:ext cx="12754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W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i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d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o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w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s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c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b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y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s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h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p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661760" y="2592000"/>
            <a:ext cx="4458240" cy="609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-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: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…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l 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DejaVu Serif"/>
                <a:ea typeface="DejaVu Serif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7180560" y="2016000"/>
            <a:ext cx="1764000" cy="1815120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"/>
          <p:cNvSpPr/>
          <p:nvPr/>
        </p:nvSpPr>
        <p:spPr>
          <a:xfrm>
            <a:off x="5994360" y="4177440"/>
            <a:ext cx="1957680" cy="1711440"/>
          </a:xfrm>
          <a:prstGeom prst="rect">
            <a:avLst/>
          </a:prstGeom>
          <a:solidFill>
            <a:srgbClr val="0000f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>
            <a:off x="6608880" y="4799160"/>
            <a:ext cx="1020960" cy="859680"/>
          </a:xfrm>
          <a:prstGeom prst="rect">
            <a:avLst/>
          </a:prstGeom>
          <a:solidFill>
            <a:srgbClr val="fffff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7"/>
          <p:cNvSpPr/>
          <p:nvPr/>
        </p:nvSpPr>
        <p:spPr>
          <a:xfrm>
            <a:off x="8460000" y="3425400"/>
            <a:ext cx="1764000" cy="1815120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8"/>
          <p:cNvSpPr/>
          <p:nvPr/>
        </p:nvSpPr>
        <p:spPr>
          <a:xfrm>
            <a:off x="8813160" y="3745800"/>
            <a:ext cx="1056960" cy="11743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9"/>
          <p:cNvSpPr/>
          <p:nvPr/>
        </p:nvSpPr>
        <p:spPr>
          <a:xfrm>
            <a:off x="3303360" y="4413240"/>
            <a:ext cx="200880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r>
              <a:rPr b="0" lang="en-GB" sz="1600" spc="-1" strike="noStrike">
                <a:latin typeface="Arial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“particle” model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8" name="Line 3"/>
          <p:cNvSpPr/>
          <p:nvPr/>
        </p:nvSpPr>
        <p:spPr>
          <a:xfrm>
            <a:off x="4468320" y="3421440"/>
            <a:ext cx="2594880" cy="0"/>
          </a:xfrm>
          <a:prstGeom prst="line">
            <a:avLst/>
          </a:prstGeom>
          <a:ln w="324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3057480" y="2098800"/>
            <a:ext cx="1762200" cy="154440"/>
          </a:xfrm>
          <a:prstGeom prst="rect">
            <a:avLst/>
          </a:prstGeom>
          <a:solidFill>
            <a:srgbClr val="ff3300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1656000" y="1440000"/>
            <a:ext cx="3238920" cy="216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cc"/>
            </a:solidFill>
            <a:round/>
          </a:ln>
          <a:effectLst>
            <a:outerShdw algn="b" blurRad="0" dir="2700000" dist="12218" kx="0" ky="0" rotWithShape="0" sx="100000" sy="1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0040" rIns="50040" tIns="50040" bIns="5004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Neutron ray/package: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Weight: (p) # neutrons left in the 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package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Position: (x, y, z)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Velocity: (v</a:t>
            </a:r>
            <a:r>
              <a:rPr b="0" lang="en-GB" sz="1400" spc="-1" strike="noStrike" baseline="-42000">
                <a:solidFill>
                  <a:srgbClr val="000000"/>
                </a:solidFill>
                <a:latin typeface="DejaVu Serif"/>
                <a:ea typeface="DejaVu Serif"/>
              </a:rPr>
              <a:t>x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v</a:t>
            </a:r>
            <a:r>
              <a:rPr b="0" lang="en-GB" sz="1400" spc="-1" strike="noStrike" baseline="-42000">
                <a:solidFill>
                  <a:srgbClr val="000000"/>
                </a:solidFill>
                <a:latin typeface="DejaVu Serif"/>
                <a:ea typeface="DejaVu Serif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v</a:t>
            </a:r>
            <a:r>
              <a:rPr b="0" lang="en-GB" sz="1400" spc="-1" strike="noStrike" baseline="-42000">
                <a:solidFill>
                  <a:srgbClr val="000000"/>
                </a:solidFill>
                <a:latin typeface="DejaVu Serif"/>
                <a:ea typeface="DejaVu Serif"/>
              </a:rPr>
              <a:t>z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Polarization: (s</a:t>
            </a:r>
            <a:r>
              <a:rPr b="0" lang="en-GB" sz="1400" spc="-1" strike="noStrike" baseline="-42000">
                <a:solidFill>
                  <a:srgbClr val="000000"/>
                </a:solidFill>
                <a:latin typeface="DejaVu Serif"/>
                <a:ea typeface="DejaVu Serif"/>
              </a:rPr>
              <a:t>x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s</a:t>
            </a:r>
            <a:r>
              <a:rPr b="0" lang="en-GB" sz="1400" spc="-1" strike="noStrike" baseline="-42000">
                <a:solidFill>
                  <a:srgbClr val="000000"/>
                </a:solidFill>
                <a:latin typeface="DejaVu Serif"/>
                <a:ea typeface="DejaVu Serif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s</a:t>
            </a:r>
            <a:r>
              <a:rPr b="0" lang="en-GB" sz="1400" spc="-1" strike="noStrike" baseline="-42000">
                <a:solidFill>
                  <a:srgbClr val="000000"/>
                </a:solidFill>
                <a:latin typeface="DejaVu Serif"/>
                <a:ea typeface="DejaVu Serif"/>
              </a:rPr>
              <a:t>z</a:t>
            </a: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Time: (t)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1" name="Line 6"/>
          <p:cNvSpPr/>
          <p:nvPr/>
        </p:nvSpPr>
        <p:spPr>
          <a:xfrm flipV="1">
            <a:off x="5921280" y="2831400"/>
            <a:ext cx="136800" cy="994320"/>
          </a:xfrm>
          <a:prstGeom prst="line">
            <a:avLst/>
          </a:prstGeom>
          <a:ln w="1008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52" name="Formula 7"/>
              <p:cNvSpPr txBox="1"/>
              <p:nvPr/>
            </p:nvSpPr>
            <p:spPr>
              <a:xfrm>
                <a:off x="6887880" y="2081520"/>
                <a:ext cx="2588760" cy="601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n</m:t>
                            </m:r>
                          </m:sub>
                        </m:sSub>
                      </m:e>
                    </m:nary>
                    <m:r>
                      <m:t xml:space="preserve">;</m:t>
                    </m:r>
                    <m:r>
                      <m:t xml:space="preserve"> </m:t>
                    </m:r>
                    <m:r>
                      <m:t xml:space="preserve">n</m:t>
                    </m:r>
                    <m:r>
                      <m:t xml:space="preserve">=</m:t>
                    </m:r>
                    <m:r>
                      <m:t xml:space="preserve">raynumber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3" name="Formula 8"/>
              <p:cNvSpPr txBox="1"/>
              <p:nvPr/>
            </p:nvSpPr>
            <p:spPr>
              <a:xfrm>
                <a:off x="7488000" y="3202200"/>
                <a:ext cx="1025640" cy="61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N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4" name="Formula 9"/>
              <p:cNvSpPr txBox="1"/>
              <p:nvPr/>
            </p:nvSpPr>
            <p:spPr>
              <a:xfrm>
                <a:off x="7031880" y="3494880"/>
                <a:ext cx="92160" cy="9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5" name="Formula 10"/>
              <p:cNvSpPr txBox="1"/>
              <p:nvPr/>
            </p:nvSpPr>
            <p:spPr>
              <a:xfrm>
                <a:off x="3174120" y="4215240"/>
                <a:ext cx="306360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i</m:t>
                        </m:r>
                        <m:r>
                          <m:t xml:space="preserve">,</m:t>
                        </m:r>
                        <m:r>
                          <m:t xml:space="preserve">n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2</m:t>
                    </m:r>
                    <m:d>
                      <m:dPr>
                        <m:begChr m:val="("/>
                        <m:endChr m:val=")"/>
                      </m:dPr>
                      <m:e>
                        <m:d>
                          <m:dPr>
                            <m:begChr m:val="⟨"/>
                            <m:endChr m:val="⟩"/>
                          </m:dPr>
                          <m:e>
                            <m:acc>
                              <m:accPr>
                                <m:chr m:val="^"/>
                              </m:accPr>
                              <m:e>
                                <m:sSub>
                                  <m:e>
                                    <m:r>
                                      <m:t xml:space="preserve">s</m:t>
                                    </m:r>
                                  </m:e>
                                  <m:sub>
                                    <m:r>
                                      <m:t xml:space="preserve">x</m:t>
                                    </m:r>
                                    <m:r>
                                      <m:t xml:space="preserve">,</m:t>
                                    </m:r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acc>
                          <m:accPr>
                            <m:chr m:val="^"/>
                          </m:accPr>
                          <m:e>
                            <m:sSub>
                              <m:e>
                                <m:r>
                                  <m:t xml:space="preserve">i</m:t>
                                </m:r>
                              </m:e>
                              <m:sub>
                                <m:r>
                                  <m:t xml:space="preserve">x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acc>
                        <m:r>
                          <m:t xml:space="preserve">+</m:t>
                        </m:r>
                        <m:d>
                          <m:dPr>
                            <m:begChr m:val="⟨"/>
                            <m:endChr m:val="⟩"/>
                          </m:dPr>
                          <m:e>
                            <m:acc>
                              <m:accPr>
                                <m:chr m:val="^"/>
                              </m:accPr>
                              <m:e>
                                <m:sSub>
                                  <m:e>
                                    <m:r>
                                      <m:t xml:space="preserve">s</m:t>
                                    </m:r>
                                  </m:e>
                                  <m:sub>
                                    <m:r>
                                      <m:t xml:space="preserve">y</m:t>
                                    </m:r>
                                    <m:r>
                                      <m:t xml:space="preserve">,</m:t>
                                    </m:r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acc>
                          <m:accPr>
                            <m:chr m:val="^"/>
                          </m:accPr>
                          <m:e>
                            <m:sSub>
                              <m:e>
                                <m:r>
                                  <m:t xml:space="preserve">i</m:t>
                                </m:r>
                              </m:e>
                              <m:sub>
                                <m:r>
                                  <m:t xml:space="preserve">y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acc>
                        <m:r>
                          <m:t xml:space="preserve">+</m:t>
                        </m:r>
                        <m:d>
                          <m:dPr>
                            <m:begChr m:val="⟨"/>
                            <m:endChr m:val="⟩"/>
                          </m:dPr>
                          <m:e>
                            <m:acc>
                              <m:accPr>
                                <m:chr m:val="^"/>
                              </m:accPr>
                              <m:e>
                                <m:sSub>
                                  <m:e>
                                    <m:r>
                                      <m:t xml:space="preserve">s</m:t>
                                    </m:r>
                                  </m:e>
                                  <m:sub>
                                    <m:r>
                                      <m:t xml:space="preserve">z</m:t>
                                    </m:r>
                                    <m:r>
                                      <m:t xml:space="preserve">,</m:t>
                                    </m:r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acc>
                          <m:accPr>
                            <m:chr m:val="^"/>
                          </m:accPr>
                          <m:e>
                            <m:sSub>
                              <m:e>
                                <m:r>
                                  <m:t xml:space="preserve">i</m:t>
                                </m:r>
                              </m:e>
                              <m:sub>
                                <m:r>
                                  <m:t xml:space="preserve">z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56" name="CustomShape 11"/>
          <p:cNvSpPr/>
          <p:nvPr/>
        </p:nvSpPr>
        <p:spPr>
          <a:xfrm>
            <a:off x="2729880" y="4707360"/>
            <a:ext cx="486108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From G. Williams: </a:t>
            </a:r>
            <a:r>
              <a:rPr b="0" i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“Polarized neutrons”, Oxford Science Publ.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, 1988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 rot="21414600">
            <a:off x="5393880" y="3180960"/>
            <a:ext cx="497880" cy="449640"/>
          </a:xfrm>
          <a:prstGeom prst="ellipse">
            <a:avLst/>
          </a:prstGeom>
          <a:solidFill>
            <a:srgbClr val="0000ff"/>
          </a:solidFill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/>
            <a:r>
              <a:rPr b="0" i="1" lang="en-GB" sz="2200" spc="-1" strike="noStrike">
                <a:solidFill>
                  <a:srgbClr val="ffff00"/>
                </a:solidFill>
                <a:latin typeface="Latin Modern Mono Slanted"/>
              </a:rPr>
              <a:t>n</a:t>
            </a:r>
            <a:endParaRPr b="0" lang="en-GB" sz="2200" spc="-1" strike="noStrike">
              <a:solidFill>
                <a:srgbClr val="ffff00"/>
              </a:solidFill>
              <a:latin typeface="Latin Modern Mono Slanted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8" name="Formula 13"/>
              <p:cNvSpPr txBox="1"/>
              <p:nvPr/>
            </p:nvSpPr>
            <p:spPr>
              <a:xfrm>
                <a:off x="6126120" y="2674440"/>
                <a:ext cx="353880" cy="349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Polarization Capabilities IV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209760" y="1339560"/>
            <a:ext cx="4906440" cy="1781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Pol_simpleBfield.comp</a:t>
            </a:r>
            <a:endParaRPr b="0" lang="en-GB" sz="1400" spc="-1" strike="noStrike">
              <a:latin typeface="Arial"/>
            </a:endParaRPr>
          </a:p>
          <a:p>
            <a:pPr marL="168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Pol_simpleBfield_stop.comp</a:t>
            </a:r>
            <a:endParaRPr b="0" lang="en-GB" sz="1400" spc="-1" strike="noStrike">
              <a:latin typeface="Arial"/>
            </a:endParaRPr>
          </a:p>
          <a:p>
            <a:pPr lvl="1" marL="384120" indent="-16776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Entry/Exit contruction allows for nested magnetic field descriptions.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Any magnetic fields through user supplied c-function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DejaVu Serif"/>
                <a:ea typeface="DejaVu Serif"/>
              </a:rPr>
              <a:t>- Tabled magnetic fields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 rot="16200000">
            <a:off x="3430440" y="3994200"/>
            <a:ext cx="12754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5"/>
          <p:cNvSpPr/>
          <p:nvPr/>
        </p:nvSpPr>
        <p:spPr>
          <a:xfrm flipV="1">
            <a:off x="3015360" y="4138560"/>
            <a:ext cx="999360" cy="1296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6"/>
          <p:cNvSpPr/>
          <p:nvPr/>
        </p:nvSpPr>
        <p:spPr>
          <a:xfrm flipV="1">
            <a:off x="4365360" y="3470040"/>
            <a:ext cx="447840" cy="8179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7"/>
          <p:cNvSpPr/>
          <p:nvPr/>
        </p:nvSpPr>
        <p:spPr>
          <a:xfrm flipV="1">
            <a:off x="4969080" y="3762000"/>
            <a:ext cx="64800" cy="532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8"/>
          <p:cNvSpPr/>
          <p:nvPr/>
        </p:nvSpPr>
        <p:spPr>
          <a:xfrm flipH="1" flipV="1">
            <a:off x="5416560" y="3982680"/>
            <a:ext cx="134640" cy="325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9"/>
          <p:cNvSpPr/>
          <p:nvPr/>
        </p:nvSpPr>
        <p:spPr>
          <a:xfrm flipH="1" flipV="1">
            <a:off x="5760720" y="4203360"/>
            <a:ext cx="316440" cy="78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10"/>
          <p:cNvSpPr/>
          <p:nvPr/>
        </p:nvSpPr>
        <p:spPr>
          <a:xfrm flipH="1">
            <a:off x="6234480" y="4264200"/>
            <a:ext cx="284400" cy="140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11"/>
          <p:cNvSpPr/>
          <p:nvPr/>
        </p:nvSpPr>
        <p:spPr>
          <a:xfrm flipH="1">
            <a:off x="6630480" y="4277160"/>
            <a:ext cx="133920" cy="354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12"/>
          <p:cNvSpPr/>
          <p:nvPr/>
        </p:nvSpPr>
        <p:spPr>
          <a:xfrm>
            <a:off x="6972120" y="4270680"/>
            <a:ext cx="28080" cy="698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3"/>
          <p:cNvSpPr/>
          <p:nvPr/>
        </p:nvSpPr>
        <p:spPr>
          <a:xfrm rot="16200000">
            <a:off x="6773040" y="4007160"/>
            <a:ext cx="12754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14"/>
          <p:cNvSpPr/>
          <p:nvPr/>
        </p:nvSpPr>
        <p:spPr>
          <a:xfrm flipV="1">
            <a:off x="4034160" y="3697200"/>
            <a:ext cx="3303360" cy="44136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15"/>
          <p:cNvSpPr/>
          <p:nvPr/>
        </p:nvSpPr>
        <p:spPr>
          <a:xfrm flipV="1">
            <a:off x="7337520" y="3567240"/>
            <a:ext cx="999720" cy="12996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75" name="CustomShape 2"/>
          <p:cNvSpPr/>
          <p:nvPr/>
        </p:nvSpPr>
        <p:spPr>
          <a:xfrm rot="16200000">
            <a:off x="5757120" y="3946320"/>
            <a:ext cx="195624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 rot="16200000">
            <a:off x="4848480" y="3985560"/>
            <a:ext cx="195624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 rot="16200000">
            <a:off x="3861720" y="3972600"/>
            <a:ext cx="195624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Pol_monitors along the way...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 rot="16200000">
            <a:off x="3430440" y="3994200"/>
            <a:ext cx="12754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7"/>
          <p:cNvSpPr/>
          <p:nvPr/>
        </p:nvSpPr>
        <p:spPr>
          <a:xfrm flipV="1">
            <a:off x="3015360" y="4138560"/>
            <a:ext cx="999360" cy="12996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8"/>
          <p:cNvSpPr/>
          <p:nvPr/>
        </p:nvSpPr>
        <p:spPr>
          <a:xfrm flipV="1">
            <a:off x="4365360" y="3470400"/>
            <a:ext cx="447840" cy="8175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9"/>
          <p:cNvSpPr/>
          <p:nvPr/>
        </p:nvSpPr>
        <p:spPr>
          <a:xfrm flipV="1">
            <a:off x="4969080" y="3762000"/>
            <a:ext cx="64800" cy="532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0"/>
          <p:cNvSpPr/>
          <p:nvPr/>
        </p:nvSpPr>
        <p:spPr>
          <a:xfrm flipH="1" flipV="1">
            <a:off x="5416560" y="3983040"/>
            <a:ext cx="134640" cy="324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1"/>
          <p:cNvSpPr/>
          <p:nvPr/>
        </p:nvSpPr>
        <p:spPr>
          <a:xfrm flipH="1" flipV="1">
            <a:off x="5760720" y="4203360"/>
            <a:ext cx="316440" cy="78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2"/>
          <p:cNvSpPr/>
          <p:nvPr/>
        </p:nvSpPr>
        <p:spPr>
          <a:xfrm flipH="1">
            <a:off x="6234480" y="4264200"/>
            <a:ext cx="28440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3"/>
          <p:cNvSpPr/>
          <p:nvPr/>
        </p:nvSpPr>
        <p:spPr>
          <a:xfrm flipH="1">
            <a:off x="6630480" y="4277520"/>
            <a:ext cx="133920" cy="354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14"/>
          <p:cNvSpPr/>
          <p:nvPr/>
        </p:nvSpPr>
        <p:spPr>
          <a:xfrm>
            <a:off x="6972120" y="4271040"/>
            <a:ext cx="28080" cy="6980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5"/>
          <p:cNvSpPr/>
          <p:nvPr/>
        </p:nvSpPr>
        <p:spPr>
          <a:xfrm rot="16200000">
            <a:off x="6773040" y="4007160"/>
            <a:ext cx="12754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6"/>
          <p:cNvSpPr/>
          <p:nvPr/>
        </p:nvSpPr>
        <p:spPr>
          <a:xfrm flipV="1">
            <a:off x="4034160" y="3697560"/>
            <a:ext cx="3303360" cy="4410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7"/>
          <p:cNvSpPr/>
          <p:nvPr/>
        </p:nvSpPr>
        <p:spPr>
          <a:xfrm flipV="1">
            <a:off x="7337520" y="3567600"/>
            <a:ext cx="999720" cy="12996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92" name="CustomShape 2"/>
          <p:cNvSpPr/>
          <p:nvPr/>
        </p:nvSpPr>
        <p:spPr>
          <a:xfrm rot="16200000">
            <a:off x="6150600" y="4681800"/>
            <a:ext cx="119484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 rot="16200000">
            <a:off x="5595480" y="4705920"/>
            <a:ext cx="119484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 rot="16200000">
            <a:off x="4992840" y="4698000"/>
            <a:ext cx="119520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Pol_monitors along the way...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 rot="16200000">
            <a:off x="4729680" y="471132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7"/>
          <p:cNvSpPr/>
          <p:nvPr/>
        </p:nvSpPr>
        <p:spPr>
          <a:xfrm flipV="1">
            <a:off x="4475880" y="4799160"/>
            <a:ext cx="61056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8"/>
          <p:cNvSpPr/>
          <p:nvPr/>
        </p:nvSpPr>
        <p:spPr>
          <a:xfrm flipV="1">
            <a:off x="5300640" y="4390560"/>
            <a:ext cx="273960" cy="499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9"/>
          <p:cNvSpPr/>
          <p:nvPr/>
        </p:nvSpPr>
        <p:spPr>
          <a:xfrm flipV="1">
            <a:off x="5669640" y="4568760"/>
            <a:ext cx="39600" cy="325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0"/>
          <p:cNvSpPr/>
          <p:nvPr/>
        </p:nvSpPr>
        <p:spPr>
          <a:xfrm flipH="1" flipV="1">
            <a:off x="5942880" y="4703760"/>
            <a:ext cx="82440" cy="198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1"/>
          <p:cNvSpPr/>
          <p:nvPr/>
        </p:nvSpPr>
        <p:spPr>
          <a:xfrm flipH="1" flipV="1">
            <a:off x="6153120" y="4838760"/>
            <a:ext cx="193680" cy="48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2"/>
          <p:cNvSpPr/>
          <p:nvPr/>
        </p:nvSpPr>
        <p:spPr>
          <a:xfrm flipH="1">
            <a:off x="6442920" y="4875840"/>
            <a:ext cx="173520" cy="85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3"/>
          <p:cNvSpPr/>
          <p:nvPr/>
        </p:nvSpPr>
        <p:spPr>
          <a:xfrm flipH="1">
            <a:off x="6684480" y="4883760"/>
            <a:ext cx="82080" cy="216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4"/>
          <p:cNvSpPr/>
          <p:nvPr/>
        </p:nvSpPr>
        <p:spPr>
          <a:xfrm>
            <a:off x="6893280" y="4879800"/>
            <a:ext cx="17280" cy="426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5"/>
          <p:cNvSpPr/>
          <p:nvPr/>
        </p:nvSpPr>
        <p:spPr>
          <a:xfrm rot="16200000">
            <a:off x="6771960" y="471924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6"/>
          <p:cNvSpPr/>
          <p:nvPr/>
        </p:nvSpPr>
        <p:spPr>
          <a:xfrm flipV="1">
            <a:off x="5098320" y="4529520"/>
            <a:ext cx="2018160" cy="26964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7"/>
          <p:cNvSpPr/>
          <p:nvPr/>
        </p:nvSpPr>
        <p:spPr>
          <a:xfrm flipV="1">
            <a:off x="7116480" y="4450320"/>
            <a:ext cx="61092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8"/>
          <p:cNvSpPr/>
          <p:nvPr/>
        </p:nvSpPr>
        <p:spPr>
          <a:xfrm flipH="1" flipV="1">
            <a:off x="5235120" y="3632040"/>
            <a:ext cx="213840" cy="5320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9"/>
          <p:cNvSpPr/>
          <p:nvPr/>
        </p:nvSpPr>
        <p:spPr>
          <a:xfrm>
            <a:off x="3982680" y="2970360"/>
            <a:ext cx="230544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Pol_lambda_mon 1 placeholder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410" name="image27.png" descr=""/>
          <p:cNvPicPr/>
          <p:nvPr/>
        </p:nvPicPr>
        <p:blipFill>
          <a:blip r:embed="rId1"/>
          <a:stretch/>
        </p:blipFill>
        <p:spPr>
          <a:xfrm>
            <a:off x="2949840" y="1609560"/>
            <a:ext cx="3468960" cy="1950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12" name="CustomShape 2"/>
          <p:cNvSpPr/>
          <p:nvPr/>
        </p:nvSpPr>
        <p:spPr>
          <a:xfrm rot="16200000">
            <a:off x="6150600" y="4681800"/>
            <a:ext cx="119484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"/>
          <p:cNvSpPr/>
          <p:nvPr/>
        </p:nvSpPr>
        <p:spPr>
          <a:xfrm rot="16200000">
            <a:off x="5595480" y="4705920"/>
            <a:ext cx="119484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 rot="16200000">
            <a:off x="4992840" y="4698000"/>
            <a:ext cx="119520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Pol_monitors along the way...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 rot="16200000">
            <a:off x="4729680" y="471132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7"/>
          <p:cNvSpPr/>
          <p:nvPr/>
        </p:nvSpPr>
        <p:spPr>
          <a:xfrm flipV="1">
            <a:off x="4475880" y="4799160"/>
            <a:ext cx="61056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8"/>
          <p:cNvSpPr/>
          <p:nvPr/>
        </p:nvSpPr>
        <p:spPr>
          <a:xfrm flipV="1">
            <a:off x="5300640" y="4390560"/>
            <a:ext cx="273960" cy="499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9"/>
          <p:cNvSpPr/>
          <p:nvPr/>
        </p:nvSpPr>
        <p:spPr>
          <a:xfrm flipV="1">
            <a:off x="5669640" y="4568760"/>
            <a:ext cx="39600" cy="325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10"/>
          <p:cNvSpPr/>
          <p:nvPr/>
        </p:nvSpPr>
        <p:spPr>
          <a:xfrm flipH="1" flipV="1">
            <a:off x="5942880" y="4703760"/>
            <a:ext cx="82440" cy="198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11"/>
          <p:cNvSpPr/>
          <p:nvPr/>
        </p:nvSpPr>
        <p:spPr>
          <a:xfrm flipH="1" flipV="1">
            <a:off x="6153120" y="4838760"/>
            <a:ext cx="193680" cy="48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12"/>
          <p:cNvSpPr/>
          <p:nvPr/>
        </p:nvSpPr>
        <p:spPr>
          <a:xfrm flipH="1">
            <a:off x="6442920" y="4875840"/>
            <a:ext cx="173520" cy="85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13"/>
          <p:cNvSpPr/>
          <p:nvPr/>
        </p:nvSpPr>
        <p:spPr>
          <a:xfrm flipH="1">
            <a:off x="6684480" y="4883760"/>
            <a:ext cx="82080" cy="216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14"/>
          <p:cNvSpPr/>
          <p:nvPr/>
        </p:nvSpPr>
        <p:spPr>
          <a:xfrm>
            <a:off x="6893280" y="4879800"/>
            <a:ext cx="17280" cy="426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5"/>
          <p:cNvSpPr/>
          <p:nvPr/>
        </p:nvSpPr>
        <p:spPr>
          <a:xfrm rot="16200000">
            <a:off x="6771960" y="471924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16"/>
          <p:cNvSpPr/>
          <p:nvPr/>
        </p:nvSpPr>
        <p:spPr>
          <a:xfrm flipV="1">
            <a:off x="5098320" y="4529520"/>
            <a:ext cx="2018160" cy="26964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17"/>
          <p:cNvSpPr/>
          <p:nvPr/>
        </p:nvSpPr>
        <p:spPr>
          <a:xfrm flipV="1">
            <a:off x="7116480" y="4450320"/>
            <a:ext cx="61092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28" name="image27.png" descr=""/>
          <p:cNvPicPr/>
          <p:nvPr/>
        </p:nvPicPr>
        <p:blipFill>
          <a:blip r:embed="rId1"/>
          <a:stretch/>
        </p:blipFill>
        <p:spPr>
          <a:xfrm>
            <a:off x="2949840" y="1609920"/>
            <a:ext cx="2522160" cy="1418400"/>
          </a:xfrm>
          <a:prstGeom prst="rect">
            <a:avLst/>
          </a:prstGeom>
          <a:ln w="12600">
            <a:noFill/>
          </a:ln>
        </p:spPr>
      </p:pic>
      <p:pic>
        <p:nvPicPr>
          <p:cNvPr id="429" name="image29.png" descr=""/>
          <p:cNvPicPr/>
          <p:nvPr/>
        </p:nvPicPr>
        <p:blipFill>
          <a:blip r:embed="rId2"/>
          <a:stretch/>
        </p:blipFill>
        <p:spPr>
          <a:xfrm>
            <a:off x="3677040" y="1869120"/>
            <a:ext cx="3699360" cy="2080800"/>
          </a:xfrm>
          <a:prstGeom prst="rect">
            <a:avLst/>
          </a:prstGeom>
          <a:ln w="12600">
            <a:noFill/>
          </a:ln>
        </p:spPr>
      </p:pic>
      <p:sp>
        <p:nvSpPr>
          <p:cNvPr id="430" name="Line 18"/>
          <p:cNvSpPr/>
          <p:nvPr/>
        </p:nvSpPr>
        <p:spPr>
          <a:xfrm flipH="1" flipV="1">
            <a:off x="5929200" y="3949920"/>
            <a:ext cx="51840" cy="4672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32" name="CustomShape 2"/>
          <p:cNvSpPr/>
          <p:nvPr/>
        </p:nvSpPr>
        <p:spPr>
          <a:xfrm rot="16200000">
            <a:off x="6150600" y="4681800"/>
            <a:ext cx="119484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 rot="16200000">
            <a:off x="5595480" y="4705920"/>
            <a:ext cx="119484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"/>
          <p:cNvSpPr/>
          <p:nvPr/>
        </p:nvSpPr>
        <p:spPr>
          <a:xfrm rot="16200000">
            <a:off x="4992840" y="4698000"/>
            <a:ext cx="119520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Pol_monitors along the way...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6" name="CustomShape 6"/>
          <p:cNvSpPr/>
          <p:nvPr/>
        </p:nvSpPr>
        <p:spPr>
          <a:xfrm rot="16200000">
            <a:off x="4729680" y="471132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7"/>
          <p:cNvSpPr/>
          <p:nvPr/>
        </p:nvSpPr>
        <p:spPr>
          <a:xfrm flipV="1">
            <a:off x="4475880" y="4799160"/>
            <a:ext cx="61056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8"/>
          <p:cNvSpPr/>
          <p:nvPr/>
        </p:nvSpPr>
        <p:spPr>
          <a:xfrm flipV="1">
            <a:off x="5300640" y="4390560"/>
            <a:ext cx="273960" cy="499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9"/>
          <p:cNvSpPr/>
          <p:nvPr/>
        </p:nvSpPr>
        <p:spPr>
          <a:xfrm flipV="1">
            <a:off x="5669640" y="4568760"/>
            <a:ext cx="39600" cy="325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0"/>
          <p:cNvSpPr/>
          <p:nvPr/>
        </p:nvSpPr>
        <p:spPr>
          <a:xfrm flipH="1" flipV="1">
            <a:off x="5942880" y="4703760"/>
            <a:ext cx="82440" cy="198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1"/>
          <p:cNvSpPr/>
          <p:nvPr/>
        </p:nvSpPr>
        <p:spPr>
          <a:xfrm flipH="1" flipV="1">
            <a:off x="6153120" y="4838760"/>
            <a:ext cx="193680" cy="48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2"/>
          <p:cNvSpPr/>
          <p:nvPr/>
        </p:nvSpPr>
        <p:spPr>
          <a:xfrm flipH="1">
            <a:off x="6442920" y="4875840"/>
            <a:ext cx="173520" cy="85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3"/>
          <p:cNvSpPr/>
          <p:nvPr/>
        </p:nvSpPr>
        <p:spPr>
          <a:xfrm flipH="1">
            <a:off x="6684480" y="4883760"/>
            <a:ext cx="82080" cy="216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4"/>
          <p:cNvSpPr/>
          <p:nvPr/>
        </p:nvSpPr>
        <p:spPr>
          <a:xfrm>
            <a:off x="6893280" y="4879800"/>
            <a:ext cx="17280" cy="426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5"/>
          <p:cNvSpPr/>
          <p:nvPr/>
        </p:nvSpPr>
        <p:spPr>
          <a:xfrm rot="16200000">
            <a:off x="6771960" y="471924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6"/>
          <p:cNvSpPr/>
          <p:nvPr/>
        </p:nvSpPr>
        <p:spPr>
          <a:xfrm flipV="1">
            <a:off x="5098320" y="4529520"/>
            <a:ext cx="2018160" cy="26964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7"/>
          <p:cNvSpPr/>
          <p:nvPr/>
        </p:nvSpPr>
        <p:spPr>
          <a:xfrm flipV="1">
            <a:off x="7116480" y="4450320"/>
            <a:ext cx="61092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48" name="image27.png" descr=""/>
          <p:cNvPicPr/>
          <p:nvPr/>
        </p:nvPicPr>
        <p:blipFill>
          <a:blip r:embed="rId1"/>
          <a:stretch/>
        </p:blipFill>
        <p:spPr>
          <a:xfrm>
            <a:off x="2949840" y="1609920"/>
            <a:ext cx="2522160" cy="1418400"/>
          </a:xfrm>
          <a:prstGeom prst="rect">
            <a:avLst/>
          </a:prstGeom>
          <a:ln w="12600">
            <a:noFill/>
          </a:ln>
        </p:spPr>
      </p:pic>
      <p:pic>
        <p:nvPicPr>
          <p:cNvPr id="449" name="image29.png" descr=""/>
          <p:cNvPicPr/>
          <p:nvPr/>
        </p:nvPicPr>
        <p:blipFill>
          <a:blip r:embed="rId2"/>
          <a:stretch/>
        </p:blipFill>
        <p:spPr>
          <a:xfrm>
            <a:off x="4267800" y="1375920"/>
            <a:ext cx="2550240" cy="1434240"/>
          </a:xfrm>
          <a:prstGeom prst="rect">
            <a:avLst/>
          </a:prstGeom>
          <a:ln w="12600">
            <a:noFill/>
          </a:ln>
        </p:spPr>
      </p:pic>
      <p:pic>
        <p:nvPicPr>
          <p:cNvPr id="450" name="image32.png" descr=""/>
          <p:cNvPicPr/>
          <p:nvPr/>
        </p:nvPicPr>
        <p:blipFill>
          <a:blip r:embed="rId3"/>
          <a:stretch/>
        </p:blipFill>
        <p:spPr>
          <a:xfrm>
            <a:off x="4944600" y="1414440"/>
            <a:ext cx="4184280" cy="2353680"/>
          </a:xfrm>
          <a:prstGeom prst="rect">
            <a:avLst/>
          </a:prstGeom>
          <a:ln w="12600">
            <a:noFill/>
          </a:ln>
        </p:spPr>
      </p:pic>
      <p:sp>
        <p:nvSpPr>
          <p:cNvPr id="451" name="Line 18"/>
          <p:cNvSpPr/>
          <p:nvPr/>
        </p:nvSpPr>
        <p:spPr>
          <a:xfrm flipV="1">
            <a:off x="6377040" y="3813840"/>
            <a:ext cx="266040" cy="4608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Nested fields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 rot="16200000">
            <a:off x="7017840" y="4433760"/>
            <a:ext cx="119520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"/>
          <p:cNvSpPr/>
          <p:nvPr/>
        </p:nvSpPr>
        <p:spPr>
          <a:xfrm rot="16200000">
            <a:off x="4729680" y="471312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5"/>
          <p:cNvSpPr/>
          <p:nvPr/>
        </p:nvSpPr>
        <p:spPr>
          <a:xfrm flipV="1">
            <a:off x="4475880" y="4800600"/>
            <a:ext cx="61056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6"/>
          <p:cNvSpPr/>
          <p:nvPr/>
        </p:nvSpPr>
        <p:spPr>
          <a:xfrm flipV="1">
            <a:off x="5300640" y="4392360"/>
            <a:ext cx="273960" cy="499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7"/>
          <p:cNvSpPr/>
          <p:nvPr/>
        </p:nvSpPr>
        <p:spPr>
          <a:xfrm flipV="1">
            <a:off x="5669640" y="4570560"/>
            <a:ext cx="39600" cy="325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8"/>
          <p:cNvSpPr/>
          <p:nvPr/>
        </p:nvSpPr>
        <p:spPr>
          <a:xfrm flipH="1" flipV="1">
            <a:off x="5942880" y="4705560"/>
            <a:ext cx="82440" cy="198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9"/>
          <p:cNvSpPr/>
          <p:nvPr/>
        </p:nvSpPr>
        <p:spPr>
          <a:xfrm flipH="1" flipV="1">
            <a:off x="6153120" y="4840560"/>
            <a:ext cx="193680" cy="47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10"/>
          <p:cNvSpPr/>
          <p:nvPr/>
        </p:nvSpPr>
        <p:spPr>
          <a:xfrm flipH="1">
            <a:off x="6442920" y="4877640"/>
            <a:ext cx="173520" cy="85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1"/>
          <p:cNvSpPr/>
          <p:nvPr/>
        </p:nvSpPr>
        <p:spPr>
          <a:xfrm flipH="1">
            <a:off x="6684480" y="4885560"/>
            <a:ext cx="82080" cy="216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2"/>
          <p:cNvSpPr/>
          <p:nvPr/>
        </p:nvSpPr>
        <p:spPr>
          <a:xfrm>
            <a:off x="6893280" y="4881600"/>
            <a:ext cx="17280" cy="426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3"/>
          <p:cNvSpPr/>
          <p:nvPr/>
        </p:nvSpPr>
        <p:spPr>
          <a:xfrm rot="16200000">
            <a:off x="6771960" y="472068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4"/>
          <p:cNvSpPr/>
          <p:nvPr/>
        </p:nvSpPr>
        <p:spPr>
          <a:xfrm flipV="1">
            <a:off x="5098320" y="4531320"/>
            <a:ext cx="2018160" cy="2692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5"/>
          <p:cNvSpPr/>
          <p:nvPr/>
        </p:nvSpPr>
        <p:spPr>
          <a:xfrm flipV="1">
            <a:off x="7116480" y="4451760"/>
            <a:ext cx="610920" cy="7956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67" name="image33.png" descr=""/>
          <p:cNvPicPr/>
          <p:nvPr/>
        </p:nvPicPr>
        <p:blipFill>
          <a:blip r:embed="rId1"/>
          <a:stretch/>
        </p:blipFill>
        <p:spPr>
          <a:xfrm>
            <a:off x="2949840" y="1408320"/>
            <a:ext cx="4296960" cy="2416680"/>
          </a:xfrm>
          <a:prstGeom prst="rect">
            <a:avLst/>
          </a:prstGeom>
          <a:ln w="12600">
            <a:noFill/>
          </a:ln>
        </p:spPr>
      </p:pic>
      <p:sp>
        <p:nvSpPr>
          <p:cNvPr id="468" name="CustomShape 16"/>
          <p:cNvSpPr/>
          <p:nvPr/>
        </p:nvSpPr>
        <p:spPr>
          <a:xfrm>
            <a:off x="5100480" y="1154520"/>
            <a:ext cx="2514240" cy="29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21600"/>
                </a:moveTo>
                <a:lnTo>
                  <a:pt x="21600" y="16131"/>
                </a:lnTo>
                <a:lnTo>
                  <a:pt x="20018" y="16131"/>
                </a:lnTo>
                <a:lnTo>
                  <a:pt x="20018" y="0"/>
                </a:lnTo>
                <a:lnTo>
                  <a:pt x="0" y="0"/>
                </a:lnTo>
                <a:lnTo>
                  <a:pt x="0" y="1848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Nested fields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 rot="16200000">
            <a:off x="7017840" y="4433760"/>
            <a:ext cx="119520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cap="rnd" w="3240">
            <a:solidFill>
              <a:srgbClr val="0000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"/>
          <p:cNvSpPr/>
          <p:nvPr/>
        </p:nvSpPr>
        <p:spPr>
          <a:xfrm rot="16200000">
            <a:off x="4729680" y="471312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5"/>
          <p:cNvSpPr/>
          <p:nvPr/>
        </p:nvSpPr>
        <p:spPr>
          <a:xfrm flipV="1">
            <a:off x="4475880" y="4800600"/>
            <a:ext cx="610560" cy="7920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6"/>
          <p:cNvSpPr/>
          <p:nvPr/>
        </p:nvSpPr>
        <p:spPr>
          <a:xfrm flipV="1">
            <a:off x="5300640" y="4392360"/>
            <a:ext cx="273960" cy="499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7"/>
          <p:cNvSpPr/>
          <p:nvPr/>
        </p:nvSpPr>
        <p:spPr>
          <a:xfrm flipV="1">
            <a:off x="5669640" y="4570560"/>
            <a:ext cx="39600" cy="325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8"/>
          <p:cNvSpPr/>
          <p:nvPr/>
        </p:nvSpPr>
        <p:spPr>
          <a:xfrm flipH="1" flipV="1">
            <a:off x="5942880" y="4705560"/>
            <a:ext cx="82440" cy="198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9"/>
          <p:cNvSpPr/>
          <p:nvPr/>
        </p:nvSpPr>
        <p:spPr>
          <a:xfrm flipH="1" flipV="1">
            <a:off x="6153120" y="4840560"/>
            <a:ext cx="193680" cy="47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0"/>
          <p:cNvSpPr/>
          <p:nvPr/>
        </p:nvSpPr>
        <p:spPr>
          <a:xfrm flipH="1">
            <a:off x="6442920" y="4877640"/>
            <a:ext cx="173520" cy="85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1"/>
          <p:cNvSpPr/>
          <p:nvPr/>
        </p:nvSpPr>
        <p:spPr>
          <a:xfrm flipH="1">
            <a:off x="6684480" y="4885560"/>
            <a:ext cx="82080" cy="216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2"/>
          <p:cNvSpPr/>
          <p:nvPr/>
        </p:nvSpPr>
        <p:spPr>
          <a:xfrm>
            <a:off x="6893280" y="4881600"/>
            <a:ext cx="17280" cy="426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3"/>
          <p:cNvSpPr/>
          <p:nvPr/>
        </p:nvSpPr>
        <p:spPr>
          <a:xfrm rot="16200000">
            <a:off x="6771960" y="472068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4"/>
          <p:cNvSpPr/>
          <p:nvPr/>
        </p:nvSpPr>
        <p:spPr>
          <a:xfrm flipV="1">
            <a:off x="5098320" y="4531320"/>
            <a:ext cx="2018160" cy="2692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15"/>
          <p:cNvSpPr/>
          <p:nvPr/>
        </p:nvSpPr>
        <p:spPr>
          <a:xfrm flipV="1">
            <a:off x="7116480" y="4451760"/>
            <a:ext cx="610920" cy="7956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6"/>
          <p:cNvSpPr/>
          <p:nvPr/>
        </p:nvSpPr>
        <p:spPr>
          <a:xfrm rot="10800000">
            <a:off x="7616160" y="4127400"/>
            <a:ext cx="368640" cy="15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7"/>
          <p:cNvSpPr/>
          <p:nvPr/>
        </p:nvSpPr>
        <p:spPr>
          <a:xfrm rot="16200000">
            <a:off x="6144480" y="470016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8"/>
          <p:cNvSpPr/>
          <p:nvPr/>
        </p:nvSpPr>
        <p:spPr>
          <a:xfrm rot="16200000">
            <a:off x="6713280" y="4720680"/>
            <a:ext cx="77904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7" name="image34.png" descr=""/>
          <p:cNvPicPr/>
          <p:nvPr/>
        </p:nvPicPr>
        <p:blipFill>
          <a:blip r:embed="rId1"/>
          <a:stretch/>
        </p:blipFill>
        <p:spPr>
          <a:xfrm>
            <a:off x="2878200" y="1428120"/>
            <a:ext cx="4310640" cy="24246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component on the way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490" name="image46.png" descr=""/>
          <p:cNvPicPr/>
          <p:nvPr/>
        </p:nvPicPr>
        <p:blipFill>
          <a:blip r:embed="rId1"/>
          <a:stretch/>
        </p:blipFill>
        <p:spPr>
          <a:xfrm>
            <a:off x="6347160" y="1644120"/>
            <a:ext cx="3876120" cy="2924280"/>
          </a:xfrm>
          <a:prstGeom prst="rect">
            <a:avLst/>
          </a:prstGeom>
          <a:ln w="12600">
            <a:noFill/>
          </a:ln>
        </p:spPr>
      </p:pic>
      <p:pic>
        <p:nvPicPr>
          <p:cNvPr id="491" name="image47.png" descr=""/>
          <p:cNvPicPr/>
          <p:nvPr/>
        </p:nvPicPr>
        <p:blipFill>
          <a:blip r:embed="rId2"/>
          <a:stretch/>
        </p:blipFill>
        <p:spPr>
          <a:xfrm>
            <a:off x="3150720" y="4628160"/>
            <a:ext cx="5502960" cy="555120"/>
          </a:xfrm>
          <a:prstGeom prst="rect">
            <a:avLst/>
          </a:prstGeom>
          <a:ln w="12600">
            <a:noFill/>
          </a:ln>
        </p:spPr>
      </p:pic>
      <p:pic>
        <p:nvPicPr>
          <p:cNvPr id="492" name="image48.png" descr=""/>
          <p:cNvPicPr/>
          <p:nvPr/>
        </p:nvPicPr>
        <p:blipFill>
          <a:blip r:embed="rId3"/>
          <a:stretch/>
        </p:blipFill>
        <p:spPr>
          <a:xfrm>
            <a:off x="3469680" y="1644120"/>
            <a:ext cx="4272120" cy="2589840"/>
          </a:xfrm>
          <a:prstGeom prst="rect">
            <a:avLst/>
          </a:prstGeom>
          <a:ln w="12600">
            <a:noFill/>
          </a:ln>
        </p:spPr>
      </p:pic>
      <p:sp>
        <p:nvSpPr>
          <p:cNvPr id="493" name="CustomShape 3"/>
          <p:cNvSpPr/>
          <p:nvPr/>
        </p:nvSpPr>
        <p:spPr>
          <a:xfrm>
            <a:off x="4350960" y="1364760"/>
            <a:ext cx="34830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Magnetic single crystal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component on the way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4384800" y="1528920"/>
            <a:ext cx="4039200" cy="27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Magnetic single crystal – Unpolarized beam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497" name="image49.png" descr=""/>
          <p:cNvPicPr/>
          <p:nvPr/>
        </p:nvPicPr>
        <p:blipFill>
          <a:blip r:embed="rId1"/>
          <a:stretch/>
        </p:blipFill>
        <p:spPr>
          <a:xfrm>
            <a:off x="1512000" y="2448000"/>
            <a:ext cx="4766400" cy="3456000"/>
          </a:xfrm>
          <a:prstGeom prst="rect">
            <a:avLst/>
          </a:prstGeom>
          <a:ln w="12600">
            <a:noFill/>
          </a:ln>
        </p:spPr>
      </p:pic>
      <p:pic>
        <p:nvPicPr>
          <p:cNvPr id="498" name="image50.png" descr=""/>
          <p:cNvPicPr/>
          <p:nvPr/>
        </p:nvPicPr>
        <p:blipFill>
          <a:blip r:embed="rId2"/>
          <a:stretch/>
        </p:blipFill>
        <p:spPr>
          <a:xfrm>
            <a:off x="6459480" y="2448000"/>
            <a:ext cx="4772520" cy="34560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component on the way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4384800" y="1547640"/>
            <a:ext cx="34830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Magnetic single crystal – Polarized beam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502" name="image51.png" descr=""/>
          <p:cNvPicPr/>
          <p:nvPr/>
        </p:nvPicPr>
        <p:blipFill>
          <a:blip r:embed="rId1"/>
          <a:stretch/>
        </p:blipFill>
        <p:spPr>
          <a:xfrm>
            <a:off x="1341000" y="2459880"/>
            <a:ext cx="4748400" cy="3444120"/>
          </a:xfrm>
          <a:prstGeom prst="rect">
            <a:avLst/>
          </a:prstGeom>
          <a:ln w="12600">
            <a:noFill/>
          </a:ln>
        </p:spPr>
      </p:pic>
      <p:pic>
        <p:nvPicPr>
          <p:cNvPr id="503" name="image52.png" descr=""/>
          <p:cNvPicPr/>
          <p:nvPr/>
        </p:nvPicPr>
        <p:blipFill>
          <a:blip r:embed="rId2"/>
          <a:stretch/>
        </p:blipFill>
        <p:spPr>
          <a:xfrm>
            <a:off x="6457320" y="2461320"/>
            <a:ext cx="4774680" cy="34581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60" name="CustomShape 2"/>
          <p:cNvSpPr/>
          <p:nvPr/>
        </p:nvSpPr>
        <p:spPr>
          <a:xfrm rot="16200000">
            <a:off x="4326840" y="3374640"/>
            <a:ext cx="315216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detectors/monitors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449520" y="1524600"/>
            <a:ext cx="38754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Monitoring: How and What do we monitor?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3" name="Line 5"/>
          <p:cNvSpPr/>
          <p:nvPr/>
        </p:nvSpPr>
        <p:spPr>
          <a:xfrm>
            <a:off x="3670560" y="3427560"/>
            <a:ext cx="1607400" cy="0"/>
          </a:xfrm>
          <a:prstGeom prst="line">
            <a:avLst/>
          </a:prstGeom>
          <a:ln w="324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64" name="Formula 6"/>
              <p:cNvSpPr txBox="1"/>
              <p:nvPr/>
            </p:nvSpPr>
            <p:spPr>
              <a:xfrm>
                <a:off x="4879440" y="3518640"/>
                <a:ext cx="92160" cy="9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5" name="Formula 7"/>
              <p:cNvSpPr txBox="1"/>
              <p:nvPr/>
            </p:nvSpPr>
            <p:spPr>
              <a:xfrm>
                <a:off x="6593040" y="3107880"/>
                <a:ext cx="1283760" cy="529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</m:t>
                        </m:r>
                      </m:e>
                      <m:sub>
                        <m:acc>
                          <m:accPr>
                            <m:chr m:val="^"/>
                          </m:accPr>
                          <m:e>
                            <m:r>
                              <m:t xml:space="preserve">h</m:t>
                            </m:r>
                          </m:e>
                        </m:acc>
                      </m:sub>
                    </m:sSub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n</m:t>
                            </m:r>
                            <m:r>
                              <m:t xml:space="preserve">=</m:t>
                            </m:r>
                            <m:r>
                              <m:t xml:space="preserve">0</m:t>
                            </m:r>
                          </m:sub>
                          <m:sup>
                            <m:r>
                              <m:t xml:space="preserve">N</m:t>
                            </m:r>
                          </m:sup>
                          <m:e>
                            <m:sSub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</m:e>
                        </m:nary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  <m:r>
                          <m:t xml:space="preserve">⋅</m:t>
                        </m:r>
                        <m:acc>
                          <m:accPr>
                            <m:chr m:val="^"/>
                          </m:accPr>
                          <m:e>
                            <m:r>
                              <m:t xml:space="preserve">h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n</m:t>
                            </m:r>
                          </m:sub>
                          <m:sup>
                            <m:r>
                              <m:t xml:space="preserve">N</m:t>
                            </m:r>
                          </m:sup>
                          <m:e>
                            <m:sSub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66" name="Line 8"/>
          <p:cNvSpPr/>
          <p:nvPr/>
        </p:nvSpPr>
        <p:spPr>
          <a:xfrm flipV="1">
            <a:off x="5837760" y="3021840"/>
            <a:ext cx="160920" cy="76212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67" name="Formula 9"/>
              <p:cNvSpPr txBox="1"/>
              <p:nvPr/>
            </p:nvSpPr>
            <p:spPr>
              <a:xfrm>
                <a:off x="5927400" y="3494880"/>
                <a:ext cx="93960" cy="209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h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grpSp>
        <p:nvGrpSpPr>
          <p:cNvPr id="168" name="Group 10"/>
          <p:cNvGrpSpPr/>
          <p:nvPr/>
        </p:nvGrpSpPr>
        <p:grpSpPr>
          <a:xfrm>
            <a:off x="4302720" y="3209760"/>
            <a:ext cx="593280" cy="536040"/>
            <a:chOff x="4302720" y="3209760"/>
            <a:chExt cx="593280" cy="536040"/>
          </a:xfrm>
        </p:grpSpPr>
        <p:sp>
          <p:nvSpPr>
            <p:cNvPr id="169" name="CustomShape 11"/>
            <p:cNvSpPr/>
            <p:nvPr/>
          </p:nvSpPr>
          <p:spPr>
            <a:xfrm rot="21414600">
              <a:off x="4452120" y="321516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70" name="CustomShape 12"/>
            <p:cNvSpPr/>
            <p:nvPr/>
          </p:nvSpPr>
          <p:spPr>
            <a:xfrm rot="21414600">
              <a:off x="4308120" y="3317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71" name="CustomShape 13"/>
            <p:cNvSpPr/>
            <p:nvPr/>
          </p:nvSpPr>
          <p:spPr>
            <a:xfrm rot="21414600">
              <a:off x="4452120" y="3389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72" name="CustomShape 14"/>
            <p:cNvSpPr/>
            <p:nvPr/>
          </p:nvSpPr>
          <p:spPr>
            <a:xfrm rot="21414600">
              <a:off x="4613400" y="3245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73" name="CustomShape 15"/>
            <p:cNvSpPr/>
            <p:nvPr/>
          </p:nvSpPr>
          <p:spPr>
            <a:xfrm rot="21414600">
              <a:off x="4668120" y="3389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74" name="CustomShape 16"/>
            <p:cNvSpPr/>
            <p:nvPr/>
          </p:nvSpPr>
          <p:spPr>
            <a:xfrm rot="21414600">
              <a:off x="4541400" y="3533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75" name="CustomShape 17"/>
            <p:cNvSpPr/>
            <p:nvPr/>
          </p:nvSpPr>
          <p:spPr>
            <a:xfrm rot="21414600">
              <a:off x="4308120" y="35316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components on the way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4350960" y="1364400"/>
            <a:ext cx="34830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Magnetic single crystal 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507" name="image53.png" descr=""/>
          <p:cNvPicPr/>
          <p:nvPr/>
        </p:nvPicPr>
        <p:blipFill>
          <a:blip r:embed="rId1"/>
          <a:stretch/>
        </p:blipFill>
        <p:spPr>
          <a:xfrm>
            <a:off x="3062520" y="2000520"/>
            <a:ext cx="6232320" cy="2955600"/>
          </a:xfrm>
          <a:prstGeom prst="rect">
            <a:avLst/>
          </a:prstGeom>
          <a:ln w="12600">
            <a:noFill/>
          </a:ln>
        </p:spPr>
      </p:pic>
      <p:sp>
        <p:nvSpPr>
          <p:cNvPr id="508" name="CustomShape 4"/>
          <p:cNvSpPr/>
          <p:nvPr/>
        </p:nvSpPr>
        <p:spPr>
          <a:xfrm>
            <a:off x="3290040" y="5340960"/>
            <a:ext cx="515592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From: G. Shirane et.al. ,”Neutron Scattering with Triple-Axis Spectrometer”, </a:t>
            </a:r>
            <a:r>
              <a:rPr b="0" i="1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Cambridge Univ. Press</a:t>
            </a: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2002 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components on the way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11" name="image54.png" descr=""/>
          <p:cNvPicPr/>
          <p:nvPr/>
        </p:nvPicPr>
        <p:blipFill>
          <a:blip r:embed="rId1"/>
          <a:stretch/>
        </p:blipFill>
        <p:spPr>
          <a:xfrm>
            <a:off x="3442320" y="2521440"/>
            <a:ext cx="5011920" cy="2058120"/>
          </a:xfrm>
          <a:prstGeom prst="rect">
            <a:avLst/>
          </a:prstGeom>
          <a:ln w="12600">
            <a:noFill/>
          </a:ln>
        </p:spPr>
      </p:pic>
      <p:sp>
        <p:nvSpPr>
          <p:cNvPr id="512" name="CustomShape 3"/>
          <p:cNvSpPr/>
          <p:nvPr/>
        </p:nvSpPr>
        <p:spPr>
          <a:xfrm>
            <a:off x="4350960" y="1364760"/>
            <a:ext cx="34830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Magnetic single crystal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77" name="CustomShape 2"/>
          <p:cNvSpPr/>
          <p:nvPr/>
        </p:nvSpPr>
        <p:spPr>
          <a:xfrm rot="16200000">
            <a:off x="4088520" y="3374640"/>
            <a:ext cx="315216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detectors/monitors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449520" y="1524600"/>
            <a:ext cx="38754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Monitoring: How and What do we monitor?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0" name="Line 5"/>
          <p:cNvSpPr/>
          <p:nvPr/>
        </p:nvSpPr>
        <p:spPr>
          <a:xfrm>
            <a:off x="3670560" y="3427560"/>
            <a:ext cx="1607400" cy="0"/>
          </a:xfrm>
          <a:prstGeom prst="line">
            <a:avLst/>
          </a:prstGeom>
          <a:ln w="324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81" name="Formula 6"/>
              <p:cNvSpPr txBox="1"/>
              <p:nvPr/>
            </p:nvSpPr>
            <p:spPr>
              <a:xfrm>
                <a:off x="4879440" y="3518640"/>
                <a:ext cx="92160" cy="9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82" name="Line 7"/>
          <p:cNvSpPr/>
          <p:nvPr/>
        </p:nvSpPr>
        <p:spPr>
          <a:xfrm flipV="1">
            <a:off x="5599800" y="3021840"/>
            <a:ext cx="160560" cy="76212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83" name="Formula 8"/>
              <p:cNvSpPr txBox="1"/>
              <p:nvPr/>
            </p:nvSpPr>
            <p:spPr>
              <a:xfrm>
                <a:off x="5689440" y="3494880"/>
                <a:ext cx="75960" cy="173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Upp>
                      <m:e>
                        <m:r>
                          <m:t xml:space="preserve">h</m:t>
                        </m:r>
                      </m:e>
                      <m:lim/>
                    </m:limUpp>
                  </m:oMath>
                </a14:m>
              </a:p>
            </p:txBody>
          </p:sp>
        </mc:Choice>
        <mc:Fallback/>
      </mc:AlternateContent>
      <p:pic>
        <p:nvPicPr>
          <p:cNvPr id="184" name="image10.png" descr=""/>
          <p:cNvPicPr/>
          <p:nvPr/>
        </p:nvPicPr>
        <p:blipFill>
          <a:blip r:embed="rId1"/>
          <a:stretch/>
        </p:blipFill>
        <p:spPr>
          <a:xfrm>
            <a:off x="6046560" y="2657880"/>
            <a:ext cx="3265560" cy="1836720"/>
          </a:xfrm>
          <a:prstGeom prst="rect">
            <a:avLst/>
          </a:prstGeom>
          <a:ln w="12600">
            <a:noFill/>
          </a:ln>
        </p:spPr>
      </p:pic>
      <p:grpSp>
        <p:nvGrpSpPr>
          <p:cNvPr id="185" name="Group 9"/>
          <p:cNvGrpSpPr/>
          <p:nvPr/>
        </p:nvGrpSpPr>
        <p:grpSpPr>
          <a:xfrm>
            <a:off x="4302720" y="3209760"/>
            <a:ext cx="593280" cy="536040"/>
            <a:chOff x="4302720" y="3209760"/>
            <a:chExt cx="593280" cy="536040"/>
          </a:xfrm>
        </p:grpSpPr>
        <p:sp>
          <p:nvSpPr>
            <p:cNvPr id="186" name="CustomShape 10"/>
            <p:cNvSpPr/>
            <p:nvPr/>
          </p:nvSpPr>
          <p:spPr>
            <a:xfrm rot="21414600">
              <a:off x="4452120" y="321516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87" name="CustomShape 11"/>
            <p:cNvSpPr/>
            <p:nvPr/>
          </p:nvSpPr>
          <p:spPr>
            <a:xfrm rot="21414600">
              <a:off x="4308120" y="3317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88" name="CustomShape 12"/>
            <p:cNvSpPr/>
            <p:nvPr/>
          </p:nvSpPr>
          <p:spPr>
            <a:xfrm rot="21414600">
              <a:off x="4452120" y="3389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89" name="CustomShape 13"/>
            <p:cNvSpPr/>
            <p:nvPr/>
          </p:nvSpPr>
          <p:spPr>
            <a:xfrm rot="21414600">
              <a:off x="4613400" y="3245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90" name="CustomShape 14"/>
            <p:cNvSpPr/>
            <p:nvPr/>
          </p:nvSpPr>
          <p:spPr>
            <a:xfrm rot="21414600">
              <a:off x="4668120" y="3389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91" name="CustomShape 15"/>
            <p:cNvSpPr/>
            <p:nvPr/>
          </p:nvSpPr>
          <p:spPr>
            <a:xfrm rot="21414600">
              <a:off x="4541400" y="35334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  <p:sp>
          <p:nvSpPr>
            <p:cNvPr id="192" name="CustomShape 16"/>
            <p:cNvSpPr/>
            <p:nvPr/>
          </p:nvSpPr>
          <p:spPr>
            <a:xfrm rot="21414600">
              <a:off x="4308120" y="3531600"/>
              <a:ext cx="222480" cy="20628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14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14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94" name="CustomShape 2"/>
          <p:cNvSpPr/>
          <p:nvPr/>
        </p:nvSpPr>
        <p:spPr>
          <a:xfrm rot="16200000">
            <a:off x="4088520" y="3374640"/>
            <a:ext cx="315216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detectors/monitors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449520" y="1524600"/>
            <a:ext cx="387540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Monitoring: How and What do we monitor?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7" name="Line 5"/>
          <p:cNvSpPr/>
          <p:nvPr/>
        </p:nvSpPr>
        <p:spPr>
          <a:xfrm>
            <a:off x="3670560" y="3427560"/>
            <a:ext cx="1607400" cy="0"/>
          </a:xfrm>
          <a:prstGeom prst="line">
            <a:avLst/>
          </a:prstGeom>
          <a:ln w="324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98" name="Formula 6"/>
              <p:cNvSpPr txBox="1"/>
              <p:nvPr/>
            </p:nvSpPr>
            <p:spPr>
              <a:xfrm>
                <a:off x="4879440" y="3518640"/>
                <a:ext cx="92160" cy="9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99" name="Line 7"/>
          <p:cNvSpPr/>
          <p:nvPr/>
        </p:nvSpPr>
        <p:spPr>
          <a:xfrm flipV="1">
            <a:off x="5599800" y="3021840"/>
            <a:ext cx="160560" cy="76212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00" name="Formula 8"/>
              <p:cNvSpPr txBox="1"/>
              <p:nvPr/>
            </p:nvSpPr>
            <p:spPr>
              <a:xfrm>
                <a:off x="5689440" y="3494880"/>
                <a:ext cx="75960" cy="173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Upp>
                      <m:e>
                        <m:r>
                          <m:t xml:space="preserve">h</m:t>
                        </m:r>
                      </m:e>
                      <m:lim/>
                    </m:limUpp>
                  </m:oMath>
                </a14:m>
              </a:p>
            </p:txBody>
          </p:sp>
        </mc:Choice>
        <mc:Fallback/>
      </mc:AlternateContent>
      <p:grpSp>
        <p:nvGrpSpPr>
          <p:cNvPr id="201" name="Group 9"/>
          <p:cNvGrpSpPr/>
          <p:nvPr/>
        </p:nvGrpSpPr>
        <p:grpSpPr>
          <a:xfrm>
            <a:off x="4087440" y="3200400"/>
            <a:ext cx="563040" cy="651240"/>
            <a:chOff x="4087440" y="3200400"/>
            <a:chExt cx="563040" cy="651240"/>
          </a:xfrm>
        </p:grpSpPr>
        <p:grpSp>
          <p:nvGrpSpPr>
            <p:cNvPr id="202" name="Group 10"/>
            <p:cNvGrpSpPr/>
            <p:nvPr/>
          </p:nvGrpSpPr>
          <p:grpSpPr>
            <a:xfrm>
              <a:off x="4231080" y="3200400"/>
              <a:ext cx="256680" cy="448920"/>
              <a:chOff x="4231080" y="3200400"/>
              <a:chExt cx="256680" cy="448920"/>
            </a:xfrm>
          </p:grpSpPr>
          <p:sp>
            <p:nvSpPr>
              <p:cNvPr id="203" name="CustomShape 11"/>
              <p:cNvSpPr/>
              <p:nvPr/>
            </p:nvSpPr>
            <p:spPr>
              <a:xfrm rot="1461600">
                <a:off x="4260960" y="3229920"/>
                <a:ext cx="184680" cy="1846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chemeClr val="accen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12"/>
              <p:cNvSpPr/>
              <p:nvPr/>
            </p:nvSpPr>
            <p:spPr>
              <a:xfrm rot="21555600">
                <a:off x="4239000" y="3311640"/>
                <a:ext cx="246240" cy="335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0600" rIns="30600" tIns="30600" bIns="30600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</a:pPr>
                <a:r>
                  <a:rPr b="0" i="1" lang="en-GB" sz="1800" spc="-1" strike="noStrike">
                    <a:solidFill>
                      <a:srgbClr val="ffff00"/>
                    </a:solidFill>
                    <a:latin typeface="Century Schoolbook L"/>
                    <a:ea typeface="Century Schoolbook L"/>
                  </a:rPr>
                  <a:t>n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05" name="Group 13"/>
            <p:cNvGrpSpPr/>
            <p:nvPr/>
          </p:nvGrpSpPr>
          <p:grpSpPr>
            <a:xfrm>
              <a:off x="4138200" y="3267720"/>
              <a:ext cx="256680" cy="449280"/>
              <a:chOff x="4138200" y="3267720"/>
              <a:chExt cx="256680" cy="449280"/>
            </a:xfrm>
          </p:grpSpPr>
          <p:sp>
            <p:nvSpPr>
              <p:cNvPr id="206" name="CustomShape 14"/>
              <p:cNvSpPr/>
              <p:nvPr/>
            </p:nvSpPr>
            <p:spPr>
              <a:xfrm rot="1461600">
                <a:off x="4168080" y="3297240"/>
                <a:ext cx="184680" cy="1846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chemeClr val="accen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15"/>
              <p:cNvSpPr/>
              <p:nvPr/>
            </p:nvSpPr>
            <p:spPr>
              <a:xfrm rot="21555600">
                <a:off x="4146120" y="3379320"/>
                <a:ext cx="246240" cy="335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0600" rIns="30600" tIns="30600" bIns="30600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</a:pPr>
                <a:r>
                  <a:rPr b="0" i="1" lang="en-GB" sz="1800" spc="-1" strike="noStrike">
                    <a:solidFill>
                      <a:srgbClr val="ffff00"/>
                    </a:solidFill>
                    <a:latin typeface="Century Schoolbook L"/>
                    <a:ea typeface="Century Schoolbook L"/>
                  </a:rPr>
                  <a:t>n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08" name="Group 16"/>
            <p:cNvGrpSpPr/>
            <p:nvPr/>
          </p:nvGrpSpPr>
          <p:grpSpPr>
            <a:xfrm>
              <a:off x="4235400" y="3335400"/>
              <a:ext cx="256680" cy="448920"/>
              <a:chOff x="4235400" y="3335400"/>
              <a:chExt cx="256680" cy="448920"/>
            </a:xfrm>
          </p:grpSpPr>
          <p:sp>
            <p:nvSpPr>
              <p:cNvPr id="209" name="CustomShape 17"/>
              <p:cNvSpPr/>
              <p:nvPr/>
            </p:nvSpPr>
            <p:spPr>
              <a:xfrm rot="1461600">
                <a:off x="4265280" y="3364920"/>
                <a:ext cx="184680" cy="1846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chemeClr val="accen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18"/>
              <p:cNvSpPr/>
              <p:nvPr/>
            </p:nvSpPr>
            <p:spPr>
              <a:xfrm rot="21555600">
                <a:off x="4243320" y="3446640"/>
                <a:ext cx="246240" cy="335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0600" rIns="30600" tIns="30600" bIns="30600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</a:pPr>
                <a:r>
                  <a:rPr b="0" i="1" lang="en-GB" sz="1800" spc="-1" strike="noStrike">
                    <a:solidFill>
                      <a:srgbClr val="ffff00"/>
                    </a:solidFill>
                    <a:latin typeface="Century Schoolbook L"/>
                    <a:ea typeface="Century Schoolbook L"/>
                  </a:rPr>
                  <a:t>n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11" name="Group 19"/>
            <p:cNvGrpSpPr/>
            <p:nvPr/>
          </p:nvGrpSpPr>
          <p:grpSpPr>
            <a:xfrm>
              <a:off x="4393800" y="3267720"/>
              <a:ext cx="256680" cy="448920"/>
              <a:chOff x="4393800" y="3267720"/>
              <a:chExt cx="256680" cy="448920"/>
            </a:xfrm>
          </p:grpSpPr>
          <p:sp>
            <p:nvSpPr>
              <p:cNvPr id="212" name="CustomShape 20"/>
              <p:cNvSpPr/>
              <p:nvPr/>
            </p:nvSpPr>
            <p:spPr>
              <a:xfrm rot="1461600">
                <a:off x="4423680" y="3297240"/>
                <a:ext cx="184680" cy="1846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chemeClr val="accen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21"/>
              <p:cNvSpPr/>
              <p:nvPr/>
            </p:nvSpPr>
            <p:spPr>
              <a:xfrm rot="21555600">
                <a:off x="4401720" y="3378960"/>
                <a:ext cx="246240" cy="335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0600" rIns="30600" tIns="30600" bIns="30600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</a:pPr>
                <a:r>
                  <a:rPr b="0" i="1" lang="en-GB" sz="1800" spc="-1" strike="noStrike">
                    <a:solidFill>
                      <a:srgbClr val="ffff00"/>
                    </a:solidFill>
                    <a:latin typeface="Century Schoolbook L"/>
                    <a:ea typeface="Century Schoolbook L"/>
                  </a:rPr>
                  <a:t>n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14" name="Group 22"/>
            <p:cNvGrpSpPr/>
            <p:nvPr/>
          </p:nvGrpSpPr>
          <p:grpSpPr>
            <a:xfrm>
              <a:off x="4336560" y="3402360"/>
              <a:ext cx="256680" cy="449280"/>
              <a:chOff x="4336560" y="3402360"/>
              <a:chExt cx="256680" cy="449280"/>
            </a:xfrm>
          </p:grpSpPr>
          <p:sp>
            <p:nvSpPr>
              <p:cNvPr id="215" name="CustomShape 23"/>
              <p:cNvSpPr/>
              <p:nvPr/>
            </p:nvSpPr>
            <p:spPr>
              <a:xfrm rot="1461600">
                <a:off x="4366440" y="3431880"/>
                <a:ext cx="184680" cy="1846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chemeClr val="accen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24"/>
              <p:cNvSpPr/>
              <p:nvPr/>
            </p:nvSpPr>
            <p:spPr>
              <a:xfrm rot="21555600">
                <a:off x="4344480" y="3513960"/>
                <a:ext cx="246240" cy="335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0600" rIns="30600" tIns="30600" bIns="30600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</a:pPr>
                <a:r>
                  <a:rPr b="0" i="1" lang="en-GB" sz="1800" spc="-1" strike="noStrike">
                    <a:solidFill>
                      <a:srgbClr val="ffff00"/>
                    </a:solidFill>
                    <a:latin typeface="Century Schoolbook L"/>
                    <a:ea typeface="Century Schoolbook L"/>
                  </a:rPr>
                  <a:t>n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17" name="Group 25"/>
            <p:cNvGrpSpPr/>
            <p:nvPr/>
          </p:nvGrpSpPr>
          <p:grpSpPr>
            <a:xfrm>
              <a:off x="4087440" y="3402360"/>
              <a:ext cx="256680" cy="449280"/>
              <a:chOff x="4087440" y="3402360"/>
              <a:chExt cx="256680" cy="449280"/>
            </a:xfrm>
          </p:grpSpPr>
          <p:sp>
            <p:nvSpPr>
              <p:cNvPr id="218" name="CustomShape 26"/>
              <p:cNvSpPr/>
              <p:nvPr/>
            </p:nvSpPr>
            <p:spPr>
              <a:xfrm rot="1461600">
                <a:off x="4117320" y="3431880"/>
                <a:ext cx="184680" cy="184680"/>
              </a:xfrm>
              <a:prstGeom prst="ellipse">
                <a:avLst/>
              </a:prstGeom>
              <a:solidFill>
                <a:srgbClr val="0000ff"/>
              </a:solidFill>
              <a:ln w="25560">
                <a:solidFill>
                  <a:schemeClr val="accen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27"/>
              <p:cNvSpPr/>
              <p:nvPr/>
            </p:nvSpPr>
            <p:spPr>
              <a:xfrm rot="21555600">
                <a:off x="4095360" y="3513960"/>
                <a:ext cx="246240" cy="335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0600" rIns="30600" tIns="30600" bIns="30600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</a:pPr>
                <a:r>
                  <a:rPr b="0" i="1" lang="en-GB" sz="1800" spc="-1" strike="noStrike">
                    <a:solidFill>
                      <a:srgbClr val="ffff00"/>
                    </a:solidFill>
                    <a:latin typeface="Century Schoolbook L"/>
                    <a:ea typeface="Century Schoolbook L"/>
                  </a:rPr>
                  <a:t>n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</p:grpSp>
      <p:pic>
        <p:nvPicPr>
          <p:cNvPr id="220" name="image10.png" descr=""/>
          <p:cNvPicPr/>
          <p:nvPr/>
        </p:nvPicPr>
        <p:blipFill>
          <a:blip r:embed="rId1"/>
          <a:stretch/>
        </p:blipFill>
        <p:spPr>
          <a:xfrm>
            <a:off x="3007080" y="1932120"/>
            <a:ext cx="6376680" cy="35866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Polarization monitors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02040" y="2059920"/>
            <a:ext cx="6180840" cy="298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71160" indent="-262800">
              <a:lnSpc>
                <a:spcPct val="100000"/>
              </a:lnSpc>
              <a:spcBef>
                <a:spcPts val="1199"/>
              </a:spcBef>
              <a:buSzPct val="171055"/>
              <a:buBlip>
                <a:blip r:embed="rId1"/>
              </a:buBlip>
            </a:pPr>
            <a:r>
              <a:rPr b="0" lang="en-GB" sz="2600" spc="-83" strike="noStrike">
                <a:solidFill>
                  <a:srgbClr val="000000"/>
                </a:solidFill>
                <a:latin typeface="DejaVu Serif"/>
                <a:ea typeface="DejaVu Serif"/>
              </a:rPr>
              <a:t>Available monitors:</a:t>
            </a:r>
            <a:endParaRPr b="0" lang="en-GB" sz="2600" spc="-1" strike="noStrike">
              <a:latin typeface="Arial"/>
            </a:endParaRPr>
          </a:p>
          <a:p>
            <a:pPr marL="371160" indent="-262800">
              <a:lnSpc>
                <a:spcPct val="100000"/>
              </a:lnSpc>
              <a:spcBef>
                <a:spcPts val="1199"/>
              </a:spcBef>
              <a:buSzPct val="171055"/>
              <a:buBlip>
                <a:blip r:embed="rId2"/>
              </a:buBlip>
            </a:pPr>
            <a:r>
              <a:rPr b="0" lang="en-GB" sz="2600" spc="-83" strike="noStrike">
                <a:solidFill>
                  <a:srgbClr val="000000"/>
                </a:solidFill>
                <a:latin typeface="Courier New"/>
                <a:ea typeface="Courier New"/>
              </a:rPr>
              <a:t>Pol_monitor.comp</a:t>
            </a:r>
            <a:r>
              <a:rPr b="0" lang="en-GB" sz="2600" spc="-83" strike="noStrike">
                <a:solidFill>
                  <a:srgbClr val="000000"/>
                </a:solidFill>
                <a:latin typeface="DejaVu Serif"/>
                <a:ea typeface="DejaVu Serif"/>
              </a:rPr>
              <a:t>: 0D</a:t>
            </a:r>
            <a:endParaRPr b="0" lang="en-GB" sz="2600" spc="-1" strike="noStrike">
              <a:latin typeface="Arial"/>
            </a:endParaRPr>
          </a:p>
          <a:p>
            <a:pPr marL="371160" indent="-262800">
              <a:lnSpc>
                <a:spcPct val="100000"/>
              </a:lnSpc>
              <a:spcBef>
                <a:spcPts val="1199"/>
              </a:spcBef>
              <a:buSzPct val="171055"/>
              <a:buBlip>
                <a:blip r:embed="rId3"/>
              </a:buBlip>
            </a:pPr>
            <a:r>
              <a:rPr b="0" lang="en-GB" sz="2600" spc="-83" strike="noStrike">
                <a:solidFill>
                  <a:srgbClr val="000000"/>
                </a:solidFill>
                <a:latin typeface="Courier New"/>
                <a:ea typeface="Courier New"/>
              </a:rPr>
              <a:t>PolLambda_monitor.comp</a:t>
            </a:r>
            <a:r>
              <a:rPr b="0" lang="en-GB" sz="2600" spc="-83" strike="noStrike">
                <a:solidFill>
                  <a:srgbClr val="000000"/>
                </a:solidFill>
                <a:latin typeface="DejaVu Serif"/>
                <a:ea typeface="DejaVu Serif"/>
              </a:rPr>
              <a:t>: 2D</a:t>
            </a:r>
            <a:endParaRPr b="0" lang="en-GB" sz="2600" spc="-1" strike="noStrike">
              <a:latin typeface="Arial"/>
            </a:endParaRPr>
          </a:p>
          <a:p>
            <a:pPr marL="371160" indent="-262800">
              <a:lnSpc>
                <a:spcPct val="100000"/>
              </a:lnSpc>
              <a:spcBef>
                <a:spcPts val="1199"/>
              </a:spcBef>
              <a:buSzPct val="171055"/>
              <a:buBlip>
                <a:blip r:embed="rId4"/>
              </a:buBlip>
            </a:pPr>
            <a:r>
              <a:rPr b="0" lang="en-GB" sz="2600" spc="-83" strike="noStrike">
                <a:solidFill>
                  <a:srgbClr val="000000"/>
                </a:solidFill>
                <a:latin typeface="Courier New"/>
                <a:ea typeface="Courier New"/>
              </a:rPr>
              <a:t>MeanPolLambda_monitor.comp</a:t>
            </a:r>
            <a:r>
              <a:rPr b="0" lang="en-GB" sz="2600" spc="-83" strike="noStrike">
                <a:solidFill>
                  <a:srgbClr val="000000"/>
                </a:solidFill>
                <a:latin typeface="DejaVu Serif"/>
                <a:ea typeface="DejaVu Serif"/>
              </a:rPr>
              <a:t>: 1D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precession algorithm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002040" y="2059920"/>
            <a:ext cx="6180840" cy="298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71160" indent="-262800">
              <a:lnSpc>
                <a:spcPct val="100000"/>
              </a:lnSpc>
              <a:spcBef>
                <a:spcPts val="1199"/>
              </a:spcBef>
              <a:buSzPct val="171055"/>
              <a:buBlip>
                <a:blip r:embed="rId1"/>
              </a:buBlip>
            </a:pPr>
            <a:r>
              <a:rPr b="0" lang="en-GB" sz="2600" spc="-83" strike="noStrike">
                <a:solidFill>
                  <a:srgbClr val="000000"/>
                </a:solidFill>
                <a:latin typeface="DejaVu Serif"/>
                <a:ea typeface="DejaVu Serif"/>
              </a:rPr>
              <a:t>Magnetic fields in McStas</a:t>
            </a:r>
            <a:endParaRPr b="0" lang="en-GB" sz="2600" spc="-1" strike="noStrike">
              <a:latin typeface="Arial"/>
            </a:endParaRPr>
          </a:p>
          <a:p>
            <a:pPr marL="371160" indent="-262800">
              <a:lnSpc>
                <a:spcPct val="100000"/>
              </a:lnSpc>
              <a:spcBef>
                <a:spcPts val="1199"/>
              </a:spcBef>
              <a:buSzPct val="171055"/>
              <a:buBlip>
                <a:blip r:embed="rId2"/>
              </a:buBlip>
            </a:pPr>
            <a:r>
              <a:rPr b="0" lang="en-GB" sz="2600" spc="-83" strike="noStrike">
                <a:solidFill>
                  <a:srgbClr val="000000"/>
                </a:solidFill>
                <a:latin typeface="DejaVu Serif"/>
                <a:ea typeface="DejaVu Serif"/>
              </a:rPr>
              <a:t>The challenge:</a:t>
            </a:r>
            <a:endParaRPr b="0" lang="en-GB" sz="2600" spc="-1" strike="noStrike">
              <a:latin typeface="Arial"/>
            </a:endParaRPr>
          </a:p>
          <a:p>
            <a:pPr lvl="1" marL="794520" indent="-254160">
              <a:lnSpc>
                <a:spcPct val="100000"/>
              </a:lnSpc>
              <a:spcBef>
                <a:spcPts val="901"/>
              </a:spcBef>
              <a:buSzPct val="171024"/>
              <a:buBlip>
                <a:blip r:embed="rId3"/>
              </a:buBlip>
            </a:pPr>
            <a:r>
              <a:rPr b="0" lang="en-GB" sz="2200" spc="-80" strike="noStrike">
                <a:solidFill>
                  <a:srgbClr val="000000"/>
                </a:solidFill>
                <a:latin typeface="DejaVu Serif"/>
                <a:ea typeface="DejaVu Serif"/>
              </a:rPr>
              <a:t>Fast beam/ray transport: #</a:t>
            </a:r>
            <a:endParaRPr b="0" lang="en-GB" sz="2200" spc="-1" strike="noStrike">
              <a:latin typeface="Arial"/>
            </a:endParaRPr>
          </a:p>
          <a:p>
            <a:pPr lvl="1" marL="794520" indent="-254160">
              <a:lnSpc>
                <a:spcPct val="100000"/>
              </a:lnSpc>
              <a:spcBef>
                <a:spcPts val="901"/>
              </a:spcBef>
              <a:buSzPct val="171024"/>
              <a:buBlip>
                <a:blip r:embed="rId4"/>
              </a:buBlip>
            </a:pPr>
            <a:r>
              <a:rPr b="0" lang="en-GB" sz="2200" spc="-80" strike="noStrike">
                <a:solidFill>
                  <a:srgbClr val="000000"/>
                </a:solidFill>
                <a:latin typeface="DejaVu Serif"/>
                <a:ea typeface="DejaVu Serif"/>
              </a:rPr>
              <a:t>Unknown magnetic field and field strength</a:t>
            </a:r>
            <a:endParaRPr b="0" lang="en-GB" sz="2200" spc="-1" strike="noStrike">
              <a:latin typeface="Arial"/>
            </a:endParaRPr>
          </a:p>
          <a:p>
            <a:pPr lvl="1" marL="794520" indent="-254160">
              <a:lnSpc>
                <a:spcPct val="100000"/>
              </a:lnSpc>
              <a:spcBef>
                <a:spcPts val="901"/>
              </a:spcBef>
              <a:buSzPct val="171024"/>
              <a:buBlip>
                <a:blip r:embed="rId5"/>
              </a:buBlip>
            </a:pPr>
            <a:r>
              <a:rPr b="0" lang="en-GB" sz="2200" spc="-80" strike="noStrike">
                <a:solidFill>
                  <a:srgbClr val="000000"/>
                </a:solidFill>
                <a:latin typeface="DejaVu Serif"/>
                <a:ea typeface="DejaVu Serif"/>
              </a:rPr>
              <a:t>&gt;1 Magnet → nested fields.</a:t>
            </a:r>
            <a:endParaRPr b="0" lang="en-GB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7" name="Formula 4"/>
              <p:cNvSpPr txBox="1"/>
              <p:nvPr/>
            </p:nvSpPr>
            <p:spPr>
              <a:xfrm>
                <a:off x="7122600" y="2914200"/>
                <a:ext cx="702720" cy="161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</m:t>
                    </m:r>
                    <m:r>
                      <m:t xml:space="preserve">a</m:t>
                    </m:r>
                    <m:r>
                      <m:t xml:space="preserve">y</m:t>
                    </m:r>
                    <m:r>
                      <m:t xml:space="preserve">s</m:t>
                    </m:r>
                    <m:r>
                      <m:t xml:space="preserve">&gt;</m:t>
                    </m:r>
                    <m:sSup>
                      <m:e>
                        <m:r>
                          <m:t xml:space="preserve">10</m:t>
                        </m:r>
                      </m:e>
                      <m:sup>
                        <m:r>
                          <m:t xml:space="preserve">6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precession algorithm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30" name="image21.png" descr=""/>
          <p:cNvPicPr/>
          <p:nvPr/>
        </p:nvPicPr>
        <p:blipFill>
          <a:blip r:embed="rId1"/>
          <a:stretch/>
        </p:blipFill>
        <p:spPr>
          <a:xfrm>
            <a:off x="2841840" y="1629000"/>
            <a:ext cx="6474600" cy="3536280"/>
          </a:xfrm>
          <a:prstGeom prst="rect">
            <a:avLst/>
          </a:prstGeom>
          <a:ln w="12600"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3289680" y="5379840"/>
            <a:ext cx="5155920" cy="22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From: Knudsen et.al., </a:t>
            </a:r>
            <a:r>
              <a:rPr b="0" i="1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J. Neutron Research</a:t>
            </a:r>
            <a:r>
              <a:rPr b="0" lang="en-GB" sz="1100" spc="-1" strike="noStrike">
                <a:solidFill>
                  <a:srgbClr val="000000"/>
                </a:solidFill>
                <a:latin typeface="DejaVu Serif"/>
                <a:ea typeface="DejaVu Serif"/>
              </a:rPr>
              <a:t>, 2014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099960" y="1026360"/>
            <a:ext cx="573948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DejaVu Serif"/>
                <a:ea typeface="DejaVu Serif"/>
              </a:rPr>
              <a:t>McStas precession algorithm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Line 3"/>
          <p:cNvSpPr/>
          <p:nvPr/>
        </p:nvSpPr>
        <p:spPr>
          <a:xfrm flipV="1">
            <a:off x="3898080" y="3729600"/>
            <a:ext cx="12600" cy="759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3580200" y="3559320"/>
            <a:ext cx="720000" cy="37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</a:t>
            </a:r>
            <a:r>
              <a:rPr b="0" lang="en-GB" sz="1600" spc="-1" strike="noStrike" baseline="-43000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6" name="Line 5"/>
          <p:cNvSpPr/>
          <p:nvPr/>
        </p:nvSpPr>
        <p:spPr>
          <a:xfrm flipV="1">
            <a:off x="4455720" y="3366720"/>
            <a:ext cx="3517920" cy="992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6"/>
          <p:cNvSpPr/>
          <p:nvPr/>
        </p:nvSpPr>
        <p:spPr>
          <a:xfrm flipV="1">
            <a:off x="7893360" y="2795040"/>
            <a:ext cx="703440" cy="621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7"/>
          <p:cNvSpPr/>
          <p:nvPr/>
        </p:nvSpPr>
        <p:spPr>
          <a:xfrm>
            <a:off x="8149320" y="3150720"/>
            <a:ext cx="720000" cy="37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0600" rIns="30600" tIns="30600" bIns="306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</a:t>
            </a:r>
            <a:r>
              <a:rPr b="0" lang="en-GB" sz="1600" spc="-1" strike="noStrike" baseline="-43000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9" name="Line 8"/>
          <p:cNvSpPr/>
          <p:nvPr/>
        </p:nvSpPr>
        <p:spPr>
          <a:xfrm flipV="1">
            <a:off x="4060080" y="3774960"/>
            <a:ext cx="3978720" cy="1161720"/>
          </a:xfrm>
          <a:prstGeom prst="line">
            <a:avLst/>
          </a:prstGeom>
          <a:ln w="32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9"/>
          <p:cNvSpPr/>
          <p:nvPr/>
        </p:nvSpPr>
        <p:spPr>
          <a:xfrm>
            <a:off x="3898080" y="4560120"/>
            <a:ext cx="330840" cy="7725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0"/>
          <p:cNvSpPr/>
          <p:nvPr/>
        </p:nvSpPr>
        <p:spPr>
          <a:xfrm>
            <a:off x="7893360" y="3416400"/>
            <a:ext cx="330840" cy="7725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42" name="Formula 11"/>
              <p:cNvSpPr txBox="1"/>
              <p:nvPr/>
            </p:nvSpPr>
            <p:spPr>
              <a:xfrm>
                <a:off x="6338160" y="4398840"/>
                <a:ext cx="117720" cy="10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r>
                      <m:t xml:space="preserve">t</m:t>
                    </m:r>
                  </m:oMath>
                </a14:m>
              </a:p>
            </p:txBody>
          </p:sp>
        </mc:Choice>
        <mc:Fallback/>
      </mc:AlternateContent>
      <p:grpSp>
        <p:nvGrpSpPr>
          <p:cNvPr id="243" name="Group 12"/>
          <p:cNvGrpSpPr/>
          <p:nvPr/>
        </p:nvGrpSpPr>
        <p:grpSpPr>
          <a:xfrm>
            <a:off x="3384000" y="4359600"/>
            <a:ext cx="1071720" cy="325080"/>
            <a:chOff x="3384000" y="4359600"/>
            <a:chExt cx="1071720" cy="325080"/>
          </a:xfrm>
        </p:grpSpPr>
        <p:sp>
          <p:nvSpPr>
            <p:cNvPr id="244" name="Line 13"/>
            <p:cNvSpPr/>
            <p:nvPr/>
          </p:nvSpPr>
          <p:spPr>
            <a:xfrm flipV="1">
              <a:off x="3384000" y="4359600"/>
              <a:ext cx="1071720" cy="320400"/>
            </a:xfrm>
            <a:prstGeom prst="line">
              <a:avLst/>
            </a:prstGeom>
            <a:ln w="10080">
              <a:solidFill>
                <a:srgbClr val="0000ff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4"/>
            <p:cNvSpPr/>
            <p:nvPr/>
          </p:nvSpPr>
          <p:spPr>
            <a:xfrm rot="21414600">
              <a:off x="3751200" y="4399560"/>
              <a:ext cx="291600" cy="277200"/>
            </a:xfrm>
            <a:prstGeom prst="ellipse">
              <a:avLst/>
            </a:prstGeom>
            <a:solidFill>
              <a:srgbClr val="0000ff"/>
            </a:solidFill>
            <a:ln w="255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Autofit/>
            </a:bodyPr>
            <a:p>
              <a:pPr algn="ctr"/>
              <a:r>
                <a:rPr b="0" i="1" lang="en-GB" sz="2200" spc="-1" strike="noStrike">
                  <a:solidFill>
                    <a:srgbClr val="ffff00"/>
                  </a:solidFill>
                  <a:latin typeface="Latin Modern Mono Slanted"/>
                </a:rPr>
                <a:t>n</a:t>
              </a:r>
              <a:endParaRPr b="0" lang="en-GB" sz="2200" spc="-1" strike="noStrike">
                <a:solidFill>
                  <a:srgbClr val="ffff00"/>
                </a:solidFill>
                <a:latin typeface="Latin Modern Mono Slanted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2019-03-29T10:48:46Z</dcterms:modified>
  <cp:revision>1</cp:revision>
  <dc:subject/>
  <dc:title/>
</cp:coreProperties>
</file>