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imaging, inelastic scattering</a:t>
            </a:r>
          </a:p>
        </p:txBody>
      </p:sp>
      <p:sp>
        <p:nvSpPr>
          <p:cNvPr id="28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355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356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3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67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2" name="CustomShape 1"/>
          <p:cNvSpPr txBox="1"/>
          <p:nvPr/>
        </p:nvSpPr>
        <p:spPr>
          <a:xfrm>
            <a:off x="1668980" y="3792515"/>
            <a:ext cx="9714406" cy="13083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6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3000"/>
            </a:lvl1pPr>
          </a:lstStyle>
          <a:p>
            <a:pPr/>
            <a:r>
              <a:t>New developments are in the pipe e.g. for multi-phase materials, refractive effects, phase-contrast imaging techniques, these are not ready yet.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79" y="893846"/>
            <a:ext cx="6750113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37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37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McStas samples with inelastic options"/>
          <p:cNvSpPr txBox="1"/>
          <p:nvPr>
            <p:ph type="title"/>
          </p:nvPr>
        </p:nvSpPr>
        <p:spPr>
          <a:xfrm>
            <a:off x="2337250" y="-243692"/>
            <a:ext cx="9312375" cy="795814"/>
          </a:xfrm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38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5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70"/>
            <a:ext cx="10984456" cy="5099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"/>
          <p:cNvGrpSpPr/>
          <p:nvPr/>
        </p:nvGrpSpPr>
        <p:grpSpPr>
          <a:xfrm>
            <a:off x="1424799" y="-3863873"/>
            <a:ext cx="10399029" cy="10115851"/>
            <a:chOff x="0" y="0"/>
            <a:chExt cx="10399028" cy="10115851"/>
          </a:xfrm>
        </p:grpSpPr>
        <p:pic>
          <p:nvPicPr>
            <p:cNvPr id="388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100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TextBox 5"/>
            <p:cNvSpPr txBox="1"/>
            <p:nvPr/>
          </p:nvSpPr>
          <p:spPr>
            <a:xfrm>
              <a:off x="4604529" y="9453169"/>
              <a:ext cx="672778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392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393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394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95" name="Rectangle 9"/>
            <p:cNvSpPr/>
            <p:nvPr/>
          </p:nvSpPr>
          <p:spPr>
            <a:xfrm>
              <a:off x="1296364" y="2345972"/>
              <a:ext cx="4213669" cy="45201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96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98000" indent="-198000">
                <a:spcBef>
                  <a:spcPts val="400"/>
                </a:spcBef>
                <a:buSzPct val="100000"/>
                <a:buChar char="•"/>
                <a:defRPr sz="18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398" name="Title 4"/>
          <p:cNvSpPr txBox="1"/>
          <p:nvPr>
            <p:ph type="title"/>
          </p:nvPr>
        </p:nvSpPr>
        <p:spPr>
          <a:xfrm>
            <a:off x="2028725" y="-8187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399" name="Content Placeholder 5"/>
          <p:cNvSpPr txBox="1"/>
          <p:nvPr>
            <p:ph type="body" idx="1"/>
          </p:nvPr>
        </p:nvSpPr>
        <p:spPr>
          <a:xfrm>
            <a:off x="1734025" y="1023010"/>
            <a:ext cx="9312377" cy="4545580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4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1250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extBox 15"/>
          <p:cNvSpPr txBox="1"/>
          <p:nvPr/>
        </p:nvSpPr>
        <p:spPr>
          <a:xfrm>
            <a:off x="2055238" y="1368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405" name="Content Placeholder 5"/>
          <p:cNvSpPr txBox="1"/>
          <p:nvPr>
            <p:ph type="body" idx="1"/>
          </p:nvPr>
        </p:nvSpPr>
        <p:spPr>
          <a:xfrm>
            <a:off x="16096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  <a:br/>
            <a:br/>
          </a:p>
          <a:p>
            <a:pPr/>
            <a:r>
              <a:t>Describes coherent “closed-form”</a:t>
            </a:r>
            <a:br/>
            <a:r>
              <a:t>inelastic scattering, generalisations</a:t>
            </a:r>
            <a:br/>
            <a:r>
              <a:t>foreseen, different lattice-dep. </a:t>
            </a:r>
            <a:br/>
            <a:r>
              <a:t>Other dispersion shapes?</a:t>
            </a:r>
          </a:p>
        </p:txBody>
      </p:sp>
      <p:sp>
        <p:nvSpPr>
          <p:cNvPr id="40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431035" y="1539201"/>
            <a:ext cx="6679834" cy="4879798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411" name="Content Placeholder 5"/>
          <p:cNvSpPr txBox="1"/>
          <p:nvPr>
            <p:ph type="body" idx="1"/>
          </p:nvPr>
        </p:nvSpPr>
        <p:spPr>
          <a:xfrm>
            <a:off x="1774725" y="1477260"/>
            <a:ext cx="9312376" cy="4545580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41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417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  <a:br/>
          </a:p>
          <a:p>
            <a:pPr/>
            <a:r>
              <a:t>We are looking for good alternatives</a:t>
            </a: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42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42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4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5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6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7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8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9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1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2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3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4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5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6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7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8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439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440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441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442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443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444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445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4"/>
          <p:cNvSpPr txBox="1"/>
          <p:nvPr>
            <p:ph type="title"/>
          </p:nvPr>
        </p:nvSpPr>
        <p:spPr>
          <a:xfrm>
            <a:off x="1927209" y="157033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448" name="Content Placeholder 5"/>
          <p:cNvSpPr txBox="1"/>
          <p:nvPr>
            <p:ph type="body" idx="1"/>
          </p:nvPr>
        </p:nvSpPr>
        <p:spPr>
          <a:xfrm>
            <a:off x="1800889" y="1156211"/>
            <a:ext cx="9312376" cy="4545578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44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itle 4"/>
          <p:cNvSpPr txBox="1"/>
          <p:nvPr>
            <p:ph type="title"/>
          </p:nvPr>
        </p:nvSpPr>
        <p:spPr>
          <a:xfrm>
            <a:off x="1774725" y="297698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45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Content Placeholder 5"/>
          <p:cNvSpPr txBox="1"/>
          <p:nvPr>
            <p:ph type="body" idx="1"/>
          </p:nvPr>
        </p:nvSpPr>
        <p:spPr>
          <a:xfrm>
            <a:off x="1643980" y="142981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29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29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58" name="Content Placeholder 5"/>
          <p:cNvSpPr txBox="1"/>
          <p:nvPr>
            <p:ph type="body" idx="1"/>
          </p:nvPr>
        </p:nvSpPr>
        <p:spPr>
          <a:xfrm>
            <a:off x="1774725" y="2014562"/>
            <a:ext cx="9312376" cy="4545580"/>
          </a:xfrm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  <a:br/>
          </a:p>
          <a:p>
            <a:pPr/>
            <a:r>
              <a:t>Imaging:</a:t>
            </a:r>
          </a:p>
          <a:p>
            <a:pPr lvl="1">
              <a:buChar char="•"/>
            </a:pPr>
            <a:r>
              <a:t>Single-phase “blocks” of material, new developments are in the pipe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45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301" name="TextShape 2"/>
          <p:cNvSpPr txBox="1"/>
          <p:nvPr/>
        </p:nvSpPr>
        <p:spPr>
          <a:xfrm>
            <a:off x="7396786" y="1888885"/>
            <a:ext cx="4549709" cy="488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304" name="Group"/>
          <p:cNvGrpSpPr/>
          <p:nvPr/>
        </p:nvGrpSpPr>
        <p:grpSpPr>
          <a:xfrm>
            <a:off x="8096199" y="1036586"/>
            <a:ext cx="3761933" cy="1430994"/>
            <a:chOff x="0" y="0"/>
            <a:chExt cx="3761932" cy="1430992"/>
          </a:xfrm>
        </p:grpSpPr>
        <p:pic>
          <p:nvPicPr>
            <p:cNvPr id="302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312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314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flectometry"/>
          <p:cNvSpPr txBox="1"/>
          <p:nvPr>
            <p:ph type="title"/>
          </p:nvPr>
        </p:nvSpPr>
        <p:spPr>
          <a:xfrm>
            <a:off x="1993683" y="-25413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317" name="Used to probe properties of surfaces and interfaces - solids and liquids"/>
          <p:cNvSpPr txBox="1"/>
          <p:nvPr>
            <p:ph type="body" idx="1"/>
          </p:nvPr>
        </p:nvSpPr>
        <p:spPr>
          <a:xfrm>
            <a:off x="1993683" y="895318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9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32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Example: Multilayer_sample"/>
          <p:cNvSpPr txBox="1"/>
          <p:nvPr>
            <p:ph type="title"/>
          </p:nvPr>
        </p:nvSpPr>
        <p:spPr>
          <a:xfrm>
            <a:off x="2062528" y="-293381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32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334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335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1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