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tif" ContentType="image/tiff"/>
  <Override PartName="/ppt/media/image12.gif" ContentType="image/gif"/>
  <Override PartName="/ppt/media/image5.png" ContentType="image/png"/>
  <Override PartName="/ppt/media/image10.gif" ContentType="image/gif"/>
  <Override PartName="/ppt/media/image6.png" ContentType="image/png"/>
  <Override PartName="/ppt/media/image11.gif" ContentType="image/gif"/>
  <Override PartName="/ppt/media/image7.tif" ContentType="image/tiff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587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587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F95D00D-7C08-49DB-ABC9-B394299E1BAB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1991880" y="333720"/>
            <a:ext cx="6286320" cy="314280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5365080" y="6961320"/>
            <a:ext cx="624600" cy="529200"/>
          </a:xfrm>
          <a:prstGeom prst="rect">
            <a:avLst/>
          </a:prstGeom>
          <a:ln w="0">
            <a:noFill/>
          </a:ln>
        </p:spPr>
      </p:pic>
      <p:pic>
        <p:nvPicPr>
          <p:cNvPr id="7" name="" descr=""/>
          <p:cNvPicPr/>
          <p:nvPr/>
        </p:nvPicPr>
        <p:blipFill>
          <a:blip r:embed="rId4"/>
          <a:stretch/>
        </p:blipFill>
        <p:spPr>
          <a:xfrm>
            <a:off x="5983920" y="6961320"/>
            <a:ext cx="2763360" cy="529200"/>
          </a:xfrm>
          <a:prstGeom prst="rect">
            <a:avLst/>
          </a:prstGeom>
          <a:ln w="0">
            <a:noFill/>
          </a:ln>
        </p:spPr>
      </p:pic>
      <p:pic>
        <p:nvPicPr>
          <p:cNvPr id="8" name="" descr=""/>
          <p:cNvPicPr/>
          <p:nvPr/>
        </p:nvPicPr>
        <p:blipFill>
          <a:blip r:embed="rId5"/>
          <a:stretch/>
        </p:blipFill>
        <p:spPr>
          <a:xfrm>
            <a:off x="8941320" y="6961320"/>
            <a:ext cx="375840" cy="529200"/>
          </a:xfrm>
          <a:prstGeom prst="rect">
            <a:avLst/>
          </a:prstGeom>
          <a:ln w="0">
            <a:noFill/>
          </a:ln>
        </p:spPr>
      </p:pic>
      <p:pic>
        <p:nvPicPr>
          <p:cNvPr id="9" name="" descr=""/>
          <p:cNvPicPr/>
          <p:nvPr/>
        </p:nvPicPr>
        <p:blipFill>
          <a:blip r:embed="rId6"/>
          <a:stretch/>
        </p:blipFill>
        <p:spPr>
          <a:xfrm>
            <a:off x="9332640" y="6961320"/>
            <a:ext cx="674280" cy="529200"/>
          </a:xfrm>
          <a:prstGeom prst="rect">
            <a:avLst/>
          </a:prstGeom>
          <a:ln w="0">
            <a:noFill/>
          </a:ln>
        </p:spPr>
      </p:pic>
      <p:pic>
        <p:nvPicPr>
          <p:cNvPr id="10" name="" descr=""/>
          <p:cNvPicPr/>
          <p:nvPr/>
        </p:nvPicPr>
        <p:blipFill>
          <a:blip r:embed="rId7"/>
          <a:stretch/>
        </p:blipFill>
        <p:spPr>
          <a:xfrm>
            <a:off x="7919640" y="6961320"/>
            <a:ext cx="1017000" cy="529200"/>
          </a:xfrm>
          <a:prstGeom prst="rect">
            <a:avLst/>
          </a:prstGeom>
          <a:ln w="0">
            <a:noFill/>
          </a:ln>
        </p:spPr>
      </p:pic>
      <p:sp>
        <p:nvSpPr>
          <p:cNvPr id="11" name="MDANSE 2018, Puerto de la cruz, Tenerife"/>
          <p:cNvSpPr/>
          <p:nvPr/>
        </p:nvSpPr>
        <p:spPr>
          <a:xfrm>
            <a:off x="136800" y="7202160"/>
            <a:ext cx="5940000" cy="27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MDANSE 2018, Puerto de la cruz, Tenerife – McStas LiqPow Inel - </a:t>
            </a:r>
            <a:fld id="{F52AF031-13E5-49F5-AA7D-1562415DB1EE}" type="slidenum">
              <a:rPr b="0" i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r>
              <a:rPr b="0" i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/</a:t>
            </a:r>
            <a:fld id="{E497A406-0238-4921-8172-DE55BA271D71}" type="slidecount">
              <a:rPr b="0" i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&lt;count&gt;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587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solidFill>
                  <a:srgbClr val="6666ff"/>
                </a:solidFill>
                <a:latin typeface="Purisa"/>
              </a:rPr>
              <a:t>Click to edit the title text format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0" name="Image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8037000" y="-1080"/>
            <a:ext cx="2041920" cy="1020960"/>
          </a:xfrm>
          <a:prstGeom prst="rect">
            <a:avLst/>
          </a:prstGeom>
          <a:ln w="12600">
            <a:noFill/>
          </a:ln>
        </p:spPr>
      </p:pic>
      <p:sp>
        <p:nvSpPr>
          <p:cNvPr id="51" name="MDANSE2018"/>
          <p:cNvSpPr/>
          <p:nvPr/>
        </p:nvSpPr>
        <p:spPr>
          <a:xfrm>
            <a:off x="8021520" y="-72000"/>
            <a:ext cx="1587600" cy="36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GB" sz="1800" spc="-1" strike="noStrike">
                <a:solidFill>
                  <a:srgbClr val="3b81d0"/>
                </a:solidFill>
                <a:latin typeface="Arial"/>
                <a:ea typeface="Arial"/>
              </a:rPr>
              <a:t>MDANSE2018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Line"/>
          <p:cNvSpPr/>
          <p:nvPr/>
        </p:nvSpPr>
        <p:spPr>
          <a:xfrm>
            <a:off x="732960" y="1280880"/>
            <a:ext cx="8573040" cy="0"/>
          </a:xfrm>
          <a:prstGeom prst="line">
            <a:avLst/>
          </a:prstGeom>
          <a:ln w="54720">
            <a:solidFill>
              <a:srgbClr val="2a85d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Image" descr=""/>
          <p:cNvPicPr/>
          <p:nvPr/>
        </p:nvPicPr>
        <p:blipFill>
          <a:blip r:embed="rId3">
            <a:alphaModFix amt="50000"/>
          </a:blip>
          <a:srcRect l="18471" t="0" r="35291" b="0"/>
          <a:stretch/>
        </p:blipFill>
        <p:spPr>
          <a:xfrm>
            <a:off x="8381880" y="1410120"/>
            <a:ext cx="1698120" cy="5623560"/>
          </a:xfrm>
          <a:prstGeom prst="rect">
            <a:avLst/>
          </a:prstGeom>
          <a:ln w="12600">
            <a:noFill/>
          </a:ln>
        </p:spPr>
      </p:pic>
      <p:sp>
        <p:nvSpPr>
          <p:cNvPr id="54" name="Rectangle"/>
          <p:cNvSpPr/>
          <p:nvPr/>
        </p:nvSpPr>
        <p:spPr>
          <a:xfrm>
            <a:off x="8607600" y="7007040"/>
            <a:ext cx="1472400" cy="552960"/>
          </a:xfrm>
          <a:prstGeom prst="rect">
            <a:avLst/>
          </a:prstGeom>
          <a:solidFill>
            <a:srgbClr val="ffffff"/>
          </a:solidFill>
          <a:ln w="25560">
            <a:solidFill>
              <a:srgbClr val="2a85d1"/>
            </a:solidFill>
            <a:round/>
          </a:ln>
          <a:effectLst>
            <a:outerShdw dist="23040" dir="5400000" blurRad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4"/>
          <a:stretch/>
        </p:blipFill>
        <p:spPr>
          <a:xfrm>
            <a:off x="9020520" y="7030800"/>
            <a:ext cx="624600" cy="529200"/>
          </a:xfrm>
          <a:prstGeom prst="rect">
            <a:avLst/>
          </a:prstGeom>
          <a:ln w="0">
            <a:noFill/>
          </a:ln>
        </p:spPr>
      </p:pic>
      <p:sp>
        <p:nvSpPr>
          <p:cNvPr id="56" name="MDANSE 2018, Puerto de la cruz, Tenerife"/>
          <p:cNvSpPr/>
          <p:nvPr/>
        </p:nvSpPr>
        <p:spPr>
          <a:xfrm>
            <a:off x="48240" y="7274160"/>
            <a:ext cx="5940000" cy="27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MDANSE 2018, Puerto de la cruz, Tenerife – McStas LiqPow Inel - </a:t>
            </a:r>
            <a:fld id="{B2C44DF6-019D-4004-B6F4-825B031E4D02}" type="slidenum">
              <a:rPr b="0" i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r>
              <a:rPr b="0" i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/</a:t>
            </a:r>
            <a:fld id="{FE7D43E4-9901-4D62-85AC-4AE68A8295BA}" type="slidecount">
              <a:rPr b="0" i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image" Target="../media/image12.gif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287640" y="3559680"/>
            <a:ext cx="9536040" cy="332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1" lang="en-GB" sz="4800" spc="-1" strike="noStrike">
                <a:solidFill>
                  <a:srgbClr val="6666ff"/>
                </a:solidFill>
                <a:latin typeface="Times New Roman"/>
              </a:rPr>
              <a:t>McStas: Liquids and Powders Dynamics</a:t>
            </a:r>
            <a:endParaRPr b="0" lang="en-GB" sz="48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GB" sz="48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en-GB" sz="3600" spc="-1" strike="noStrike" u="sng">
                <a:solidFill>
                  <a:srgbClr val="000000"/>
                </a:solidFill>
                <a:uFillTx/>
                <a:latin typeface="Times New Roman"/>
              </a:rPr>
              <a:t>E. Farhi</a:t>
            </a:r>
            <a:r>
              <a:rPr b="0" lang="en-GB" sz="36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i="1" lang="en-GB" sz="3600" spc="-1" strike="noStrike">
                <a:solidFill>
                  <a:srgbClr val="000000"/>
                </a:solidFill>
                <a:latin typeface="Times New Roman"/>
              </a:rPr>
              <a:t>ILL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solidFill>
                  <a:srgbClr val="6666ff"/>
                </a:solidFill>
                <a:latin typeface="Purisa"/>
              </a:rPr>
              <a:t>Sqw file from experiments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Reduce the experimental data, correct it for e.g. empty cell, parallax, detector efficiency, …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Correct for absorption, incoherent scattering, multiple-scattering, ...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Integrate over |Q| as 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Isotropic_Sqw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is isotropic.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Write a text file with [Q,</a:t>
            </a:r>
            <a:r>
              <a:rPr b="0" lang="en-GB" sz="3200" spc="-1" strike="noStrike">
                <a:solidFill>
                  <a:srgbClr val="000000"/>
                </a:solidFill>
                <a:latin typeface="Standard Symbols L"/>
              </a:rPr>
              <a:t>w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] and S(Q,</a:t>
            </a:r>
            <a:r>
              <a:rPr b="0" lang="en-GB" sz="3200" spc="-1" strike="noStrike">
                <a:solidFill>
                  <a:srgbClr val="000000"/>
                </a:solidFill>
                <a:latin typeface="Standard Symbols L"/>
              </a:rPr>
              <a:t>w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) vectors/matrices. Add meta-data.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solidFill>
                  <a:srgbClr val="6666ff"/>
                </a:solidFill>
                <a:latin typeface="Purisa"/>
              </a:rPr>
              <a:t>Sqw file from MD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504000" y="1769040"/>
            <a:ext cx="9071640" cy="470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Set the system box, (pseudo) potential/FF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Equilibrate, and couple to thermostat (NVT)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Run calculator in MD mode (NVE)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Convert trajectory (</a:t>
            </a:r>
            <a:r>
              <a:rPr b="1" lang="en-GB" sz="32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,t) into S(|Q|,</a:t>
            </a:r>
            <a:r>
              <a:rPr b="0" lang="en-GB" sz="3200" spc="-1" strike="noStrike">
                <a:solidFill>
                  <a:srgbClr val="000000"/>
                </a:solidFill>
                <a:latin typeface="Standard Symbols L"/>
              </a:rPr>
              <a:t>w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) [MDANSE]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Analysis/Scattering/DCSF and DISF → .nc file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Export into .sqw text files.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sqw2d = </a:t>
            </a:r>
            <a:r>
              <a:rPr b="0" lang="en-GB" sz="2800" spc="-1" strike="noStrike">
                <a:solidFill>
                  <a:srgbClr val="3333ff"/>
                </a:solidFill>
                <a:latin typeface="Times New Roman"/>
              </a:rPr>
              <a:t>iData_Sqw2D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GB" sz="2800" spc="-1" strike="noStrike">
                <a:solidFill>
                  <a:srgbClr val="ff00ff"/>
                </a:solidFill>
                <a:latin typeface="Times New Roman"/>
              </a:rPr>
              <a:t>‘DCSF.nc’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3333ff"/>
                </a:solidFill>
                <a:latin typeface="Times New Roman"/>
              </a:rPr>
              <a:t>saveas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(sqw2d, </a:t>
            </a:r>
            <a:r>
              <a:rPr b="0" lang="en-GB" sz="2800" spc="-1" strike="noStrike">
                <a:solidFill>
                  <a:srgbClr val="ff00ff"/>
                </a:solidFill>
                <a:latin typeface="Times New Roman"/>
              </a:rPr>
              <a:t>‘DCSF.sqw’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GB" sz="2800" spc="-1" strike="noStrike">
                <a:solidFill>
                  <a:srgbClr val="ff00ff"/>
                </a:solidFill>
                <a:latin typeface="Times New Roman"/>
              </a:rPr>
              <a:t>’mcstas’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200" spc="-1" strike="noStrike">
                <a:solidFill>
                  <a:srgbClr val="6666ff"/>
                </a:solidFill>
                <a:latin typeface="Purisa"/>
              </a:rPr>
              <a:t>Sqw file from Lattice Dynamics</a:t>
            </a:r>
            <a:endParaRPr b="0" lang="en-GB" sz="32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Create a crystal, calculate displacements or so.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Assemble the ‘phonon’ representation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Evaluate S(Q,w) on powder average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Export to McStas Sqw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GB" sz="3600" spc="-1" strike="noStrike">
                <a:solidFill>
                  <a:srgbClr val="6666ff"/>
                </a:solidFill>
                <a:latin typeface="Purisa"/>
              </a:rPr>
              <a:t>Sqw: Exercise 1: a liquid TOF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504000" y="212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Create a new instrument from '</a:t>
            </a:r>
            <a:r>
              <a:rPr b="0" lang="en-GB" sz="3200" spc="-1" strike="noStrike">
                <a:solidFill>
                  <a:srgbClr val="6666ff"/>
                </a:solidFill>
                <a:latin typeface="Times New Roman"/>
              </a:rPr>
              <a:t>template (test)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'.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Call it </a:t>
            </a:r>
            <a:r>
              <a:rPr b="0" lang="en-GB" sz="3200" spc="-1" strike="noStrike">
                <a:solidFill>
                  <a:srgbClr val="6666ff"/>
                </a:solidFill>
                <a:latin typeface="Times New Roman"/>
              </a:rPr>
              <a:t>Liquid_simple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and define input parameters 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GB" sz="2000" spc="-1" strike="noStrike">
                <a:solidFill>
                  <a:srgbClr val="ff3333"/>
                </a:solidFill>
                <a:latin typeface="Courier New"/>
              </a:rPr>
              <a:t>lambda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</a:rPr>
              <a:t>=2.36, </a:t>
            </a:r>
            <a:r>
              <a:rPr b="1" lang="en-GB" sz="2000" spc="-1" strike="noStrike">
                <a:solidFill>
                  <a:srgbClr val="6666ff"/>
                </a:solidFill>
                <a:latin typeface="Courier New"/>
              </a:rPr>
              <a:t>string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GB" sz="2000" spc="-1" strike="noStrike">
                <a:solidFill>
                  <a:srgbClr val="ff3333"/>
                </a:solidFill>
                <a:latin typeface="Courier New"/>
              </a:rPr>
              <a:t>coh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1" lang="en-GB" sz="2000" spc="-1" strike="noStrike">
                <a:solidFill>
                  <a:srgbClr val="ff00cc"/>
                </a:solidFill>
                <a:latin typeface="Courier New"/>
              </a:rPr>
              <a:t>”Rb_liq_coh.sqw”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GB" sz="2000" spc="-1" strike="noStrike">
                <a:solidFill>
                  <a:srgbClr val="6666ff"/>
                </a:solidFill>
                <a:latin typeface="Courier New"/>
              </a:rPr>
              <a:t>string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GB" sz="2000" spc="-1" strike="noStrike">
                <a:solidFill>
                  <a:srgbClr val="ff3333"/>
                </a:solidFill>
                <a:latin typeface="Courier New"/>
              </a:rPr>
              <a:t>inc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1" lang="en-GB" sz="2000" spc="-1" strike="noStrike">
                <a:solidFill>
                  <a:srgbClr val="ff00cc"/>
                </a:solidFill>
                <a:latin typeface="Courier New"/>
              </a:rPr>
              <a:t>”Rb_liq_inc.sqw”</a:t>
            </a:r>
            <a:r>
              <a:rPr b="1" lang="en-GB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Insert a </a:t>
            </a:r>
            <a:r>
              <a:rPr b="0" lang="en-GB" sz="3200" spc="-1" strike="noStrike">
                <a:solidFill>
                  <a:srgbClr val="6666ff"/>
                </a:solidFill>
                <a:latin typeface="Times New Roman"/>
              </a:rPr>
              <a:t>Source_simple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GB" sz="3200" spc="-1" strike="noStrike">
                <a:solidFill>
                  <a:srgbClr val="000000"/>
                </a:solidFill>
                <a:latin typeface="Symbol"/>
              </a:rPr>
              <a:t>f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1cm sending 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=lambda with d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=1%. Focus onto a 1x1cm</a:t>
            </a:r>
            <a:r>
              <a:rPr b="0" lang="en-GB" sz="3200" spc="-1" strike="noStrike" baseline="14000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area.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Insert an </a:t>
            </a:r>
            <a:r>
              <a:rPr b="0" lang="en-GB" sz="3200" spc="-1" strike="noStrike">
                <a:solidFill>
                  <a:srgbClr val="6666ff"/>
                </a:solidFill>
                <a:latin typeface="Times New Roman"/>
              </a:rPr>
              <a:t>Isotropic_Sqw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3m away, using 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s</a:t>
            </a:r>
            <a:r>
              <a:rPr b="0" lang="en-GB" sz="3200" spc="-1" strike="noStrike" baseline="-14000000">
                <a:solidFill>
                  <a:srgbClr val="000000"/>
                </a:solidFill>
                <a:latin typeface="Times New Roman"/>
              </a:rPr>
              <a:t>coh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GB" sz="3200" spc="-1" strike="noStrike">
                <a:solidFill>
                  <a:srgbClr val="ff3333"/>
                </a:solidFill>
                <a:latin typeface="Times New Roman"/>
              </a:rPr>
              <a:t>coh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s</a:t>
            </a:r>
            <a:r>
              <a:rPr b="0" lang="en-GB" sz="3200" spc="-1" strike="noStrike" baseline="-14000000">
                <a:solidFill>
                  <a:srgbClr val="000000"/>
                </a:solidFill>
                <a:latin typeface="Times New Roman"/>
              </a:rPr>
              <a:t>inc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GB" sz="3200" spc="-1" strike="noStrike">
                <a:solidFill>
                  <a:srgbClr val="ff3333"/>
                </a:solidFill>
                <a:latin typeface="Times New Roman"/>
              </a:rPr>
              <a:t>inc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with </a:t>
            </a:r>
            <a:r>
              <a:rPr b="0" i="1" lang="en-GB" sz="3200" spc="-1" strike="noStrike">
                <a:solidFill>
                  <a:srgbClr val="000000"/>
                </a:solidFill>
                <a:latin typeface="Symbol"/>
              </a:rPr>
              <a:t>f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1cm x 5cm.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408600" y="1377000"/>
            <a:ext cx="8961120" cy="548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latin typeface="Arial"/>
                <a:ea typeface="Droid Sans Fallback"/>
              </a:rPr>
              <a:t>Aim</a:t>
            </a:r>
            <a:r>
              <a:rPr b="0" lang="en-GB" sz="2400" spc="-1" strike="noStrike">
                <a:latin typeface="Arial"/>
                <a:ea typeface="Droid Sans Fallback"/>
              </a:rPr>
              <a:t>: A simple spectrometer (and diffractometer)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GB" sz="3600" spc="-1" strike="noStrike">
                <a:solidFill>
                  <a:srgbClr val="6666ff"/>
                </a:solidFill>
                <a:latin typeface="Purisa"/>
              </a:rPr>
              <a:t>Sqw: Exercise 1: a liquid TOF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Add a </a:t>
            </a:r>
            <a:r>
              <a:rPr b="0" lang="en-GB" sz="3200" spc="-1" strike="noStrike">
                <a:solidFill>
                  <a:srgbClr val="6666ff"/>
                </a:solidFill>
                <a:latin typeface="Times New Roman"/>
              </a:rPr>
              <a:t>Monitor_nD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cylindrical detector </a:t>
            </a:r>
            <a:r>
              <a:rPr b="0" i="1" lang="en-GB" sz="3200" spc="-1" strike="noStrike">
                <a:solidFill>
                  <a:srgbClr val="000000"/>
                </a:solidFill>
                <a:latin typeface="Symbol"/>
              </a:rPr>
              <a:t>f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1m x 30cm, sensitive to</a:t>
            </a:r>
            <a:r>
              <a:rPr b="1" lang="en-GB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GB" sz="32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GB" sz="3200" spc="-1" strike="noStrike">
                <a:solidFill>
                  <a:srgbClr val="000000"/>
                </a:solidFill>
                <a:latin typeface="Symbol"/>
              </a:rPr>
              <a:t>q</a:t>
            </a:r>
            <a:r>
              <a:rPr b="1" i="1" lang="en-GB" sz="3200" spc="-1" strike="noStrike">
                <a:solidFill>
                  <a:srgbClr val="000000"/>
                </a:solidFill>
                <a:latin typeface="Times New Roman"/>
              </a:rPr>
              <a:t>,y)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for diffraction, centred on the sample, with 100 bins.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Add the same, but sensitive to </a:t>
            </a:r>
            <a:r>
              <a:rPr b="1" lang="en-GB" sz="3200" spc="-1" strike="noStrike">
                <a:solidFill>
                  <a:srgbClr val="000000"/>
                </a:solidFill>
                <a:latin typeface="Times New Roman"/>
              </a:rPr>
              <a:t>(angle,energy)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with automatic energy limits.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Save, run in 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Trace 3D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to check geometry.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8114040" y="4246200"/>
            <a:ext cx="1965960" cy="261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GB" sz="3600" spc="-1" strike="noStrike">
                <a:solidFill>
                  <a:srgbClr val="6666ff"/>
                </a:solidFill>
                <a:latin typeface="Purisa"/>
              </a:rPr>
              <a:t>Sqw: Exercise 1: a liquid TOF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Run in Simulation/PGPLOT mode with 1e8 neutron events.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Plot results !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Comment on the diffraction pattern and the inelastic one.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4818240" y="4085640"/>
            <a:ext cx="4206240" cy="336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 txBox="1"/>
          <p:nvPr/>
        </p:nvSpPr>
        <p:spPr>
          <a:xfrm>
            <a:off x="504000" y="31680"/>
            <a:ext cx="758700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GB" sz="3600" spc="-1" strike="noStrike">
                <a:solidFill>
                  <a:srgbClr val="6666ff"/>
                </a:solidFill>
                <a:latin typeface="Purisa"/>
              </a:rPr>
              <a:t>Sqw: Exercise 2: contributions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504000" y="1769040"/>
            <a:ext cx="9071640" cy="49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Insert an instrument variable in the DECLARE block, as '</a:t>
            </a:r>
            <a:r>
              <a:rPr b="0" lang="en-GB" sz="3200" spc="-1" strike="noStrike">
                <a:solidFill>
                  <a:srgbClr val="6666ff"/>
                </a:solidFill>
                <a:latin typeface="Times New Roman"/>
              </a:rPr>
              <a:t>flag_scat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'.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400" spc="-1" strike="noStrike">
                <a:solidFill>
                  <a:srgbClr val="007826"/>
                </a:solidFill>
                <a:latin typeface="Courier New"/>
              </a:rPr>
              <a:t>DECLARE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</a:rPr>
              <a:t> %{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400" spc="-1" strike="noStrike">
                <a:solidFill>
                  <a:srgbClr val="6666ff"/>
                </a:solidFill>
                <a:latin typeface="Courier New"/>
              </a:rPr>
              <a:t>int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</a:rPr>
              <a:t> flag_scat=0;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400" spc="-1" strike="noStrike">
                <a:solidFill>
                  <a:srgbClr val="000000"/>
                </a:solidFill>
                <a:latin typeface="Courier New"/>
              </a:rPr>
              <a:t>%}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After the AT token of the 'sample', insert an EXTEND block that sets </a:t>
            </a:r>
            <a:r>
              <a:rPr b="0" lang="en-GB" sz="3200" spc="-1" strike="noStrike">
                <a:solidFill>
                  <a:srgbClr val="6666ff"/>
                </a:solidFill>
                <a:latin typeface="Times New Roman"/>
              </a:rPr>
              <a:t>flag_scat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to the number of SCATTERED events.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GB" sz="1800" spc="-1" strike="noStrike">
                <a:solidFill>
                  <a:srgbClr val="007826"/>
                </a:solidFill>
                <a:latin typeface="Courier New"/>
              </a:rPr>
              <a:t>EXTEND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 %{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flag_scat=</a:t>
            </a:r>
            <a:r>
              <a:rPr b="0" lang="en-GB" sz="1800" spc="-1" strike="noStrike">
                <a:solidFill>
                  <a:srgbClr val="ff00cc"/>
                </a:solidFill>
                <a:latin typeface="Courier New"/>
              </a:rPr>
              <a:t>SCATTERED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; // nb of scattered events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%}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 txBox="1"/>
          <p:nvPr/>
        </p:nvSpPr>
        <p:spPr>
          <a:xfrm>
            <a:off x="504000" y="31680"/>
            <a:ext cx="758700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GB" sz="3600" spc="-1" strike="noStrike">
                <a:solidFill>
                  <a:srgbClr val="6666ff"/>
                </a:solidFill>
                <a:latin typeface="Purisa"/>
              </a:rPr>
              <a:t>Sqw: Exercise 2: contributions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504000" y="1769040"/>
            <a:ext cx="90716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Duplicate the 2 monitors, and make them sensitive to </a:t>
            </a:r>
            <a:r>
              <a:rPr b="1" lang="en-GB" sz="3200" spc="-1" strike="noStrike">
                <a:solidFill>
                  <a:srgbClr val="000000"/>
                </a:solidFill>
                <a:latin typeface="Times New Roman"/>
              </a:rPr>
              <a:t>multiple-scattering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only. Add a WHEN(flag_scat) between the COMPONENT and the AT keywords: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2000" spc="-1" strike="noStrike">
                <a:solidFill>
                  <a:srgbClr val="007826"/>
                </a:solidFill>
                <a:latin typeface="Courier New"/>
              </a:rPr>
              <a:t>COMPONENT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</a:rPr>
              <a:t> …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GB" sz="2000" spc="-1" strike="noStrike">
                <a:solidFill>
                  <a:srgbClr val="007826"/>
                </a:solidFill>
                <a:latin typeface="Courier New"/>
              </a:rPr>
              <a:t>WHEN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</a:rPr>
              <a:t>(flag_scat &gt; 1)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2000" spc="-1" strike="noStrike">
                <a:solidFill>
                  <a:srgbClr val="009933"/>
                </a:solidFill>
                <a:latin typeface="Courier New"/>
              </a:rPr>
              <a:t>AT ...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Save and Run !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How much multiple scattering ratio at 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=2.36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Å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Make the sample </a:t>
            </a:r>
            <a:r>
              <a:rPr b="0" i="1" lang="en-GB" sz="3200" spc="-1" strike="noStrike">
                <a:solidFill>
                  <a:srgbClr val="000000"/>
                </a:solidFill>
                <a:latin typeface="Symbol"/>
                <a:ea typeface="Arial"/>
              </a:rPr>
              <a:t>f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5cm and repeat.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980320" y="3182400"/>
            <a:ext cx="3130560" cy="25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GB" sz="3600" spc="-1" strike="noStrike">
                <a:solidFill>
                  <a:srgbClr val="6666ff"/>
                </a:solidFill>
                <a:latin typeface="Purisa"/>
              </a:rPr>
              <a:t>Sqw: Exercise 3: from iFit: build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504000" y="1769040"/>
            <a:ext cx="9071640" cy="51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McStas can be controlled from within iFit.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Open Matlab/iFit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Create the Liquid_simple model with: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model = mccode(‘Liquid_simple’)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Plot the geometry with: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plot(model)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% has contextual menus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Then run it with (default 1e6 event and pars)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data = iData(model, [], nan);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subplot(model)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7495560" y="3710880"/>
            <a:ext cx="1933200" cy="10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GB" sz="3600" spc="-1" strike="noStrike">
                <a:solidFill>
                  <a:srgbClr val="6666ff"/>
                </a:solidFill>
                <a:latin typeface="Purisa"/>
              </a:rPr>
              <a:t>Sqw: Exercise 3: from iFit: eval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Specify parameters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data = iData(model, ‘lambda=2.36; coh=Cu.laz’)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Do a scan: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data = iData(model, ‘lambda=[1.2 2.4 3.6]’)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Change neutron events #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model.UserData.options.ncount = 1e7;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339120" y="398880"/>
            <a:ext cx="7620120" cy="49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GB" sz="2400" spc="-1" strike="noStrike">
                <a:solidFill>
                  <a:srgbClr val="3333ff"/>
                </a:solidFill>
                <a:latin typeface="Purisa"/>
              </a:rPr>
              <a:t>Isotropic density samples in McStas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988560" y="1662120"/>
            <a:ext cx="6524640" cy="4508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latin typeface="Arial"/>
                <a:ea typeface="Droid Sans Fallback"/>
              </a:rPr>
              <a:t>Outline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  <a:ea typeface="Droid Sans Fallback"/>
              </a:rPr>
              <a:t>Scattering law, a bit of theory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  <a:ea typeface="Droid Sans Fallback"/>
              </a:rPr>
              <a:t>The </a:t>
            </a:r>
            <a:r>
              <a:rPr b="0" i="1" lang="en-GB" sz="2400" spc="-1" strike="noStrike">
                <a:latin typeface="Arial"/>
                <a:ea typeface="Droid Sans Fallback"/>
              </a:rPr>
              <a:t>Isotropic_Sqw</a:t>
            </a:r>
            <a:r>
              <a:rPr b="0" lang="en-GB" sz="2400" spc="-1" strike="noStrike">
                <a:latin typeface="Arial"/>
                <a:ea typeface="Droid Sans Fallback"/>
              </a:rPr>
              <a:t> component and input data files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  <a:ea typeface="Droid Sans Fallback"/>
              </a:rPr>
              <a:t>How to get S(q,w) data sets: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  <a:ea typeface="Droid Sans Fallback"/>
              </a:rPr>
              <a:t>From MD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  <a:ea typeface="Droid Sans Fallback"/>
              </a:rPr>
              <a:t>From lattice dynamics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  <a:ea typeface="Droid Sans Fallback"/>
              </a:rPr>
              <a:t>From experiments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  <a:ea typeface="Droid Sans Fallback"/>
              </a:rPr>
              <a:t>Exercise: a “liquid” TOF spectrometer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  <a:ea typeface="Droid Sans Fallback"/>
              </a:rPr>
              <a:t>Exercise: separate contributions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50880" y="6702480"/>
            <a:ext cx="8321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latin typeface="Arial"/>
                <a:ea typeface="Droid Sans Fallback"/>
              </a:rPr>
              <a:t>Disclaimer</a:t>
            </a:r>
            <a:r>
              <a:rPr b="0" lang="en-GB" sz="1800" spc="-1" strike="noStrike">
                <a:latin typeface="Arial"/>
                <a:ea typeface="Droid Sans Fallback"/>
              </a:rPr>
              <a:t>: in case of errors and uncertainties, please correct me...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GB" sz="3600" spc="-1" strike="noStrike">
                <a:solidFill>
                  <a:srgbClr val="6666ff"/>
                </a:solidFill>
                <a:latin typeface="Purisa"/>
              </a:rPr>
              <a:t>Sqw: Exercise 3: from iFit: optim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Fix all parameters but lambda, Maximize model value: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mlock(model, ‘all’); munlock(model, ‘lambda’)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xlim(model, ‘lambda’, [1 3]); % bounds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fmax(model, ‘lambda=2.36’, ‘’, nan)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fmax(model, ‘lambda=2.36’, ‘OutputFcn=fminplot’, nan)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GB" sz="3600" spc="-1" strike="noStrike">
                <a:solidFill>
                  <a:srgbClr val="6666ff"/>
                </a:solidFill>
                <a:latin typeface="Purisa"/>
              </a:rPr>
              <a:t>Sqw: Exercise 3: from iFit: crazy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You can add two McStas models: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model=mccode(‘instr1’)+mccode(‘instr2’)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Edit the instrument and re-compile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edit(model)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solidFill>
                  <a:srgbClr val="6666ff"/>
                </a:solidFill>
                <a:latin typeface="Purisa"/>
              </a:rPr>
              <a:t>Neutron-matter interaction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" name=""/>
              <p:cNvSpPr txBox="1"/>
              <p:nvPr/>
            </p:nvSpPr>
            <p:spPr>
              <a:xfrm>
                <a:off x="3224520" y="5717160"/>
                <a:ext cx="3446640" cy="807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sSup>
                          <m:e>
                            <m:r>
                              <m:t xml:space="preserve">d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σ</m:t>
                        </m:r>
                      </m:num>
                      <m:den>
                        <m:r>
                          <m:t xml:space="preserve">d</m:t>
                        </m:r>
                        <m:r>
                          <m:t xml:space="preserve">Ω</m:t>
                        </m:r>
                        <m:sSub>
                          <m:e>
                            <m:r>
                              <m:t xml:space="preserve">dE</m:t>
                            </m:r>
                          </m:e>
                          <m:sub>
                            <m:r>
                              <m:t xml:space="preserve">f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f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</m:dPr>
                      <m:e>
                        <m:f>
                          <m:num>
                            <m:r>
                              <m:t xml:space="preserve">σ</m:t>
                            </m:r>
                          </m:num>
                          <m:den>
                            <m:r>
                              <m:t xml:space="preserve">4</m:t>
                            </m:r>
                            <m:r>
                              <m:t xml:space="preserve">π</m:t>
                            </m:r>
                          </m:den>
                        </m:f>
                        <m:r>
                          <m:t xml:space="preserve">S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Q</m:t>
                            </m:r>
                            <m:r>
                              <m:t xml:space="preserve">,</m:t>
                            </m:r>
                            <m:r>
                              <m:t xml:space="preserve">ω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99" name=""/>
          <p:cNvSpPr txBox="1"/>
          <p:nvPr/>
        </p:nvSpPr>
        <p:spPr>
          <a:xfrm>
            <a:off x="298800" y="5178960"/>
            <a:ext cx="860832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Scattering law (intensity per solid angle and energy, dynamics)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302760" y="3306960"/>
            <a:ext cx="953676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Bragg's law (diffraction on structure – atoms separated by distance 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d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)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1" name=""/>
              <p:cNvSpPr txBox="1"/>
              <p:nvPr/>
            </p:nvSpPr>
            <p:spPr>
              <a:xfrm>
                <a:off x="3366000" y="3797280"/>
                <a:ext cx="2799360" cy="380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n</m:t>
                    </m:r>
                    <m:r>
                      <m:t xml:space="preserve">λ</m:t>
                    </m:r>
                    <m:r>
                      <m:t xml:space="preserve">=</m:t>
                    </m:r>
                    <m:r>
                      <m:t xml:space="preserve">2</m:t>
                    </m:r>
                    <m:f>
                      <m:fPr>
                        <m:type m:val="lin"/>
                      </m:fPr>
                      <m:num>
                        <m:r>
                          <m:t xml:space="preserve">π</m:t>
                        </m:r>
                      </m:num>
                      <m:den>
                        <m:sSub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r>
                      <m:t xml:space="preserve">2</m:t>
                    </m:r>
                    <m:r>
                      <m:t xml:space="preserve">d</m:t>
                    </m:r>
                    <m:r>
                      <m:t xml:space="preserve">sin</m:t>
                    </m:r>
                    <m:r>
                      <m:t xml:space="preserve">θ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2" name=""/>
          <p:cNvSpPr txBox="1"/>
          <p:nvPr/>
        </p:nvSpPr>
        <p:spPr>
          <a:xfrm>
            <a:off x="376200" y="1361160"/>
            <a:ext cx="2549880" cy="43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ff"/>
                </a:solidFill>
                <a:latin typeface="Arial"/>
                <a:ea typeface="Droid Sans Fallback"/>
              </a:rPr>
              <a:t>Selections rules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03" name=""/>
          <p:cNvGrpSpPr/>
          <p:nvPr/>
        </p:nvGrpSpPr>
        <p:grpSpPr>
          <a:xfrm>
            <a:off x="6395040" y="1253520"/>
            <a:ext cx="3496320" cy="1812240"/>
            <a:chOff x="6395040" y="1253520"/>
            <a:chExt cx="3496320" cy="1812240"/>
          </a:xfrm>
        </p:grpSpPr>
        <p:sp>
          <p:nvSpPr>
            <p:cNvPr id="104" name=""/>
            <p:cNvSpPr/>
            <p:nvPr/>
          </p:nvSpPr>
          <p:spPr>
            <a:xfrm>
              <a:off x="6967800" y="1704600"/>
              <a:ext cx="937080" cy="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"/>
            <p:cNvSpPr/>
            <p:nvPr/>
          </p:nvSpPr>
          <p:spPr>
            <a:xfrm>
              <a:off x="6593400" y="1612440"/>
              <a:ext cx="266760" cy="181440"/>
            </a:xfrm>
            <a:prstGeom prst="smileyFace">
              <a:avLst>
                <a:gd name="adj" fmla="val 4653"/>
              </a:avLst>
            </a:prstGeom>
            <a:solidFill>
              <a:srgbClr val="00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"/>
            <p:cNvSpPr/>
            <p:nvPr/>
          </p:nvSpPr>
          <p:spPr>
            <a:xfrm>
              <a:off x="8529120" y="1797120"/>
              <a:ext cx="893520" cy="48960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"/>
            <p:cNvSpPr txBox="1"/>
            <p:nvPr/>
          </p:nvSpPr>
          <p:spPr>
            <a:xfrm>
              <a:off x="6405840" y="1881360"/>
              <a:ext cx="729000" cy="470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i="1" lang="en-GB" sz="1800" spc="-1" strike="noStrike">
                  <a:latin typeface="Arial"/>
                  <a:ea typeface="Droid Sans Fallback"/>
                </a:rPr>
                <a:t>K</a:t>
              </a:r>
              <a:r>
                <a:rPr b="1" i="1" lang="en-GB" sz="1800" spc="-1" strike="noStrike" baseline="-14000000">
                  <a:latin typeface="Arial"/>
                  <a:ea typeface="Droid Sans Fallback"/>
                </a:rPr>
                <a:t>i</a:t>
              </a:r>
              <a:r>
                <a:rPr b="0" i="1" lang="en-GB" sz="1800" spc="-1" strike="noStrike">
                  <a:latin typeface="Arial"/>
                  <a:ea typeface="Droid Sans Fallback"/>
                </a:rPr>
                <a:t>, E</a:t>
              </a:r>
              <a:r>
                <a:rPr b="1" i="1" lang="en-GB" sz="1800" spc="-1" strike="noStrike" baseline="-14000000">
                  <a:latin typeface="Arial"/>
                  <a:ea typeface="Droid Sans Fallback"/>
                </a:rPr>
                <a:t>i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08" name=""/>
            <p:cNvSpPr txBox="1"/>
            <p:nvPr/>
          </p:nvSpPr>
          <p:spPr>
            <a:xfrm>
              <a:off x="9154440" y="2328120"/>
              <a:ext cx="736920" cy="470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i="1" lang="en-GB" sz="1800" spc="-1" strike="noStrike">
                  <a:latin typeface="Arial"/>
                  <a:ea typeface="Droid Sans Fallback"/>
                </a:rPr>
                <a:t>K</a:t>
              </a:r>
              <a:r>
                <a:rPr b="1" i="1" lang="en-GB" sz="1800" spc="-1" strike="noStrike" baseline="-14000000">
                  <a:latin typeface="Arial"/>
                  <a:ea typeface="Droid Sans Fallback"/>
                </a:rPr>
                <a:t>f</a:t>
              </a:r>
              <a:r>
                <a:rPr b="0" i="1" lang="en-GB" sz="1800" spc="-1" strike="noStrike">
                  <a:latin typeface="Arial"/>
                  <a:ea typeface="Droid Sans Fallback"/>
                </a:rPr>
                <a:t>, E</a:t>
              </a:r>
              <a:r>
                <a:rPr b="1" i="1" lang="en-GB" sz="1800" spc="-1" strike="noStrike" baseline="-14000000">
                  <a:latin typeface="Arial"/>
                  <a:ea typeface="Droid Sans Fallback"/>
                </a:rPr>
                <a:t>i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8066160" y="2009520"/>
              <a:ext cx="96840" cy="25884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"/>
            <p:cNvSpPr txBox="1"/>
            <p:nvPr/>
          </p:nvSpPr>
          <p:spPr>
            <a:xfrm>
              <a:off x="7593120" y="2297880"/>
              <a:ext cx="1367280" cy="7678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i="1" lang="en-GB" sz="1800" spc="-1" strike="noStrike">
                  <a:latin typeface="Arial"/>
                  <a:ea typeface="Droid Sans Fallback"/>
                </a:rPr>
                <a:t>Q,</a:t>
              </a:r>
              <a:r>
                <a:rPr b="0" i="1" lang="en-GB" sz="1800" spc="-1" strike="noStrike">
                  <a:latin typeface="Arial"/>
                  <a:ea typeface="Droid Sans Fallback"/>
                </a:rPr>
                <a:t> </a:t>
              </a:r>
              <a:r>
                <a:rPr b="0" i="1" lang="en-GB" sz="1800" spc="-1" strike="noStrike">
                  <a:latin typeface="Standard Symbols L"/>
                  <a:ea typeface="Droid Sans Fallback"/>
                </a:rPr>
                <a:t>w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</a:pPr>
              <a:r>
                <a:rPr b="1" i="1" lang="en-GB" sz="1800" spc="-1" strike="noStrike">
                  <a:latin typeface="Arial"/>
                  <a:ea typeface="Droid Sans Fallback"/>
                </a:rPr>
                <a:t>(d=2</a:t>
              </a:r>
              <a:r>
                <a:rPr b="1" lang="en-GB" sz="1800" spc="-1" strike="noStrike">
                  <a:latin typeface="Standard Symbols L"/>
                  <a:ea typeface="Droid Sans Fallback"/>
                </a:rPr>
                <a:t>p</a:t>
              </a:r>
              <a:r>
                <a:rPr b="1" i="1" lang="en-GB" sz="1800" spc="-1" strike="noStrike">
                  <a:latin typeface="Arial"/>
                  <a:ea typeface="Droid Sans Fallback"/>
                </a:rPr>
                <a:t>/Q)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11" name=""/>
            <p:cNvSpPr txBox="1"/>
            <p:nvPr/>
          </p:nvSpPr>
          <p:spPr>
            <a:xfrm>
              <a:off x="7914960" y="1344600"/>
              <a:ext cx="1045440" cy="386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latin typeface="Arial"/>
                  <a:ea typeface="Droid Sans Fallback"/>
                </a:rPr>
                <a:t>Material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7944120" y="1595160"/>
              <a:ext cx="506160" cy="286200"/>
            </a:xfrm>
            <a:custGeom>
              <a:avLst/>
              <a:gdLst/>
              <a:ahLst/>
              <a:rect l="l" t="t" r="r" b="b"/>
              <a:pathLst>
                <a:path w="884" h="526">
                  <a:moveTo>
                    <a:pt x="794" y="337"/>
                  </a:moveTo>
                  <a:lnTo>
                    <a:pt x="800" y="349"/>
                  </a:lnTo>
                  <a:lnTo>
                    <a:pt x="806" y="361"/>
                  </a:lnTo>
                  <a:lnTo>
                    <a:pt x="812" y="373"/>
                  </a:lnTo>
                  <a:lnTo>
                    <a:pt x="812" y="390"/>
                  </a:lnTo>
                  <a:lnTo>
                    <a:pt x="800" y="426"/>
                  </a:lnTo>
                  <a:lnTo>
                    <a:pt x="776" y="461"/>
                  </a:lnTo>
                  <a:lnTo>
                    <a:pt x="740" y="485"/>
                  </a:lnTo>
                  <a:lnTo>
                    <a:pt x="693" y="503"/>
                  </a:lnTo>
                  <a:lnTo>
                    <a:pt x="639" y="509"/>
                  </a:lnTo>
                  <a:lnTo>
                    <a:pt x="609" y="503"/>
                  </a:lnTo>
                  <a:lnTo>
                    <a:pt x="579" y="503"/>
                  </a:lnTo>
                  <a:lnTo>
                    <a:pt x="555" y="497"/>
                  </a:lnTo>
                  <a:lnTo>
                    <a:pt x="531" y="485"/>
                  </a:lnTo>
                  <a:lnTo>
                    <a:pt x="519" y="503"/>
                  </a:lnTo>
                  <a:lnTo>
                    <a:pt x="501" y="515"/>
                  </a:lnTo>
                  <a:lnTo>
                    <a:pt x="484" y="521"/>
                  </a:lnTo>
                  <a:lnTo>
                    <a:pt x="460" y="526"/>
                  </a:lnTo>
                  <a:lnTo>
                    <a:pt x="442" y="521"/>
                  </a:lnTo>
                  <a:lnTo>
                    <a:pt x="418" y="515"/>
                  </a:lnTo>
                  <a:lnTo>
                    <a:pt x="406" y="503"/>
                  </a:lnTo>
                  <a:lnTo>
                    <a:pt x="394" y="485"/>
                  </a:lnTo>
                  <a:lnTo>
                    <a:pt x="376" y="491"/>
                  </a:lnTo>
                  <a:lnTo>
                    <a:pt x="352" y="497"/>
                  </a:lnTo>
                  <a:lnTo>
                    <a:pt x="334" y="497"/>
                  </a:lnTo>
                  <a:lnTo>
                    <a:pt x="310" y="503"/>
                  </a:lnTo>
                  <a:lnTo>
                    <a:pt x="263" y="497"/>
                  </a:lnTo>
                  <a:lnTo>
                    <a:pt x="221" y="485"/>
                  </a:lnTo>
                  <a:lnTo>
                    <a:pt x="185" y="467"/>
                  </a:lnTo>
                  <a:lnTo>
                    <a:pt x="161" y="444"/>
                  </a:lnTo>
                  <a:lnTo>
                    <a:pt x="143" y="414"/>
                  </a:lnTo>
                  <a:lnTo>
                    <a:pt x="137" y="414"/>
                  </a:lnTo>
                  <a:lnTo>
                    <a:pt x="137" y="414"/>
                  </a:lnTo>
                  <a:lnTo>
                    <a:pt x="137" y="414"/>
                  </a:lnTo>
                  <a:lnTo>
                    <a:pt x="131" y="414"/>
                  </a:lnTo>
                  <a:lnTo>
                    <a:pt x="90" y="408"/>
                  </a:lnTo>
                  <a:lnTo>
                    <a:pt x="54" y="390"/>
                  </a:lnTo>
                  <a:lnTo>
                    <a:pt x="24" y="373"/>
                  </a:lnTo>
                  <a:lnTo>
                    <a:pt x="6" y="343"/>
                  </a:lnTo>
                  <a:lnTo>
                    <a:pt x="0" y="308"/>
                  </a:lnTo>
                  <a:lnTo>
                    <a:pt x="6" y="272"/>
                  </a:lnTo>
                  <a:lnTo>
                    <a:pt x="30" y="242"/>
                  </a:lnTo>
                  <a:lnTo>
                    <a:pt x="60" y="219"/>
                  </a:lnTo>
                  <a:lnTo>
                    <a:pt x="101" y="201"/>
                  </a:lnTo>
                  <a:lnTo>
                    <a:pt x="101" y="201"/>
                  </a:lnTo>
                  <a:lnTo>
                    <a:pt x="101" y="201"/>
                  </a:lnTo>
                  <a:lnTo>
                    <a:pt x="107" y="201"/>
                  </a:lnTo>
                  <a:lnTo>
                    <a:pt x="95" y="189"/>
                  </a:lnTo>
                  <a:lnTo>
                    <a:pt x="84" y="177"/>
                  </a:lnTo>
                  <a:lnTo>
                    <a:pt x="78" y="160"/>
                  </a:lnTo>
                  <a:lnTo>
                    <a:pt x="78" y="142"/>
                  </a:lnTo>
                  <a:lnTo>
                    <a:pt x="84" y="100"/>
                  </a:lnTo>
                  <a:lnTo>
                    <a:pt x="113" y="71"/>
                  </a:lnTo>
                  <a:lnTo>
                    <a:pt x="149" y="47"/>
                  </a:lnTo>
                  <a:lnTo>
                    <a:pt x="197" y="35"/>
                  </a:lnTo>
                  <a:lnTo>
                    <a:pt x="227" y="41"/>
                  </a:lnTo>
                  <a:lnTo>
                    <a:pt x="251" y="47"/>
                  </a:lnTo>
                  <a:lnTo>
                    <a:pt x="275" y="59"/>
                  </a:lnTo>
                  <a:lnTo>
                    <a:pt x="293" y="77"/>
                  </a:lnTo>
                  <a:lnTo>
                    <a:pt x="298" y="77"/>
                  </a:lnTo>
                  <a:lnTo>
                    <a:pt x="298" y="77"/>
                  </a:lnTo>
                  <a:lnTo>
                    <a:pt x="304" y="77"/>
                  </a:lnTo>
                  <a:lnTo>
                    <a:pt x="304" y="77"/>
                  </a:lnTo>
                  <a:lnTo>
                    <a:pt x="304" y="77"/>
                  </a:lnTo>
                  <a:lnTo>
                    <a:pt x="310" y="77"/>
                  </a:lnTo>
                  <a:lnTo>
                    <a:pt x="310" y="77"/>
                  </a:lnTo>
                  <a:lnTo>
                    <a:pt x="322" y="59"/>
                  </a:lnTo>
                  <a:lnTo>
                    <a:pt x="340" y="53"/>
                  </a:lnTo>
                  <a:lnTo>
                    <a:pt x="358" y="47"/>
                  </a:lnTo>
                  <a:lnTo>
                    <a:pt x="382" y="41"/>
                  </a:lnTo>
                  <a:lnTo>
                    <a:pt x="394" y="41"/>
                  </a:lnTo>
                  <a:lnTo>
                    <a:pt x="406" y="47"/>
                  </a:lnTo>
                  <a:lnTo>
                    <a:pt x="418" y="53"/>
                  </a:lnTo>
                  <a:lnTo>
                    <a:pt x="430" y="53"/>
                  </a:lnTo>
                  <a:lnTo>
                    <a:pt x="436" y="53"/>
                  </a:lnTo>
                  <a:lnTo>
                    <a:pt x="436" y="53"/>
                  </a:lnTo>
                  <a:lnTo>
                    <a:pt x="436" y="53"/>
                  </a:lnTo>
                  <a:lnTo>
                    <a:pt x="436" y="47"/>
                  </a:lnTo>
                  <a:lnTo>
                    <a:pt x="466" y="29"/>
                  </a:lnTo>
                  <a:lnTo>
                    <a:pt x="496" y="12"/>
                  </a:lnTo>
                  <a:lnTo>
                    <a:pt x="531" y="6"/>
                  </a:lnTo>
                  <a:lnTo>
                    <a:pt x="573" y="0"/>
                  </a:lnTo>
                  <a:lnTo>
                    <a:pt x="621" y="6"/>
                  </a:lnTo>
                  <a:lnTo>
                    <a:pt x="669" y="24"/>
                  </a:lnTo>
                  <a:lnTo>
                    <a:pt x="699" y="47"/>
                  </a:lnTo>
                  <a:lnTo>
                    <a:pt x="722" y="77"/>
                  </a:lnTo>
                  <a:lnTo>
                    <a:pt x="728" y="112"/>
                  </a:lnTo>
                  <a:lnTo>
                    <a:pt x="728" y="118"/>
                  </a:lnTo>
                  <a:lnTo>
                    <a:pt x="728" y="118"/>
                  </a:lnTo>
                  <a:lnTo>
                    <a:pt x="728" y="124"/>
                  </a:lnTo>
                  <a:lnTo>
                    <a:pt x="728" y="130"/>
                  </a:lnTo>
                  <a:lnTo>
                    <a:pt x="734" y="130"/>
                  </a:lnTo>
                  <a:lnTo>
                    <a:pt x="740" y="130"/>
                  </a:lnTo>
                  <a:lnTo>
                    <a:pt x="746" y="130"/>
                  </a:lnTo>
                  <a:lnTo>
                    <a:pt x="746" y="130"/>
                  </a:lnTo>
                  <a:lnTo>
                    <a:pt x="794" y="136"/>
                  </a:lnTo>
                  <a:lnTo>
                    <a:pt x="830" y="148"/>
                  </a:lnTo>
                  <a:lnTo>
                    <a:pt x="860" y="171"/>
                  </a:lnTo>
                  <a:lnTo>
                    <a:pt x="878" y="201"/>
                  </a:lnTo>
                  <a:lnTo>
                    <a:pt x="884" y="237"/>
                  </a:lnTo>
                  <a:lnTo>
                    <a:pt x="878" y="272"/>
                  </a:lnTo>
                  <a:lnTo>
                    <a:pt x="860" y="296"/>
                  </a:lnTo>
                  <a:lnTo>
                    <a:pt x="830" y="319"/>
                  </a:lnTo>
                  <a:lnTo>
                    <a:pt x="794" y="337"/>
                  </a:lnTo>
                </a:path>
              </a:pathLst>
            </a:custGeom>
            <a:pattFill prst="lgGrid">
              <a:fgClr>
                <a:srgbClr val="0000ff"/>
              </a:fgClr>
              <a:bgClr>
                <a:srgbClr val="ffffff">
                  <a:alpha val="0"/>
                </a:srgbClr>
              </a:bgClr>
            </a:patt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"/>
            <p:cNvSpPr/>
            <p:nvPr/>
          </p:nvSpPr>
          <p:spPr>
            <a:xfrm>
              <a:off x="8065800" y="1285920"/>
              <a:ext cx="1099800" cy="823680"/>
            </a:xfrm>
            <a:custGeom>
              <a:avLst/>
              <a:gdLst/>
              <a:ahLst/>
              <a:rect l="0" t="0" r="r" b="b"/>
              <a:pathLst>
                <a:path w="1529" h="700">
                  <a:moveTo>
                    <a:pt x="1528" y="0"/>
                  </a:moveTo>
                  <a:lnTo>
                    <a:pt x="1527" y="50"/>
                  </a:lnTo>
                  <a:lnTo>
                    <a:pt x="1522" y="100"/>
                  </a:lnTo>
                  <a:lnTo>
                    <a:pt x="1515" y="150"/>
                  </a:lnTo>
                  <a:lnTo>
                    <a:pt x="1505" y="200"/>
                  </a:lnTo>
                  <a:lnTo>
                    <a:pt x="1491" y="249"/>
                  </a:lnTo>
                  <a:lnTo>
                    <a:pt x="1475" y="297"/>
                  </a:lnTo>
                  <a:lnTo>
                    <a:pt x="1457" y="346"/>
                  </a:lnTo>
                  <a:lnTo>
                    <a:pt x="1435" y="393"/>
                  </a:lnTo>
                  <a:lnTo>
                    <a:pt x="1411" y="440"/>
                  </a:lnTo>
                  <a:lnTo>
                    <a:pt x="1384" y="486"/>
                  </a:lnTo>
                  <a:lnTo>
                    <a:pt x="1354" y="531"/>
                  </a:lnTo>
                  <a:lnTo>
                    <a:pt x="1321" y="574"/>
                  </a:lnTo>
                  <a:lnTo>
                    <a:pt x="1287" y="617"/>
                  </a:lnTo>
                  <a:lnTo>
                    <a:pt x="1249" y="659"/>
                  </a:lnTo>
                  <a:lnTo>
                    <a:pt x="1209" y="699"/>
                  </a:lnTo>
                  <a:lnTo>
                    <a:pt x="0" y="0"/>
                  </a:lnTo>
                  <a:lnTo>
                    <a:pt x="1528" y="0"/>
                  </a:ln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"/>
            <p:cNvSpPr txBox="1"/>
            <p:nvPr/>
          </p:nvSpPr>
          <p:spPr>
            <a:xfrm>
              <a:off x="9231120" y="1693800"/>
              <a:ext cx="549000" cy="43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latin typeface="Standard Symbols L"/>
                  <a:ea typeface="Droid Sans Fallback"/>
                </a:rPr>
                <a:t>2q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6395040" y="1253520"/>
              <a:ext cx="3385080" cy="173484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" name=""/>
          <p:cNvSpPr txBox="1"/>
          <p:nvPr/>
        </p:nvSpPr>
        <p:spPr>
          <a:xfrm>
            <a:off x="3045240" y="1462320"/>
            <a:ext cx="31125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i="1" lang="en-GB" sz="2400" spc="-1" strike="noStrike">
                <a:solidFill>
                  <a:srgbClr val="0000ff"/>
                </a:solidFill>
                <a:latin typeface="Times New Roman"/>
              </a:rPr>
              <a:t>K</a:t>
            </a:r>
            <a:r>
              <a:rPr b="1" i="1" lang="en-GB" sz="2400" spc="-1" strike="noStrike" baseline="-14000000">
                <a:solidFill>
                  <a:srgbClr val="0000ff"/>
                </a:solidFill>
                <a:latin typeface="Times New Roman"/>
              </a:rPr>
              <a:t>f</a:t>
            </a:r>
            <a:r>
              <a:rPr b="0" i="1" lang="en-GB" sz="2400" spc="-1" strike="noStrike">
                <a:solidFill>
                  <a:srgbClr val="0000ff"/>
                </a:solidFill>
                <a:latin typeface="Times New Roman"/>
              </a:rPr>
              <a:t>=</a:t>
            </a:r>
            <a:r>
              <a:rPr b="1" i="1" lang="en-GB" sz="2400" spc="-1" strike="noStrike">
                <a:solidFill>
                  <a:srgbClr val="0000ff"/>
                </a:solidFill>
                <a:latin typeface="Times New Roman"/>
              </a:rPr>
              <a:t>K</a:t>
            </a:r>
            <a:r>
              <a:rPr b="1" i="1" lang="en-GB" sz="2400" spc="-1" strike="noStrike" baseline="-14000000">
                <a:solidFill>
                  <a:srgbClr val="0000ff"/>
                </a:solidFill>
                <a:latin typeface="Times New Roman"/>
              </a:rPr>
              <a:t>i</a:t>
            </a:r>
            <a:r>
              <a:rPr b="1" i="1" lang="en-GB" sz="2400" spc="-1" strike="noStrike">
                <a:solidFill>
                  <a:srgbClr val="0000ff"/>
                </a:solidFill>
                <a:latin typeface="Times New Roman"/>
              </a:rPr>
              <a:t>+Q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i="1" lang="en-GB" sz="2400" spc="-1" strike="noStrike">
                <a:solidFill>
                  <a:srgbClr val="0000ff"/>
                </a:solidFill>
                <a:latin typeface="Times New Roman"/>
              </a:rPr>
              <a:t>E</a:t>
            </a:r>
            <a:r>
              <a:rPr b="1" i="1" lang="en-GB" sz="2400" spc="-1" strike="noStrike" baseline="-14000000">
                <a:solidFill>
                  <a:srgbClr val="0000ff"/>
                </a:solidFill>
                <a:latin typeface="Times New Roman"/>
              </a:rPr>
              <a:t>f</a:t>
            </a:r>
            <a:r>
              <a:rPr b="0" i="1" lang="en-GB" sz="2400" spc="-1" strike="noStrike">
                <a:solidFill>
                  <a:srgbClr val="0000ff"/>
                </a:solidFill>
                <a:latin typeface="Times New Roman"/>
              </a:rPr>
              <a:t>=E</a:t>
            </a:r>
            <a:r>
              <a:rPr b="1" i="1" lang="en-GB" sz="2400" spc="-1" strike="noStrike" baseline="-14000000">
                <a:solidFill>
                  <a:srgbClr val="0000ff"/>
                </a:solidFill>
                <a:latin typeface="Times New Roman"/>
              </a:rPr>
              <a:t>i</a:t>
            </a:r>
            <a:r>
              <a:rPr b="0" i="1" lang="en-GB" sz="2400" spc="-1" strike="noStrike">
                <a:solidFill>
                  <a:srgbClr val="0000ff"/>
                </a:solidFill>
                <a:latin typeface="Times New Roman"/>
              </a:rPr>
              <a:t>+</a:t>
            </a:r>
            <a:r>
              <a:rPr b="0" i="1" lang="en-GB" sz="2400" spc="-1" strike="noStrike">
                <a:solidFill>
                  <a:srgbClr val="0000ff"/>
                </a:solidFill>
                <a:latin typeface="Standard Symbols L"/>
              </a:rPr>
              <a:t>w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5920" y="6586200"/>
            <a:ext cx="803232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  <a:ea typeface="Droid Sans Fallback"/>
              </a:rPr>
              <a:t>Dynamical structure factor </a:t>
            </a:r>
            <a:r>
              <a:rPr b="0" i="1" lang="en-GB" sz="1800" spc="-1" strike="noStrike">
                <a:solidFill>
                  <a:srgbClr val="ff0000"/>
                </a:solidFill>
                <a:latin typeface="Arial"/>
                <a:ea typeface="Droid Sans Fallback"/>
              </a:rPr>
              <a:t>S(Q,</a:t>
            </a:r>
            <a:r>
              <a:rPr b="0" i="1" lang="en-GB" sz="1800" spc="-1" strike="noStrike">
                <a:solidFill>
                  <a:srgbClr val="ff0000"/>
                </a:solidFill>
                <a:latin typeface="Standard Symbols L"/>
                <a:ea typeface="Droid Sans Fallback"/>
              </a:rPr>
              <a:t>w</a:t>
            </a:r>
            <a:r>
              <a:rPr b="0" i="1" lang="en-GB" sz="1800" spc="-1" strike="noStrike">
                <a:solidFill>
                  <a:srgbClr val="ff0000"/>
                </a:solidFill>
                <a:latin typeface="Arial"/>
                <a:ea typeface="Droid Sans Fallback"/>
              </a:rPr>
              <a:t>)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  <a:ea typeface="Droid Sans Fallback"/>
              </a:rPr>
              <a:t> is characteristic of each material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  <a:ea typeface="Droid Sans Fallback"/>
              </a:rPr>
              <a:t>Reflects ordering of matter (atom/molecule positions – movements - domains)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285120" y="5997600"/>
            <a:ext cx="2542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  <a:ea typeface="Droid Sans Fallback"/>
              </a:rPr>
              <a:t>Holy Book (Squires)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solidFill>
                  <a:srgbClr val="6666ff"/>
                </a:solidFill>
                <a:latin typeface="Purisa"/>
              </a:rPr>
              <a:t>Scattering law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354960" y="1707480"/>
            <a:ext cx="8412480" cy="66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2000" spc="-1" strike="noStrike">
                <a:solidFill>
                  <a:srgbClr val="ff33ff"/>
                </a:solidFill>
                <a:latin typeface="Arial"/>
                <a:ea typeface="Droid Sans Fallback"/>
              </a:rPr>
              <a:t>The double differential scattering cross section gives the probability for a neutron to scatter for a given solid angle and energy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999160" y="3430440"/>
            <a:ext cx="3452040" cy="110268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6493320" y="3763440"/>
            <a:ext cx="28310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  <a:ea typeface="Droid Sans Fallback"/>
              </a:rPr>
              <a:t> </a:t>
            </a:r>
            <a:r>
              <a:rPr b="0" lang="en-GB" sz="1800" spc="-1" strike="noStrike">
                <a:latin typeface="Arial"/>
                <a:ea typeface="Droid Sans Fallback"/>
              </a:rPr>
              <a:t>V.F. Sears. Adv. Phys., 24, 1, 1975.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85560" y="3642480"/>
            <a:ext cx="3200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6666ff"/>
                </a:solidFill>
                <a:latin typeface="Arial"/>
                <a:ea typeface="Droid Sans Fallback"/>
              </a:rPr>
              <a:t>Effective total scattering cross section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394200" y="3086640"/>
            <a:ext cx="804672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2000" spc="-1" strike="noStrike">
                <a:solidFill>
                  <a:srgbClr val="ff33ff"/>
                </a:solidFill>
                <a:latin typeface="Arial"/>
                <a:ea typeface="Droid Sans Fallback"/>
              </a:rPr>
              <a:t>The total intensity is the full integral over all scattering possibilities.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 txBox="1"/>
          <p:nvPr/>
        </p:nvSpPr>
        <p:spPr>
          <a:xfrm>
            <a:off x="180000" y="31680"/>
            <a:ext cx="785376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solidFill>
                  <a:srgbClr val="6666ff"/>
                </a:solidFill>
                <a:latin typeface="Purisa"/>
              </a:rPr>
              <a:t>Computing the total scattering probability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825120" y="2907720"/>
            <a:ext cx="2783520" cy="73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  <a:ea typeface="Droid Sans Fallback"/>
              </a:rPr>
              <a:t>We like to play games 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  <a:ea typeface="Droid Sans Fallback"/>
              </a:rPr>
              <a:t>in (q,</a:t>
            </a:r>
            <a:r>
              <a:rPr b="0" lang="en-GB" sz="1800" spc="-1" strike="noStrike">
                <a:latin typeface="Standard Symbols L"/>
                <a:ea typeface="Droid Sans Fallback"/>
              </a:rPr>
              <a:t>w</a:t>
            </a:r>
            <a:r>
              <a:rPr b="0" lang="en-GB" sz="1800" spc="-1" strike="noStrike">
                <a:latin typeface="Arial"/>
                <a:ea typeface="Droid Sans Fallback"/>
              </a:rPr>
              <a:t>) space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871440" y="2562840"/>
            <a:ext cx="2866680" cy="152352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871440" y="4225320"/>
            <a:ext cx="3104640" cy="86652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 txBox="1"/>
          <p:nvPr/>
        </p:nvSpPr>
        <p:spPr>
          <a:xfrm>
            <a:off x="825120" y="4289400"/>
            <a:ext cx="3202920" cy="73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latin typeface="Arial"/>
                <a:ea typeface="Droid Sans Fallback"/>
              </a:rPr>
              <a:t>Effective cross section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latin typeface="Arial"/>
                <a:ea typeface="Droid Sans Fallback"/>
              </a:rPr>
              <a:t>in (q,</a:t>
            </a:r>
            <a:r>
              <a:rPr b="0" lang="en-GB" sz="1800" spc="-1" strike="noStrike">
                <a:solidFill>
                  <a:srgbClr val="0000ff"/>
                </a:solidFill>
                <a:latin typeface="Standard Symbols L"/>
                <a:ea typeface="Droid Sans Fallback"/>
              </a:rPr>
              <a:t>w</a:t>
            </a:r>
            <a:r>
              <a:rPr b="0" lang="en-GB" sz="1800" spc="-1" strike="noStrike">
                <a:solidFill>
                  <a:srgbClr val="0000ff"/>
                </a:solidFill>
                <a:latin typeface="Arial"/>
                <a:ea typeface="Droid Sans Fallback"/>
              </a:rPr>
              <a:t>) space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25480" y="5297400"/>
            <a:ext cx="3202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latin typeface="Arial"/>
                <a:ea typeface="Droid Sans Fallback"/>
              </a:rPr>
              <a:t>Probability to transmit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25840" y="5945760"/>
            <a:ext cx="3202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latin typeface="Arial"/>
                <a:ea typeface="Droid Sans Fallback"/>
              </a:rPr>
              <a:t>Scattering distribution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5644440" y="6025320"/>
            <a:ext cx="3643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Droid Sans Fallback"/>
              </a:rPr>
              <a:t>with importance sampling to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Droid Sans Fallback"/>
              </a:rPr>
              <a:t>scatter preferably where </a:t>
            </a:r>
            <a:r>
              <a:rPr b="0" i="1" lang="en-US" sz="1800" spc="-1" strike="noStrike">
                <a:latin typeface="Arial"/>
                <a:ea typeface="Droid Sans Fallback"/>
              </a:rPr>
              <a:t>S</a:t>
            </a:r>
            <a:r>
              <a:rPr b="0" lang="en-US" sz="1800" spc="-1" strike="noStrike">
                <a:latin typeface="Arial"/>
                <a:ea typeface="Droid Sans Fallback"/>
              </a:rPr>
              <a:t> is large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4096440" y="5967720"/>
            <a:ext cx="1154880" cy="3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  <a:ea typeface="Droid Sans Fallback"/>
              </a:rPr>
              <a:t>S(q,</a:t>
            </a:r>
            <a:r>
              <a:rPr b="0" lang="en-GB" sz="1800" spc="-1" strike="noStrike">
                <a:latin typeface="Symbol"/>
                <a:ea typeface="Droid Sans Fallback"/>
              </a:rPr>
              <a:t>w</a:t>
            </a:r>
            <a:r>
              <a:rPr b="0" lang="en-GB" sz="1800" spc="-1" strike="noStrike">
                <a:latin typeface="Arial"/>
                <a:ea typeface="Droid Sans Fallback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70760" y="1568160"/>
            <a:ext cx="8869680" cy="7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33ff"/>
                </a:solidFill>
                <a:latin typeface="Arial"/>
                <a:ea typeface="Droid Sans Fallback"/>
              </a:rPr>
              <a:t>The total scattering cross section is given in (</a:t>
            </a:r>
            <a:r>
              <a:rPr b="0" lang="en-GB" sz="1800" spc="-1" strike="noStrike">
                <a:solidFill>
                  <a:srgbClr val="ff33ff"/>
                </a:solidFill>
                <a:latin typeface="Symbol"/>
                <a:ea typeface="Droid Sans Fallback"/>
              </a:rPr>
              <a:t>W</a:t>
            </a:r>
            <a:r>
              <a:rPr b="0" lang="en-GB" sz="1800" spc="-1" strike="noStrike">
                <a:solidFill>
                  <a:srgbClr val="ff33ff"/>
                </a:solidFill>
                <a:latin typeface="Arial"/>
                <a:ea typeface="Droid Sans Fallback"/>
              </a:rPr>
              <a:t>,E</a:t>
            </a:r>
            <a:r>
              <a:rPr b="0" lang="en-GB" sz="1800" spc="-1" strike="noStrike" baseline="-14000000">
                <a:solidFill>
                  <a:srgbClr val="ff33ff"/>
                </a:solidFill>
                <a:latin typeface="Arial"/>
                <a:ea typeface="Droid Sans Fallback"/>
              </a:rPr>
              <a:t>f</a:t>
            </a:r>
            <a:r>
              <a:rPr b="0" lang="en-GB" sz="1800" spc="-1" strike="noStrike">
                <a:solidFill>
                  <a:srgbClr val="ff33ff"/>
                </a:solidFill>
                <a:latin typeface="Arial"/>
                <a:ea typeface="Droid Sans Fallback"/>
              </a:rPr>
              <a:t>) space, but </a:t>
            </a:r>
            <a:r>
              <a:rPr b="0" i="1" lang="en-GB" sz="1800" spc="-1" strike="noStrike">
                <a:solidFill>
                  <a:srgbClr val="ff33ff"/>
                </a:solidFill>
                <a:latin typeface="Arial"/>
                <a:ea typeface="Droid Sans Fallback"/>
              </a:rPr>
              <a:t>S</a:t>
            </a:r>
            <a:r>
              <a:rPr b="0" lang="en-GB" sz="1800" spc="-1" strike="noStrike">
                <a:solidFill>
                  <a:srgbClr val="ff33ff"/>
                </a:solidFill>
                <a:latin typeface="Arial"/>
                <a:ea typeface="Droid Sans Fallback"/>
              </a:rPr>
              <a:t> is given in (q,</a:t>
            </a:r>
            <a:r>
              <a:rPr b="0" lang="en-GB" sz="1800" spc="-1" strike="noStrike">
                <a:solidFill>
                  <a:srgbClr val="ff33ff"/>
                </a:solidFill>
                <a:latin typeface="Symbol"/>
                <a:ea typeface="Droid Sans Fallback"/>
              </a:rPr>
              <a:t>w</a:t>
            </a:r>
            <a:r>
              <a:rPr b="0" lang="en-GB" sz="1800" spc="-1" strike="noStrike">
                <a:solidFill>
                  <a:srgbClr val="ff33ff"/>
                </a:solidFill>
                <a:latin typeface="Arial"/>
                <a:ea typeface="Droid Sans Fallback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33ff"/>
                </a:solidFill>
                <a:latin typeface="Arial"/>
                <a:ea typeface="Droid Sans Fallback"/>
              </a:rPr>
              <a:t>A variable change must be done for the integration (Jacobian).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6440040" y="5225760"/>
            <a:ext cx="1280160" cy="0"/>
          </a:xfrm>
          <a:prstGeom prst="line">
            <a:avLst/>
          </a:prstGeom>
          <a:ln w="36720">
            <a:solidFill>
              <a:srgbClr val="0066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 txBox="1"/>
          <p:nvPr/>
        </p:nvSpPr>
        <p:spPr>
          <a:xfrm>
            <a:off x="6622920" y="5264640"/>
            <a:ext cx="548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900ff"/>
                </a:solidFill>
                <a:latin typeface="Arial"/>
                <a:ea typeface="Droid Sans Fallback"/>
              </a:rPr>
              <a:t>n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7354440" y="4640400"/>
            <a:ext cx="1369440" cy="1006560"/>
          </a:xfrm>
          <a:custGeom>
            <a:avLst/>
            <a:gdLst/>
            <a:ahLst/>
            <a:rect l="0" t="0" r="r" b="b"/>
            <a:pathLst>
              <a:path w="3804" h="2796">
                <a:moveTo>
                  <a:pt x="0" y="0"/>
                </a:moveTo>
                <a:cubicBezTo>
                  <a:pt x="456" y="1269"/>
                  <a:pt x="1369" y="1778"/>
                  <a:pt x="1369" y="1778"/>
                </a:cubicBezTo>
                <a:cubicBezTo>
                  <a:pt x="2890" y="2794"/>
                  <a:pt x="3803" y="2794"/>
                  <a:pt x="3498" y="2795"/>
                </a:cubicBezTo>
              </a:path>
            </a:pathLst>
          </a:custGeom>
          <a:ln w="36720">
            <a:solidFill>
              <a:srgbClr val="ff3333"/>
            </a:solidFill>
            <a:round/>
          </a:ln>
        </p:spPr>
      </p:sp>
      <p:sp>
        <p:nvSpPr>
          <p:cNvPr id="138" name=""/>
          <p:cNvSpPr/>
          <p:nvPr/>
        </p:nvSpPr>
        <p:spPr>
          <a:xfrm flipV="1">
            <a:off x="7775640" y="4183920"/>
            <a:ext cx="914400" cy="1005840"/>
          </a:xfrm>
          <a:prstGeom prst="line">
            <a:avLst/>
          </a:prstGeom>
          <a:ln w="36720">
            <a:solidFill>
              <a:srgbClr val="009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39" name=""/>
              <p:cNvSpPr txBox="1"/>
              <p:nvPr/>
            </p:nvSpPr>
            <p:spPr>
              <a:xfrm>
                <a:off x="4125600" y="5278320"/>
                <a:ext cx="942480" cy="295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r>
                      <m:t xml:space="preserve">=</m:t>
                    </m:r>
                    <m:sSup>
                      <m:e>
                        <m:r>
                          <m:t xml:space="preserve">e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ρ</m:t>
                        </m:r>
                        <m:acc>
                          <m:accPr>
                            <m:chr m:val="^"/>
                          </m:accPr>
                          <m:e>
                            <m:r>
                              <m:t xml:space="preserve">σ</m:t>
                            </m:r>
                          </m:e>
                        </m:acc>
                        <m:r>
                          <m:t xml:space="preserve">x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solidFill>
                  <a:srgbClr val="6666ff"/>
                </a:solidFill>
                <a:latin typeface="Purisa"/>
              </a:rPr>
              <a:t>How to get S(q,w) data sets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41" name=""/>
          <p:cNvSpPr/>
          <p:nvPr/>
        </p:nvSpPr>
        <p:spPr>
          <a:xfrm>
            <a:off x="2752560" y="2313720"/>
            <a:ext cx="2281320" cy="704880"/>
          </a:xfrm>
          <a:custGeom>
            <a:avLst/>
            <a:gdLst/>
            <a:ahLst/>
            <a:rect l="0" t="0" r="r" b="b"/>
            <a:pathLst>
              <a:path w="6339" h="1960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954"/>
                </a:lnTo>
                <a:lnTo>
                  <a:pt x="0" y="1955"/>
                </a:lnTo>
                <a:cubicBezTo>
                  <a:pt x="0" y="1955"/>
                  <a:pt x="0" y="1956"/>
                  <a:pt x="1" y="1957"/>
                </a:cubicBezTo>
                <a:lnTo>
                  <a:pt x="2" y="1958"/>
                </a:lnTo>
                <a:cubicBezTo>
                  <a:pt x="3" y="1959"/>
                  <a:pt x="4" y="1959"/>
                  <a:pt x="4" y="1959"/>
                </a:cubicBezTo>
                <a:lnTo>
                  <a:pt x="6333" y="1958"/>
                </a:lnTo>
                <a:lnTo>
                  <a:pt x="6334" y="1959"/>
                </a:lnTo>
                <a:cubicBezTo>
                  <a:pt x="6334" y="1959"/>
                  <a:pt x="6335" y="1959"/>
                  <a:pt x="6336" y="1958"/>
                </a:cubicBezTo>
                <a:lnTo>
                  <a:pt x="6337" y="1957"/>
                </a:lnTo>
                <a:cubicBezTo>
                  <a:pt x="6338" y="1956"/>
                  <a:pt x="6338" y="1955"/>
                  <a:pt x="6338" y="1955"/>
                </a:cubicBezTo>
                <a:lnTo>
                  <a:pt x="6338" y="4"/>
                </a:lnTo>
                <a:lnTo>
                  <a:pt x="6338" y="4"/>
                </a:lnTo>
                <a:lnTo>
                  <a:pt x="6338" y="4"/>
                </a:lnTo>
                <a:cubicBezTo>
                  <a:pt x="6338" y="4"/>
                  <a:pt x="6338" y="3"/>
                  <a:pt x="6337" y="2"/>
                </a:cubicBezTo>
                <a:lnTo>
                  <a:pt x="6336" y="1"/>
                </a:lnTo>
                <a:cubicBezTo>
                  <a:pt x="6335" y="0"/>
                  <a:pt x="6334" y="0"/>
                  <a:pt x="6334" y="0"/>
                </a:cubicBezTo>
                <a:lnTo>
                  <a:pt x="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98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Utopia"/>
                <a:ea typeface="Droid Sans Fallback"/>
              </a:rPr>
              <a:t>Inter-atomic 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8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Utopia"/>
                <a:ea typeface="Droid Sans Fallback"/>
              </a:rPr>
              <a:t>potential </a:t>
            </a:r>
            <a:r>
              <a:rPr b="0" i="1" lang="en-GB" sz="1800" spc="-1" strike="noStrike">
                <a:solidFill>
                  <a:srgbClr val="000000"/>
                </a:solidFill>
                <a:latin typeface="Utopia"/>
                <a:ea typeface="Droid Sans Fallback"/>
              </a:rPr>
              <a:t>u(r)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42" name=""/>
          <p:cNvGrpSpPr/>
          <p:nvPr/>
        </p:nvGrpSpPr>
        <p:grpSpPr>
          <a:xfrm>
            <a:off x="910440" y="1402560"/>
            <a:ext cx="1708200" cy="868320"/>
            <a:chOff x="910440" y="1402560"/>
            <a:chExt cx="1708200" cy="868320"/>
          </a:xfrm>
        </p:grpSpPr>
        <p:sp>
          <p:nvSpPr>
            <p:cNvPr id="143" name=""/>
            <p:cNvSpPr/>
            <p:nvPr/>
          </p:nvSpPr>
          <p:spPr>
            <a:xfrm>
              <a:off x="1013760" y="1677240"/>
              <a:ext cx="1467000" cy="49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ct val="98000"/>
                </a:lnSpc>
              </a:pPr>
              <a:r>
                <a:rPr b="0" i="1" lang="en-GB" sz="1800" spc="-1" strike="noStrike">
                  <a:solidFill>
                    <a:srgbClr val="33cc66"/>
                  </a:solidFill>
                  <a:latin typeface="Utopia"/>
                  <a:ea typeface="Droid Sans Fallback"/>
                </a:rPr>
                <a:t>Experiments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  <a:p>
              <a:pPr algn="ctr">
                <a:lnSpc>
                  <a:spcPct val="98000"/>
                </a:lnSpc>
              </a:pPr>
              <a:r>
                <a:rPr b="0" i="1" lang="en-GB" sz="1800" spc="-1" strike="noStrike">
                  <a:solidFill>
                    <a:srgbClr val="33cc66"/>
                  </a:solidFill>
                  <a:latin typeface="Utopia"/>
                  <a:ea typeface="Droid Sans Fallback"/>
                </a:rPr>
                <a:t>(corrected)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910440" y="1402560"/>
              <a:ext cx="1708200" cy="868320"/>
            </a:xfrm>
            <a:custGeom>
              <a:avLst/>
              <a:gdLst/>
              <a:ahLst/>
              <a:rect l="0" t="0" r="r" b="b"/>
              <a:pathLst>
                <a:path w="4747" h="2414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2408"/>
                  </a:lnTo>
                  <a:lnTo>
                    <a:pt x="0" y="2409"/>
                  </a:lnTo>
                  <a:cubicBezTo>
                    <a:pt x="0" y="2409"/>
                    <a:pt x="0" y="2410"/>
                    <a:pt x="1" y="2411"/>
                  </a:cubicBezTo>
                  <a:lnTo>
                    <a:pt x="2" y="2412"/>
                  </a:lnTo>
                  <a:cubicBezTo>
                    <a:pt x="3" y="2413"/>
                    <a:pt x="4" y="2413"/>
                    <a:pt x="4" y="2413"/>
                  </a:cubicBezTo>
                  <a:lnTo>
                    <a:pt x="4741" y="2413"/>
                  </a:lnTo>
                  <a:lnTo>
                    <a:pt x="4742" y="2413"/>
                  </a:lnTo>
                  <a:cubicBezTo>
                    <a:pt x="4742" y="2413"/>
                    <a:pt x="4743" y="2413"/>
                    <a:pt x="4744" y="2412"/>
                  </a:cubicBezTo>
                  <a:lnTo>
                    <a:pt x="4745" y="2411"/>
                  </a:lnTo>
                  <a:cubicBezTo>
                    <a:pt x="4746" y="2410"/>
                    <a:pt x="4746" y="2409"/>
                    <a:pt x="4746" y="2409"/>
                  </a:cubicBezTo>
                  <a:lnTo>
                    <a:pt x="4746" y="4"/>
                  </a:lnTo>
                  <a:lnTo>
                    <a:pt x="4746" y="4"/>
                  </a:lnTo>
                  <a:lnTo>
                    <a:pt x="4746" y="4"/>
                  </a:lnTo>
                  <a:cubicBezTo>
                    <a:pt x="4746" y="4"/>
                    <a:pt x="4746" y="3"/>
                    <a:pt x="4745" y="2"/>
                  </a:cubicBezTo>
                  <a:lnTo>
                    <a:pt x="4744" y="1"/>
                  </a:lnTo>
                  <a:cubicBezTo>
                    <a:pt x="4743" y="0"/>
                    <a:pt x="4742" y="0"/>
                    <a:pt x="4742" y="0"/>
                  </a:cubicBezTo>
                  <a:lnTo>
                    <a:pt x="4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"/>
          <p:cNvGrpSpPr/>
          <p:nvPr/>
        </p:nvGrpSpPr>
        <p:grpSpPr>
          <a:xfrm>
            <a:off x="916560" y="2315520"/>
            <a:ext cx="1718640" cy="743040"/>
            <a:chOff x="916560" y="2315520"/>
            <a:chExt cx="1718640" cy="743040"/>
          </a:xfrm>
        </p:grpSpPr>
        <p:sp>
          <p:nvSpPr>
            <p:cNvPr id="146" name=""/>
            <p:cNvSpPr/>
            <p:nvPr/>
          </p:nvSpPr>
          <p:spPr>
            <a:xfrm>
              <a:off x="1018800" y="2550240"/>
              <a:ext cx="1476720" cy="49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ct val="98000"/>
                </a:lnSpc>
              </a:pPr>
              <a:r>
                <a:rPr b="0" i="1" lang="en-GB" sz="1800" spc="-1" strike="noStrike">
                  <a:solidFill>
                    <a:srgbClr val="33cc66"/>
                  </a:solidFill>
                  <a:latin typeface="Utopia"/>
                  <a:ea typeface="Droid Sans Fallback"/>
                </a:rPr>
                <a:t>Molecular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  <a:p>
              <a:pPr algn="ctr">
                <a:lnSpc>
                  <a:spcPct val="98000"/>
                </a:lnSpc>
              </a:pPr>
              <a:r>
                <a:rPr b="0" i="1" lang="en-GB" sz="1800" spc="-1" strike="noStrike">
                  <a:solidFill>
                    <a:srgbClr val="33cc66"/>
                  </a:solidFill>
                  <a:latin typeface="Utopia"/>
                  <a:ea typeface="Droid Sans Fallback"/>
                </a:rPr>
                <a:t>Dynamics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916560" y="2315520"/>
              <a:ext cx="1718640" cy="743040"/>
            </a:xfrm>
            <a:custGeom>
              <a:avLst/>
              <a:gdLst/>
              <a:ahLst/>
              <a:rect l="0" t="0" r="r" b="b"/>
              <a:pathLst>
                <a:path w="4776" h="2066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062"/>
                  </a:lnTo>
                  <a:lnTo>
                    <a:pt x="0" y="2063"/>
                  </a:lnTo>
                  <a:lnTo>
                    <a:pt x="0" y="2064"/>
                  </a:lnTo>
                  <a:lnTo>
                    <a:pt x="1" y="2065"/>
                  </a:lnTo>
                  <a:lnTo>
                    <a:pt x="2" y="2065"/>
                  </a:lnTo>
                  <a:lnTo>
                    <a:pt x="4772" y="2065"/>
                  </a:lnTo>
                  <a:lnTo>
                    <a:pt x="4773" y="2065"/>
                  </a:lnTo>
                  <a:lnTo>
                    <a:pt x="4774" y="2065"/>
                  </a:lnTo>
                  <a:lnTo>
                    <a:pt x="4775" y="2064"/>
                  </a:lnTo>
                  <a:lnTo>
                    <a:pt x="4775" y="2063"/>
                  </a:lnTo>
                  <a:lnTo>
                    <a:pt x="4775" y="2"/>
                  </a:lnTo>
                  <a:lnTo>
                    <a:pt x="4775" y="2"/>
                  </a:lnTo>
                  <a:lnTo>
                    <a:pt x="4775" y="2"/>
                  </a:lnTo>
                  <a:lnTo>
                    <a:pt x="4775" y="1"/>
                  </a:lnTo>
                  <a:lnTo>
                    <a:pt x="4774" y="0"/>
                  </a:lnTo>
                  <a:lnTo>
                    <a:pt x="4773" y="0"/>
                  </a:lnTo>
                  <a:lnTo>
                    <a:pt x="2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" name=""/>
          <p:cNvGrpSpPr/>
          <p:nvPr/>
        </p:nvGrpSpPr>
        <p:grpSpPr>
          <a:xfrm>
            <a:off x="895320" y="3641040"/>
            <a:ext cx="1718640" cy="640440"/>
            <a:chOff x="895320" y="3641040"/>
            <a:chExt cx="1718640" cy="640440"/>
          </a:xfrm>
        </p:grpSpPr>
        <p:sp>
          <p:nvSpPr>
            <p:cNvPr id="149" name=""/>
            <p:cNvSpPr/>
            <p:nvPr/>
          </p:nvSpPr>
          <p:spPr>
            <a:xfrm>
              <a:off x="997920" y="3842640"/>
              <a:ext cx="1476360" cy="248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ct val="98000"/>
                </a:lnSpc>
              </a:pPr>
              <a:r>
                <a:rPr b="0" i="1" lang="en-GB" sz="1800" spc="-1" strike="noStrike">
                  <a:solidFill>
                    <a:srgbClr val="33cc66"/>
                  </a:solidFill>
                  <a:latin typeface="Utopia"/>
                  <a:ea typeface="Droid Sans Fallback"/>
                </a:rPr>
                <a:t>Ab-initio MD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95320" y="3641040"/>
              <a:ext cx="1718640" cy="640440"/>
            </a:xfrm>
            <a:custGeom>
              <a:avLst/>
              <a:gdLst/>
              <a:ahLst/>
              <a:rect l="0" t="0" r="r" b="b"/>
              <a:pathLst>
                <a:path w="4776" h="1781">
                  <a:moveTo>
                    <a:pt x="1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1778"/>
                  </a:lnTo>
                  <a:lnTo>
                    <a:pt x="0" y="1778"/>
                  </a:lnTo>
                  <a:lnTo>
                    <a:pt x="0" y="1779"/>
                  </a:lnTo>
                  <a:lnTo>
                    <a:pt x="1" y="1780"/>
                  </a:lnTo>
                  <a:lnTo>
                    <a:pt x="2" y="1780"/>
                  </a:lnTo>
                  <a:lnTo>
                    <a:pt x="4773" y="1779"/>
                  </a:lnTo>
                  <a:lnTo>
                    <a:pt x="4773" y="1780"/>
                  </a:lnTo>
                  <a:lnTo>
                    <a:pt x="4774" y="1780"/>
                  </a:lnTo>
                  <a:lnTo>
                    <a:pt x="4775" y="1779"/>
                  </a:lnTo>
                  <a:lnTo>
                    <a:pt x="4775" y="1778"/>
                  </a:lnTo>
                  <a:lnTo>
                    <a:pt x="4775" y="1"/>
                  </a:lnTo>
                  <a:lnTo>
                    <a:pt x="4775" y="2"/>
                  </a:lnTo>
                  <a:lnTo>
                    <a:pt x="4775" y="2"/>
                  </a:lnTo>
                  <a:lnTo>
                    <a:pt x="4775" y="1"/>
                  </a:lnTo>
                  <a:lnTo>
                    <a:pt x="4774" y="0"/>
                  </a:lnTo>
                  <a:lnTo>
                    <a:pt x="4773" y="0"/>
                  </a:lnTo>
                  <a:lnTo>
                    <a:pt x="1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"/>
          <p:cNvSpPr/>
          <p:nvPr/>
        </p:nvSpPr>
        <p:spPr>
          <a:xfrm>
            <a:off x="2706120" y="3807360"/>
            <a:ext cx="2281320" cy="704880"/>
          </a:xfrm>
          <a:custGeom>
            <a:avLst/>
            <a:gdLst/>
            <a:ahLst/>
            <a:rect l="0" t="0" r="r" b="b"/>
            <a:pathLst>
              <a:path w="6339" h="1960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954"/>
                </a:lnTo>
                <a:lnTo>
                  <a:pt x="0" y="1955"/>
                </a:lnTo>
                <a:cubicBezTo>
                  <a:pt x="0" y="1955"/>
                  <a:pt x="0" y="1956"/>
                  <a:pt x="1" y="1957"/>
                </a:cubicBezTo>
                <a:lnTo>
                  <a:pt x="2" y="1958"/>
                </a:lnTo>
                <a:cubicBezTo>
                  <a:pt x="3" y="1959"/>
                  <a:pt x="4" y="1959"/>
                  <a:pt x="4" y="1959"/>
                </a:cubicBezTo>
                <a:lnTo>
                  <a:pt x="6333" y="1958"/>
                </a:lnTo>
                <a:lnTo>
                  <a:pt x="6334" y="1959"/>
                </a:lnTo>
                <a:cubicBezTo>
                  <a:pt x="6334" y="1959"/>
                  <a:pt x="6335" y="1959"/>
                  <a:pt x="6336" y="1958"/>
                </a:cubicBezTo>
                <a:lnTo>
                  <a:pt x="6337" y="1957"/>
                </a:lnTo>
                <a:cubicBezTo>
                  <a:pt x="6338" y="1956"/>
                  <a:pt x="6338" y="1955"/>
                  <a:pt x="6338" y="1955"/>
                </a:cubicBezTo>
                <a:lnTo>
                  <a:pt x="6338" y="4"/>
                </a:lnTo>
                <a:lnTo>
                  <a:pt x="6338" y="4"/>
                </a:lnTo>
                <a:lnTo>
                  <a:pt x="6338" y="4"/>
                </a:lnTo>
                <a:cubicBezTo>
                  <a:pt x="6338" y="4"/>
                  <a:pt x="6338" y="3"/>
                  <a:pt x="6337" y="2"/>
                </a:cubicBezTo>
                <a:lnTo>
                  <a:pt x="6336" y="1"/>
                </a:lnTo>
                <a:cubicBezTo>
                  <a:pt x="6335" y="0"/>
                  <a:pt x="6334" y="0"/>
                  <a:pt x="6334" y="0"/>
                </a:cubicBezTo>
                <a:lnTo>
                  <a:pt x="4" y="0"/>
                </a:lnTo>
              </a:path>
            </a:pathLst>
          </a:custGeom>
          <a:noFill/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98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Utopia"/>
                <a:ea typeface="Droid Sans Fallback"/>
              </a:rPr>
              <a:t>Pseudo-potential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52" name=""/>
          <p:cNvGrpSpPr/>
          <p:nvPr/>
        </p:nvGrpSpPr>
        <p:grpSpPr>
          <a:xfrm>
            <a:off x="894240" y="4491720"/>
            <a:ext cx="1709280" cy="691920"/>
            <a:chOff x="894240" y="4491720"/>
            <a:chExt cx="1709280" cy="691920"/>
          </a:xfrm>
        </p:grpSpPr>
        <p:sp>
          <p:nvSpPr>
            <p:cNvPr id="153" name=""/>
            <p:cNvSpPr/>
            <p:nvPr/>
          </p:nvSpPr>
          <p:spPr>
            <a:xfrm>
              <a:off x="996120" y="4687920"/>
              <a:ext cx="1468440" cy="49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ct val="98000"/>
                </a:lnSpc>
              </a:pPr>
              <a:r>
                <a:rPr b="0" i="1" lang="en-GB" sz="1800" spc="-1" strike="noStrike">
                  <a:solidFill>
                    <a:srgbClr val="33cc66"/>
                  </a:solidFill>
                  <a:latin typeface="Utopia"/>
                  <a:ea typeface="Droid Sans Fallback"/>
                </a:rPr>
                <a:t>Ab-initio Lattice Dyn.</a:t>
              </a:r>
              <a:endParaRPr b="0" lang="en-GB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894240" y="4491720"/>
              <a:ext cx="1709280" cy="621360"/>
            </a:xfrm>
            <a:custGeom>
              <a:avLst/>
              <a:gdLst/>
              <a:ahLst/>
              <a:rect l="0" t="0" r="r" b="b"/>
              <a:pathLst>
                <a:path w="4750" h="1728">
                  <a:moveTo>
                    <a:pt x="1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1725"/>
                  </a:lnTo>
                  <a:lnTo>
                    <a:pt x="0" y="1725"/>
                  </a:lnTo>
                  <a:lnTo>
                    <a:pt x="0" y="1726"/>
                  </a:lnTo>
                  <a:lnTo>
                    <a:pt x="1" y="1727"/>
                  </a:lnTo>
                  <a:lnTo>
                    <a:pt x="2" y="1727"/>
                  </a:lnTo>
                  <a:lnTo>
                    <a:pt x="4747" y="1727"/>
                  </a:lnTo>
                  <a:lnTo>
                    <a:pt x="4747" y="1727"/>
                  </a:lnTo>
                  <a:lnTo>
                    <a:pt x="4748" y="1727"/>
                  </a:lnTo>
                  <a:lnTo>
                    <a:pt x="4749" y="1726"/>
                  </a:lnTo>
                  <a:lnTo>
                    <a:pt x="4749" y="1725"/>
                  </a:lnTo>
                  <a:lnTo>
                    <a:pt x="4749" y="1"/>
                  </a:lnTo>
                  <a:lnTo>
                    <a:pt x="4749" y="2"/>
                  </a:lnTo>
                  <a:lnTo>
                    <a:pt x="4749" y="2"/>
                  </a:lnTo>
                  <a:lnTo>
                    <a:pt x="4749" y="1"/>
                  </a:lnTo>
                  <a:lnTo>
                    <a:pt x="4748" y="0"/>
                  </a:lnTo>
                  <a:lnTo>
                    <a:pt x="4747" y="0"/>
                  </a:lnTo>
                  <a:lnTo>
                    <a:pt x="1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"/>
          <p:cNvSpPr/>
          <p:nvPr/>
        </p:nvSpPr>
        <p:spPr>
          <a:xfrm>
            <a:off x="5170680" y="3333960"/>
            <a:ext cx="565200" cy="469800"/>
          </a:xfrm>
          <a:custGeom>
            <a:avLst/>
            <a:gdLst/>
            <a:ahLst/>
            <a:rect l="0" t="0" r="r" b="b"/>
            <a:pathLst>
              <a:path w="1572" h="13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301"/>
                </a:lnTo>
                <a:lnTo>
                  <a:pt x="0" y="1302"/>
                </a:lnTo>
                <a:cubicBezTo>
                  <a:pt x="0" y="1302"/>
                  <a:pt x="0" y="1303"/>
                  <a:pt x="1" y="1304"/>
                </a:cubicBezTo>
                <a:lnTo>
                  <a:pt x="2" y="1305"/>
                </a:lnTo>
                <a:cubicBezTo>
                  <a:pt x="3" y="1306"/>
                  <a:pt x="4" y="1306"/>
                  <a:pt x="4" y="1306"/>
                </a:cubicBezTo>
                <a:lnTo>
                  <a:pt x="1566" y="1306"/>
                </a:lnTo>
                <a:lnTo>
                  <a:pt x="1567" y="1306"/>
                </a:lnTo>
                <a:cubicBezTo>
                  <a:pt x="1567" y="1306"/>
                  <a:pt x="1568" y="1306"/>
                  <a:pt x="1569" y="1305"/>
                </a:cubicBezTo>
                <a:lnTo>
                  <a:pt x="1570" y="1304"/>
                </a:lnTo>
                <a:cubicBezTo>
                  <a:pt x="1571" y="1303"/>
                  <a:pt x="1571" y="1302"/>
                  <a:pt x="1571" y="1302"/>
                </a:cubicBezTo>
                <a:lnTo>
                  <a:pt x="1571" y="4"/>
                </a:lnTo>
                <a:lnTo>
                  <a:pt x="1571" y="4"/>
                </a:lnTo>
                <a:lnTo>
                  <a:pt x="1571" y="4"/>
                </a:lnTo>
                <a:cubicBezTo>
                  <a:pt x="1571" y="4"/>
                  <a:pt x="1571" y="3"/>
                  <a:pt x="1570" y="2"/>
                </a:cubicBezTo>
                <a:lnTo>
                  <a:pt x="1569" y="1"/>
                </a:lnTo>
                <a:cubicBezTo>
                  <a:pt x="1568" y="0"/>
                  <a:pt x="1567" y="0"/>
                  <a:pt x="1567" y="0"/>
                </a:cubicBezTo>
                <a:lnTo>
                  <a:pt x="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98000"/>
              </a:lnSpc>
            </a:pPr>
            <a:r>
              <a:rPr b="1" lang="en-GB" sz="1800" spc="-1" strike="noStrike">
                <a:solidFill>
                  <a:srgbClr val="008000"/>
                </a:solidFill>
                <a:latin typeface="Utopia"/>
                <a:ea typeface="Droid Sans Fallback"/>
              </a:rPr>
              <a:t>R, v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5096160" y="2266200"/>
            <a:ext cx="720" cy="225252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6174000" y="3333960"/>
            <a:ext cx="925560" cy="469800"/>
          </a:xfrm>
          <a:custGeom>
            <a:avLst/>
            <a:gdLst/>
            <a:ahLst/>
            <a:rect l="0" t="0" r="r" b="b"/>
            <a:pathLst>
              <a:path w="2573" h="13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301"/>
                </a:lnTo>
                <a:lnTo>
                  <a:pt x="0" y="1302"/>
                </a:lnTo>
                <a:cubicBezTo>
                  <a:pt x="0" y="1302"/>
                  <a:pt x="0" y="1303"/>
                  <a:pt x="1" y="1304"/>
                </a:cubicBezTo>
                <a:lnTo>
                  <a:pt x="2" y="1305"/>
                </a:lnTo>
                <a:cubicBezTo>
                  <a:pt x="3" y="1306"/>
                  <a:pt x="4" y="1306"/>
                  <a:pt x="4" y="1306"/>
                </a:cubicBezTo>
                <a:lnTo>
                  <a:pt x="2567" y="1306"/>
                </a:lnTo>
                <a:lnTo>
                  <a:pt x="2568" y="1306"/>
                </a:lnTo>
                <a:cubicBezTo>
                  <a:pt x="2568" y="1306"/>
                  <a:pt x="2569" y="1306"/>
                  <a:pt x="2570" y="1305"/>
                </a:cubicBezTo>
                <a:lnTo>
                  <a:pt x="2571" y="1304"/>
                </a:lnTo>
                <a:cubicBezTo>
                  <a:pt x="2572" y="1303"/>
                  <a:pt x="2572" y="1302"/>
                  <a:pt x="2572" y="1302"/>
                </a:cubicBezTo>
                <a:lnTo>
                  <a:pt x="2571" y="4"/>
                </a:lnTo>
                <a:lnTo>
                  <a:pt x="2572" y="4"/>
                </a:lnTo>
                <a:lnTo>
                  <a:pt x="2572" y="4"/>
                </a:lnTo>
                <a:cubicBezTo>
                  <a:pt x="2572" y="4"/>
                  <a:pt x="2572" y="3"/>
                  <a:pt x="2571" y="2"/>
                </a:cubicBezTo>
                <a:lnTo>
                  <a:pt x="2570" y="1"/>
                </a:lnTo>
                <a:cubicBezTo>
                  <a:pt x="2569" y="0"/>
                  <a:pt x="2568" y="0"/>
                  <a:pt x="2568" y="0"/>
                </a:cubicBezTo>
                <a:lnTo>
                  <a:pt x="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98000"/>
              </a:lnSpc>
            </a:pPr>
            <a:r>
              <a:rPr b="1" lang="en-GB" sz="1800" spc="-1" strike="noStrike">
                <a:solidFill>
                  <a:srgbClr val="0000ff"/>
                </a:solidFill>
                <a:latin typeface="Utopia"/>
                <a:ea typeface="Droid Sans Fallback"/>
              </a:rPr>
              <a:t>S(|Q|,</a:t>
            </a:r>
            <a:r>
              <a:rPr b="1" lang="en-GB" sz="1800" spc="-1" strike="noStrike">
                <a:solidFill>
                  <a:srgbClr val="0000ff"/>
                </a:solidFill>
                <a:latin typeface="Standard Symbols L"/>
                <a:ea typeface="Symbol"/>
              </a:rPr>
              <a:t>w</a:t>
            </a:r>
            <a:r>
              <a:rPr b="1" lang="en-GB" sz="1800" spc="-1" strike="noStrike">
                <a:solidFill>
                  <a:srgbClr val="0000ff"/>
                </a:solidFill>
                <a:latin typeface="Utopia"/>
                <a:ea typeface="Droid Sans Fallback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8" name=""/>
          <p:cNvCxnSpPr>
            <a:stCxn id="155" idx="3"/>
            <a:endCxn id="157" idx="1"/>
          </p:cNvCxnSpPr>
          <p:nvPr/>
        </p:nvCxnSpPr>
        <p:spPr>
          <a:xfrm>
            <a:off x="5735880" y="3568680"/>
            <a:ext cx="438480" cy="360"/>
          </a:xfrm>
          <a:prstGeom prst="bentConnector3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59" name=""/>
          <p:cNvSpPr/>
          <p:nvPr/>
        </p:nvSpPr>
        <p:spPr>
          <a:xfrm>
            <a:off x="5304240" y="2904120"/>
            <a:ext cx="1201680" cy="33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98000"/>
              </a:lnSpc>
            </a:pPr>
            <a:r>
              <a:rPr b="0" i="1" lang="en-GB" sz="2400" spc="-1" strike="noStrike">
                <a:solidFill>
                  <a:srgbClr val="ff00ff"/>
                </a:solidFill>
                <a:latin typeface="Utopia"/>
                <a:ea typeface="Droid Sans Fallback"/>
              </a:rPr>
              <a:t>MDANSE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7347960" y="3139560"/>
            <a:ext cx="1455840" cy="843480"/>
          </a:xfrm>
          <a:prstGeom prst="rect">
            <a:avLst/>
          </a:prstGeom>
          <a:solidFill>
            <a:srgbClr val="00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GB" sz="1800" spc="-1" strike="noStrike">
                <a:latin typeface="Arial"/>
                <a:ea typeface="Droid Sans Fallback"/>
              </a:rPr>
              <a:t>McStas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i="1" lang="en-GB" sz="1800" spc="-1" strike="noStrike">
                <a:latin typeface="Arial"/>
                <a:ea typeface="Droid Sans Fallback"/>
              </a:rPr>
              <a:t>Sqw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6993360" y="4366080"/>
            <a:ext cx="2163600" cy="7758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latin typeface="Arial"/>
                <a:ea typeface="Droid Sans Fallback"/>
              </a:rPr>
              <a:t>Simulated 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latin typeface="Arial"/>
                <a:ea typeface="Droid Sans Fallback"/>
              </a:rPr>
              <a:t>experiment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2" name=""/>
          <p:cNvCxnSpPr>
            <a:stCxn id="160" idx="2"/>
            <a:endCxn id="161" idx="0"/>
          </p:cNvCxnSpPr>
          <p:nvPr/>
        </p:nvCxnSpPr>
        <p:spPr>
          <a:xfrm flipH="1">
            <a:off x="8075160" y="3983040"/>
            <a:ext cx="1080" cy="383400"/>
          </a:xfrm>
          <a:prstGeom prst="bentConnector3">
            <a:avLst/>
          </a:prstGeom>
          <a:ln w="183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63" name=""/>
          <p:cNvSpPr/>
          <p:nvPr/>
        </p:nvSpPr>
        <p:spPr>
          <a:xfrm>
            <a:off x="7029360" y="1482840"/>
            <a:ext cx="2068560" cy="707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8000"/>
                </a:solidFill>
                <a:latin typeface="Arial"/>
                <a:ea typeface="Droid Sans Fallback"/>
              </a:rPr>
              <a:t>Liq/Powder/Xtal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8000"/>
                </a:solidFill>
                <a:latin typeface="Arial"/>
                <a:ea typeface="Droid Sans Fallback"/>
              </a:rPr>
              <a:t>S(Q) or F(Q)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8000"/>
                </a:solidFill>
                <a:latin typeface="Arial"/>
                <a:ea typeface="Droid Sans Fallback"/>
              </a:rPr>
              <a:t>or S(|Q|,</a:t>
            </a:r>
            <a:r>
              <a:rPr b="0" i="1" lang="en-GB" sz="1800" spc="-1" strike="noStrike">
                <a:solidFill>
                  <a:srgbClr val="008000"/>
                </a:solidFill>
                <a:latin typeface="Standard Symbols L"/>
                <a:ea typeface="Droid Sans Fallback"/>
              </a:rPr>
              <a:t>w</a:t>
            </a:r>
            <a:r>
              <a:rPr b="0" i="1" lang="en-GB" sz="1800" spc="-1" strike="noStrike">
                <a:solidFill>
                  <a:srgbClr val="008000"/>
                </a:solidFill>
                <a:latin typeface="Arial"/>
                <a:ea typeface="Droid Sans Fallback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4" name=""/>
          <p:cNvCxnSpPr>
            <a:stCxn id="163" idx="2"/>
            <a:endCxn id="160" idx="0"/>
          </p:cNvCxnSpPr>
          <p:nvPr/>
        </p:nvCxnSpPr>
        <p:spPr>
          <a:xfrm>
            <a:off x="8063640" y="2190600"/>
            <a:ext cx="12600" cy="949320"/>
          </a:xfrm>
          <a:prstGeom prst="bentConnector3">
            <a:avLst/>
          </a:prstGeom>
          <a:ln w="18360">
            <a:solidFill>
              <a:srgbClr val="3465a4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165" name=""/>
              <p:cNvSpPr txBox="1"/>
              <p:nvPr/>
            </p:nvSpPr>
            <p:spPr>
              <a:xfrm>
                <a:off x="2915640" y="3043440"/>
                <a:ext cx="2018160" cy="363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 xml:space="preserve">F</m:t>
                        </m:r>
                      </m:e>
                    </m:acc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∇</m:t>
                    </m:r>
                    <m:r>
                      <m:t xml:space="preserve">u</m:t>
                    </m:r>
                    <m:d>
                      <m:dPr>
                        <m:begChr m:val="("/>
                        <m:endChr m:val=")"/>
                      </m:dPr>
                      <m:e>
                        <m:acc>
                          <m:accPr>
                            <m:chr m:val="⃗"/>
                          </m:accPr>
                          <m:e>
                            <m:r>
                              <m:t xml:space="preserve">r</m:t>
                            </m:r>
                          </m:e>
                        </m:acc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m</m:t>
                    </m:r>
                    <m:acc>
                      <m:accPr>
                        <m:chr m:val="⃗"/>
                      </m:accPr>
                      <m:e>
                        <m:r>
                          <m:t xml:space="preserve">γ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166" name=""/>
          <p:cNvSpPr txBox="1"/>
          <p:nvPr/>
        </p:nvSpPr>
        <p:spPr>
          <a:xfrm>
            <a:off x="279000" y="5204880"/>
            <a:ext cx="9019800" cy="12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  <a:ea typeface="Droid Sans Fallback"/>
              </a:rPr>
              <a:t>MD step is done prior to the virtual experiment (NAMD, VASP, GROMACS, ...).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  <a:ea typeface="Droid Sans Fallback"/>
              </a:rPr>
              <a:t>Computationally intensive (e.g. use clusters). Then use FFT(r,t)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i="1" lang="en-GB" sz="2000" spc="-1" strike="noStrike">
                <a:latin typeface="Arial"/>
                <a:ea typeface="Droid Sans Fallback"/>
              </a:rPr>
              <a:t>McStas</a:t>
            </a:r>
            <a:r>
              <a:rPr b="0" lang="en-GB" sz="2000" spc="-1" strike="noStrike">
                <a:latin typeface="Arial"/>
                <a:ea typeface="Droid Sans Fallback"/>
              </a:rPr>
              <a:t> provides a few sample S(Q,w): Rb, Ge, H2O, D2O, D2, ...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5166720" y="4614480"/>
            <a:ext cx="1263240" cy="469800"/>
          </a:xfrm>
          <a:custGeom>
            <a:avLst/>
            <a:gdLst/>
            <a:ahLst/>
            <a:rect l="0" t="0" r="r" b="b"/>
            <a:pathLst>
              <a:path w="3511" h="13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301"/>
                </a:lnTo>
                <a:lnTo>
                  <a:pt x="0" y="1302"/>
                </a:lnTo>
                <a:cubicBezTo>
                  <a:pt x="0" y="1302"/>
                  <a:pt x="0" y="1303"/>
                  <a:pt x="1" y="1304"/>
                </a:cubicBezTo>
                <a:lnTo>
                  <a:pt x="2" y="1305"/>
                </a:lnTo>
                <a:cubicBezTo>
                  <a:pt x="3" y="1306"/>
                  <a:pt x="4" y="1306"/>
                  <a:pt x="4" y="1306"/>
                </a:cubicBezTo>
                <a:lnTo>
                  <a:pt x="3505" y="1306"/>
                </a:lnTo>
                <a:lnTo>
                  <a:pt x="3506" y="1306"/>
                </a:lnTo>
                <a:cubicBezTo>
                  <a:pt x="3506" y="1306"/>
                  <a:pt x="3507" y="1306"/>
                  <a:pt x="3508" y="1305"/>
                </a:cubicBezTo>
                <a:lnTo>
                  <a:pt x="3509" y="1304"/>
                </a:lnTo>
                <a:cubicBezTo>
                  <a:pt x="3510" y="1303"/>
                  <a:pt x="3510" y="1302"/>
                  <a:pt x="3510" y="1302"/>
                </a:cubicBezTo>
                <a:lnTo>
                  <a:pt x="3510" y="4"/>
                </a:lnTo>
                <a:lnTo>
                  <a:pt x="3510" y="4"/>
                </a:lnTo>
                <a:lnTo>
                  <a:pt x="3510" y="4"/>
                </a:lnTo>
                <a:cubicBezTo>
                  <a:pt x="3510" y="4"/>
                  <a:pt x="3510" y="3"/>
                  <a:pt x="3509" y="2"/>
                </a:cubicBezTo>
                <a:lnTo>
                  <a:pt x="3508" y="1"/>
                </a:lnTo>
                <a:cubicBezTo>
                  <a:pt x="3507" y="0"/>
                  <a:pt x="3506" y="0"/>
                  <a:pt x="3506" y="0"/>
                </a:cubicBezTo>
                <a:lnTo>
                  <a:pt x="4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98000"/>
              </a:lnSpc>
            </a:pPr>
            <a:r>
              <a:rPr b="1" lang="en-GB" sz="1800" spc="-1" strike="noStrike">
                <a:solidFill>
                  <a:srgbClr val="0000ff"/>
                </a:solidFill>
                <a:latin typeface="Utopia"/>
                <a:ea typeface="Droid Sans Fallback"/>
              </a:rPr>
              <a:t>S(Q,</a:t>
            </a:r>
            <a:r>
              <a:rPr b="1" lang="en-GB" sz="1800" spc="-1" strike="noStrike">
                <a:solidFill>
                  <a:srgbClr val="0000ff"/>
                </a:solidFill>
                <a:latin typeface="Standard Symbols L"/>
                <a:ea typeface="Symbol"/>
              </a:rPr>
              <a:t>w</a:t>
            </a:r>
            <a:r>
              <a:rPr b="1" lang="en-GB" sz="1800" spc="-1" strike="noStrike">
                <a:solidFill>
                  <a:srgbClr val="0000ff"/>
                </a:solidFill>
                <a:latin typeface="Utopia"/>
                <a:ea typeface="Droid Sans Fallback"/>
              </a:rPr>
              <a:t>) 4D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322200" y="6527160"/>
            <a:ext cx="8778240" cy="77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ff"/>
                </a:solidFill>
                <a:latin typeface="Arial"/>
                <a:ea typeface="Droid Sans Fallback"/>
              </a:rPr>
              <a:t>Isotropic_Sqw: Handles </a:t>
            </a:r>
            <a:r>
              <a:rPr b="1" lang="en-GB" sz="2400" spc="-1" strike="noStrike">
                <a:solidFill>
                  <a:srgbClr val="ff00ff"/>
                </a:solidFill>
                <a:latin typeface="Arial"/>
                <a:ea typeface="Droid Sans Fallback"/>
              </a:rPr>
              <a:t>elastic</a:t>
            </a:r>
            <a:r>
              <a:rPr b="0" lang="en-GB" sz="2400" spc="-1" strike="noStrike">
                <a:solidFill>
                  <a:srgbClr val="ff00ff"/>
                </a:solidFill>
                <a:latin typeface="Arial"/>
                <a:ea typeface="Droid Sans Fallback"/>
              </a:rPr>
              <a:t> and </a:t>
            </a:r>
            <a:r>
              <a:rPr b="1" lang="en-GB" sz="2400" spc="-1" strike="noStrike">
                <a:solidFill>
                  <a:srgbClr val="ff00ff"/>
                </a:solidFill>
                <a:latin typeface="Arial"/>
                <a:ea typeface="Droid Sans Fallback"/>
              </a:rPr>
              <a:t>inelastic</a:t>
            </a:r>
            <a:r>
              <a:rPr b="0" lang="en-GB" sz="2400" spc="-1" strike="noStrike">
                <a:solidFill>
                  <a:srgbClr val="ff00ff"/>
                </a:solidFill>
                <a:latin typeface="Arial"/>
                <a:ea typeface="Droid Sans Fallback"/>
              </a:rPr>
              <a:t> for both </a:t>
            </a:r>
            <a:r>
              <a:rPr b="1" lang="en-GB" sz="2400" spc="-1" strike="noStrike">
                <a:solidFill>
                  <a:srgbClr val="ff00ff"/>
                </a:solidFill>
                <a:latin typeface="Arial"/>
                <a:ea typeface="Droid Sans Fallback"/>
              </a:rPr>
              <a:t>coherent</a:t>
            </a:r>
            <a:r>
              <a:rPr b="0" lang="en-GB" sz="2400" spc="-1" strike="noStrike">
                <a:solidFill>
                  <a:srgbClr val="ff00ff"/>
                </a:solidFill>
                <a:latin typeface="Arial"/>
                <a:ea typeface="Droid Sans Fallback"/>
              </a:rPr>
              <a:t> and </a:t>
            </a:r>
            <a:r>
              <a:rPr b="1" lang="en-GB" sz="2400" spc="-1" strike="noStrike">
                <a:solidFill>
                  <a:srgbClr val="ff00ff"/>
                </a:solidFill>
                <a:latin typeface="Arial"/>
                <a:ea typeface="Droid Sans Fallback"/>
              </a:rPr>
              <a:t>incoherent</a:t>
            </a:r>
            <a:r>
              <a:rPr b="0" lang="en-GB" sz="2400" spc="-1" strike="noStrike">
                <a:solidFill>
                  <a:srgbClr val="ff00ff"/>
                </a:solidFill>
                <a:latin typeface="Arial"/>
                <a:ea typeface="Droid Sans Fallback"/>
              </a:rPr>
              <a:t> channels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9" name=""/>
          <p:cNvCxnSpPr>
            <a:stCxn id="157" idx="3"/>
            <a:endCxn id="160" idx="1"/>
          </p:cNvCxnSpPr>
          <p:nvPr/>
        </p:nvCxnSpPr>
        <p:spPr>
          <a:xfrm flipV="1">
            <a:off x="7099560" y="3561120"/>
            <a:ext cx="248760" cy="792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170" name=""/>
          <p:cNvCxnSpPr>
            <a:stCxn id="167" idx="3"/>
            <a:endCxn id="157" idx="2"/>
          </p:cNvCxnSpPr>
          <p:nvPr/>
        </p:nvCxnSpPr>
        <p:spPr>
          <a:xfrm flipV="1">
            <a:off x="6429960" y="3803760"/>
            <a:ext cx="207000" cy="1045800"/>
          </a:xfrm>
          <a:prstGeom prst="bent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171" name=""/>
          <p:cNvCxnSpPr>
            <a:stCxn id="142" idx="3"/>
            <a:endCxn id="163" idx="1"/>
          </p:cNvCxnSpPr>
          <p:nvPr/>
        </p:nvCxnSpPr>
        <p:spPr>
          <a:xfrm>
            <a:off x="2618640" y="1836720"/>
            <a:ext cx="4411080" cy="360"/>
          </a:xfrm>
          <a:prstGeom prst="bent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172" name=""/>
          <p:cNvCxnSpPr>
            <a:stCxn id="152" idx="3"/>
            <a:endCxn id="167" idx="1"/>
          </p:cNvCxnSpPr>
          <p:nvPr/>
        </p:nvCxnSpPr>
        <p:spPr>
          <a:xfrm>
            <a:off x="2603520" y="4837680"/>
            <a:ext cx="2563560" cy="11880"/>
          </a:xfrm>
          <a:prstGeom prst="bent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solidFill>
                  <a:srgbClr val="6666ff"/>
                </a:solidFill>
                <a:latin typeface="Purisa"/>
              </a:rPr>
              <a:t>Isotropic_Sqw syntax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504000" y="1769040"/>
            <a:ext cx="9071640" cy="53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Isotropic_Sqw(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Sqw_coh=FILE_COH, 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Sqw_inc=FILE_INC,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radius=R,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height=H)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More component parameters can specify geometry, physical properties, ...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The data files specify the 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S(Q,</a:t>
            </a:r>
            <a:r>
              <a:rPr b="0" i="1" lang="en-GB" sz="3200" spc="-1" strike="noStrike">
                <a:solidFill>
                  <a:srgbClr val="000000"/>
                </a:solidFill>
                <a:latin typeface="Standard Symbols L"/>
              </a:rPr>
              <a:t>w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or 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S(Q)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values as a matrix with 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Q,</a:t>
            </a:r>
            <a:r>
              <a:rPr b="0" i="1" lang="en-GB" sz="3200" spc="-1" strike="noStrike">
                <a:solidFill>
                  <a:srgbClr val="000000"/>
                </a:solidFill>
                <a:latin typeface="Standard Symbols L"/>
              </a:rPr>
              <a:t>w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extent. Additional fields can be included as meta data (# lines).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solidFill>
                  <a:srgbClr val="6666ff"/>
                </a:solidFill>
                <a:latin typeface="Purisa"/>
              </a:rPr>
              <a:t>Isotropic_Sqw data format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Open McStas, select Help / Comp Ref, then Data files. Select a .sqw file, e.g. </a:t>
            </a:r>
            <a:r>
              <a:rPr b="0" lang="en-GB" sz="2400" spc="-1" strike="noStrike">
                <a:solidFill>
                  <a:srgbClr val="000000"/>
                </a:solidFill>
                <a:latin typeface="Courier 10 Pitch"/>
              </a:rPr>
              <a:t>He4_liq_coh.sqw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Look at format: Header and meta data, axes, matrix 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Used # fields: 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density, weight, sigma, Temperature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Meta data can be given as component parameters.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 txBox="1"/>
          <p:nvPr/>
        </p:nvSpPr>
        <p:spPr>
          <a:xfrm>
            <a:off x="504000" y="301320"/>
            <a:ext cx="7587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solidFill>
                  <a:srgbClr val="6666ff"/>
                </a:solidFill>
                <a:latin typeface="Purisa"/>
              </a:rPr>
              <a:t>Isotropic_Sqw data format</a:t>
            </a:r>
            <a:endParaRPr b="0" lang="en-GB" sz="3600" spc="-1" strike="noStrike">
              <a:solidFill>
                <a:srgbClr val="6666ff"/>
              </a:solidFill>
              <a:latin typeface="Purisa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410040" y="1376280"/>
            <a:ext cx="9669960" cy="55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Sqw data file for Isotropic_Sqw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liquid He4: coherent part, no incoherent, atomic number 2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Elementary Excitation Data by R.J. Donnelly et al., J. Low Temp. Phys., 44 (1981) 471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WARNING: line width is constant, intensity is not right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Physical parameters: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V_rho       0.072   atom density per Angs^3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</a:t>
            </a:r>
            <a:r>
              <a:rPr b="1" lang="en-GB" sz="1300" spc="-1" strike="noStrike">
                <a:solidFill>
                  <a:srgbClr val="000000"/>
                </a:solidFill>
                <a:latin typeface="Courier 10 Pitch"/>
              </a:rPr>
              <a:t>weight</a:t>
            </a:r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      4.002   in [g/mol]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</a:t>
            </a:r>
            <a:r>
              <a:rPr b="1" lang="en-GB" sz="1300" spc="-1" strike="noStrike">
                <a:solidFill>
                  <a:srgbClr val="000000"/>
                </a:solidFill>
                <a:latin typeface="Courier 10 Pitch"/>
              </a:rPr>
              <a:t>density</a:t>
            </a:r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     0.4784  in [g/cm^3]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</a:t>
            </a:r>
            <a:r>
              <a:rPr b="1" lang="en-GB" sz="1300" spc="-1" strike="noStrike">
                <a:solidFill>
                  <a:srgbClr val="000000"/>
                </a:solidFill>
                <a:latin typeface="Courier 10 Pitch"/>
              </a:rPr>
              <a:t>sigma_abs</a:t>
            </a:r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   0.00747 absorption scattering cross section in [barn]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</a:t>
            </a:r>
            <a:r>
              <a:rPr b="1" lang="en-GB" sz="1300" spc="-1" strike="noStrike">
                <a:solidFill>
                  <a:srgbClr val="000000"/>
                </a:solidFill>
                <a:latin typeface="Courier 10 Pitch"/>
              </a:rPr>
              <a:t>sigma_coh</a:t>
            </a:r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   1.34    coherent scattering cross section in [barn]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</a:t>
            </a:r>
            <a:r>
              <a:rPr b="1" lang="en-GB" sz="1300" spc="-1" strike="noStrike">
                <a:solidFill>
                  <a:srgbClr val="000000"/>
                </a:solidFill>
                <a:latin typeface="Courier 10 Pitch"/>
              </a:rPr>
              <a:t>sigma_inc</a:t>
            </a:r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   0       incoherent scattering cross section in [barn]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</a:t>
            </a:r>
            <a:r>
              <a:rPr b="1" lang="en-GB" sz="1300" spc="-1" strike="noStrike">
                <a:solidFill>
                  <a:srgbClr val="000000"/>
                </a:solidFill>
                <a:latin typeface="Courier 10 Pitch"/>
              </a:rPr>
              <a:t>Temperature</a:t>
            </a:r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 2       in [K]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</a:t>
            </a:r>
            <a:r>
              <a:rPr b="1" lang="en-GB" sz="1300" spc="-1" strike="noStrike">
                <a:solidFill>
                  <a:srgbClr val="000000"/>
                </a:solidFill>
                <a:latin typeface="Courier 10 Pitch"/>
              </a:rPr>
              <a:t>classical</a:t>
            </a:r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   0       experimental, contains Bose factor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q axis values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vector of m values in Angstroem-1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0.001000 0.011000 0.02 …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w axis values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vector of n values in meV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0.001391 0.011391 0.021391 0.0313 …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sqw values (one line per q axis value)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# matrix of S(q,w) values (m rows x n values), one line per q value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Courier 10 Pitch"/>
              </a:rPr>
              <a:t>9.721422 10.599145 11.344954  …</a:t>
            </a:r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GB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55160" y="6257520"/>
            <a:ext cx="80629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Such files can be written from an iFit iData_Sqw2D object: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sqw2d = </a:t>
            </a:r>
            <a:r>
              <a:rPr b="0" lang="en-GB" sz="2400" spc="-1" strike="noStrike">
                <a:solidFill>
                  <a:srgbClr val="3333ff"/>
                </a:solidFill>
                <a:latin typeface="Times New Roman"/>
              </a:rPr>
              <a:t>iData_Sqw2D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GB" sz="2400" spc="-1" strike="noStrike">
                <a:solidFill>
                  <a:srgbClr val="ff00ff"/>
                </a:solidFill>
                <a:latin typeface="Times New Roman"/>
              </a:rPr>
              <a:t>...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3333ff"/>
                </a:solidFill>
                <a:latin typeface="Times New Roman"/>
              </a:rPr>
              <a:t>saveas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(sqw2d, </a:t>
            </a:r>
            <a:r>
              <a:rPr b="0" lang="en-GB" sz="2400" spc="-1" strike="noStrike">
                <a:solidFill>
                  <a:srgbClr val="ff00ff"/>
                </a:solidFill>
                <a:latin typeface="Times New Roman"/>
              </a:rPr>
              <a:t>‘filename.sqw’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GB" sz="2400" spc="-1" strike="noStrike">
                <a:solidFill>
                  <a:srgbClr val="ff00ff"/>
                </a:solidFill>
                <a:latin typeface="Times New Roman"/>
              </a:rPr>
              <a:t>’mcstas’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5377680" y="4523400"/>
            <a:ext cx="371016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GB" sz="2400" spc="-1" strike="noStrike">
                <a:solidFill>
                  <a:srgbClr val="3333ff"/>
                </a:solidFill>
                <a:latin typeface="Courier 10 Pitch"/>
              </a:rPr>
              <a:t>He4_liq_coh.sqw</a:t>
            </a:r>
            <a:r>
              <a:rPr b="0" lang="en-GB" sz="3200" spc="-1" strike="noStrike">
                <a:solidFill>
                  <a:srgbClr val="3333ff"/>
                </a:solidFill>
                <a:latin typeface="Times New Roman"/>
              </a:rPr>
              <a:t> </a:t>
            </a: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Application>LibreOffice/7.1.2.2$MacOSX_X86_64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2003-06-25T13:28:09Z</dcterms:created>
  <dc:creator>Emmanuel FARHI</dc:creator>
  <dc:description/>
  <dc:language>fr-FR</dc:language>
  <cp:lastModifiedBy/>
  <dcterms:modified xsi:type="dcterms:W3CDTF">2018-09-25T19:09:33Z</dcterms:modified>
  <cp:revision>66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