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0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1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34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6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4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b="1" i="1" sz="1175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28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Establishing the learning goals, a look at the programme"/>
          <p:cNvSpPr txBox="1"/>
          <p:nvPr>
            <p:ph type="title"/>
          </p:nvPr>
        </p:nvSpPr>
        <p:spPr>
          <a:xfrm>
            <a:off x="249858" y="3545116"/>
            <a:ext cx="11679583" cy="2706459"/>
          </a:xfrm>
          <a:prstGeom prst="rect">
            <a:avLst/>
          </a:prstGeom>
        </p:spPr>
        <p:txBody>
          <a:bodyPr/>
          <a:lstStyle/>
          <a:p>
            <a:pPr>
              <a:defRPr sz="5700"/>
            </a:pPr>
            <a:r>
              <a:t>Establishing the learning goals,</a:t>
            </a:r>
            <a:br/>
            <a:r>
              <a:t>a look at the programme</a:t>
            </a:r>
            <a:br/>
          </a:p>
        </p:txBody>
      </p:sp>
      <p:sp>
        <p:nvSpPr>
          <p:cNvPr id="289" name="Peter Willendrup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Learning goal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Learning goals:</a:t>
            </a:r>
            <a:br/>
          </a:p>
        </p:txBody>
      </p:sp>
      <p:sp>
        <p:nvSpPr>
          <p:cNvPr id="293" name="Learn McStas bas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AutoNum type="arabicPeriod" startAt="1"/>
            </a:pPr>
            <a:r>
              <a:t>Learn McStas basics</a:t>
            </a:r>
            <a:br/>
          </a:p>
          <a:p>
            <a:pPr marL="240631" indent="-240631">
              <a:buAutoNum type="arabicPeriod" startAt="1"/>
            </a:pPr>
            <a:r>
              <a:t>Build and operate simple instrument models, source + optics + sample + detector</a:t>
            </a:r>
            <a:br/>
          </a:p>
          <a:p>
            <a:pPr marL="240631" indent="-240631">
              <a:buAutoNum type="arabicPeriod" startAt="1"/>
            </a:pPr>
            <a:r>
              <a:t>Learn how McStas connects with other simulation tools and optimisation packages</a:t>
            </a:r>
            <a:br/>
          </a:p>
          <a:p>
            <a:pPr marL="240631" indent="-240631">
              <a:buAutoNum type="arabicPeriod" startAt="1"/>
            </a:pPr>
            <a:r>
              <a:t>Add Mantid / NeXus capabilities</a:t>
            </a:r>
            <a:br/>
          </a:p>
          <a:p>
            <a:pPr marL="240631" indent="-240631">
              <a:buAutoNum type="arabicPeriod" startAt="1"/>
            </a:pPr>
            <a:r>
              <a:t>Get a better idea of what you want to do with McStas, how to do it, how to get help</a:t>
            </a:r>
            <a:br/>
          </a:p>
          <a:p>
            <a:pPr marL="240631" indent="-240631">
              <a:buAutoNum type="arabicPeriod" startAt="1"/>
            </a:pPr>
            <a:r>
              <a:t>Get up-to-speed with latest developments and advanced features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3448" t="7510" r="52708" b="0"/>
          <a:stretch>
            <a:fillRect/>
          </a:stretch>
        </p:blipFill>
        <p:spPr>
          <a:xfrm rot="1558">
            <a:off x="10585353" y="1507132"/>
            <a:ext cx="1419030" cy="3843668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Arrow"/>
          <p:cNvSpPr/>
          <p:nvPr/>
        </p:nvSpPr>
        <p:spPr>
          <a:xfrm>
            <a:off x="3002040" y="5528014"/>
            <a:ext cx="1243879" cy="462793"/>
          </a:xfrm>
          <a:prstGeom prst="rightArrow">
            <a:avLst>
              <a:gd name="adj1" fmla="val 32000"/>
              <a:gd name="adj2" fmla="val 17201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97" name="Enable your independent work with McStas"/>
          <p:cNvSpPr txBox="1"/>
          <p:nvPr/>
        </p:nvSpPr>
        <p:spPr>
          <a:xfrm>
            <a:off x="4476155" y="5648434"/>
            <a:ext cx="390951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Enable your independent work with McStas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612" y="957931"/>
            <a:ext cx="10889262" cy="5584237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chool programme"/>
          <p:cNvSpPr txBox="1"/>
          <p:nvPr>
            <p:ph type="title"/>
          </p:nvPr>
        </p:nvSpPr>
        <p:spPr>
          <a:xfrm>
            <a:off x="1631158" y="71642"/>
            <a:ext cx="9312375" cy="972717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School programme</a:t>
            </a:r>
          </a:p>
          <a:p>
            <a:pPr defTabSz="649223">
              <a:defRPr sz="2130"/>
            </a:pP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3448" t="63875" r="52708" b="0"/>
          <a:stretch>
            <a:fillRect/>
          </a:stretch>
        </p:blipFill>
        <p:spPr>
          <a:xfrm rot="21599019">
            <a:off x="4325690" y="188707"/>
            <a:ext cx="696819" cy="738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3448" t="36801" r="52708" b="35368"/>
          <a:stretch>
            <a:fillRect/>
          </a:stretch>
        </p:blipFill>
        <p:spPr>
          <a:xfrm rot="108">
            <a:off x="7938591" y="273440"/>
            <a:ext cx="696819" cy="569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3448" t="7510" r="52708" b="63293"/>
          <a:stretch>
            <a:fillRect/>
          </a:stretch>
        </p:blipFill>
        <p:spPr>
          <a:xfrm rot="3843">
            <a:off x="11402354" y="259549"/>
            <a:ext cx="696819" cy="597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ounded Rectangle"/>
          <p:cNvSpPr/>
          <p:nvPr/>
        </p:nvSpPr>
        <p:spPr>
          <a:xfrm>
            <a:off x="4413786" y="1182837"/>
            <a:ext cx="1218849" cy="765500"/>
          </a:xfrm>
          <a:prstGeom prst="roundRect">
            <a:avLst>
              <a:gd name="adj" fmla="val 24886"/>
            </a:avLst>
          </a:prstGeom>
          <a:solidFill>
            <a:srgbClr val="FFFFFF"/>
          </a:solidFill>
          <a:ln w="25400">
            <a:solidFill>
              <a:schemeClr val="accent2">
                <a:satOff val="-15111"/>
                <a:lumOff val="-11019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>
            <a:off x="5646073" y="1407511"/>
            <a:ext cx="419612" cy="1"/>
          </a:xfrm>
          <a:prstGeom prst="line">
            <a:avLst/>
          </a:prstGeom>
          <a:ln w="25400">
            <a:solidFill>
              <a:schemeClr val="accent2">
                <a:satOff val="-15111"/>
                <a:lumOff val="-11019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8" name="School programme - day 1"/>
          <p:cNvSpPr txBox="1"/>
          <p:nvPr>
            <p:ph type="title"/>
          </p:nvPr>
        </p:nvSpPr>
        <p:spPr>
          <a:xfrm>
            <a:off x="2037932" y="414163"/>
            <a:ext cx="9312375" cy="972717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School programme - day 1</a:t>
            </a:r>
          </a:p>
          <a:p>
            <a:pPr defTabSz="649223">
              <a:defRPr sz="2130"/>
            </a:pP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Rounded Rectangle"/>
          <p:cNvSpPr/>
          <p:nvPr/>
        </p:nvSpPr>
        <p:spPr>
          <a:xfrm>
            <a:off x="4413786" y="2203310"/>
            <a:ext cx="1218849" cy="3192021"/>
          </a:xfrm>
          <a:prstGeom prst="roundRect">
            <a:avLst>
              <a:gd name="adj" fmla="val 1532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1" name="Rounded Rectangle"/>
          <p:cNvSpPr/>
          <p:nvPr/>
        </p:nvSpPr>
        <p:spPr>
          <a:xfrm>
            <a:off x="4413786" y="5649311"/>
            <a:ext cx="1218849" cy="765500"/>
          </a:xfrm>
          <a:prstGeom prst="roundRect">
            <a:avLst>
              <a:gd name="adj" fmla="val 24886"/>
            </a:avLst>
          </a:prstGeom>
          <a:solidFill>
            <a:srgbClr val="FFFFFF"/>
          </a:solidFill>
          <a:ln w="25400">
            <a:solidFill>
              <a:schemeClr val="accent2">
                <a:satOff val="-15111"/>
                <a:lumOff val="-11019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>
            <a:off x="5646073" y="3386708"/>
            <a:ext cx="419612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>
            <a:off x="5646073" y="6032061"/>
            <a:ext cx="419612" cy="1"/>
          </a:xfrm>
          <a:prstGeom prst="line">
            <a:avLst/>
          </a:prstGeom>
          <a:ln w="25400">
            <a:solidFill>
              <a:schemeClr val="accent2">
                <a:satOff val="-15111"/>
                <a:lumOff val="-11019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4" name="Intro lecture, general principles"/>
          <p:cNvSpPr txBox="1"/>
          <p:nvPr/>
        </p:nvSpPr>
        <p:spPr>
          <a:xfrm>
            <a:off x="6160173" y="1296535"/>
            <a:ext cx="295809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Intro lecture, general principles</a:t>
            </a:r>
          </a:p>
        </p:txBody>
      </p:sp>
      <p:sp>
        <p:nvSpPr>
          <p:cNvPr id="315" name="Lectures + “recipe” exercises"/>
          <p:cNvSpPr txBox="1"/>
          <p:nvPr/>
        </p:nvSpPr>
        <p:spPr>
          <a:xfrm>
            <a:off x="6160173" y="3265035"/>
            <a:ext cx="295809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Lectures + “recipe” exercises</a:t>
            </a:r>
          </a:p>
        </p:txBody>
      </p:sp>
      <p:sp>
        <p:nvSpPr>
          <p:cNvPr id="316" name="Optimising your simulation Variance reduction MCPL - connectivity with other simulation codes"/>
          <p:cNvSpPr txBox="1"/>
          <p:nvPr/>
        </p:nvSpPr>
        <p:spPr>
          <a:xfrm>
            <a:off x="6160173" y="5627235"/>
            <a:ext cx="4457550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Optimising your simulation</a:t>
            </a:r>
            <a:br/>
            <a:r>
              <a:t>Variance reduction</a:t>
            </a:r>
            <a:br/>
            <a:r>
              <a:t>MCPL - connectivity with other simulation codes</a:t>
            </a:r>
          </a:p>
        </p:txBody>
      </p:sp>
      <p:sp>
        <p:nvSpPr>
          <p:cNvPr id="317" name="In “cookbook” sections, think ahead toward toward your own use of the code  * Which neutron source * What optics * What sample  - K.I.S.S. for now"/>
          <p:cNvSpPr/>
          <p:nvPr/>
        </p:nvSpPr>
        <p:spPr>
          <a:xfrm>
            <a:off x="9645802" y="2151771"/>
            <a:ext cx="2270118" cy="24484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In “cookbook” sections, think ahead toward toward your own use of the code</a:t>
            </a:r>
            <a:br/>
            <a:br/>
            <a:r>
              <a:t>* Which neutron source</a:t>
            </a:r>
            <a:br/>
            <a:r>
              <a:t>* What optics</a:t>
            </a:r>
            <a:br/>
            <a:r>
              <a:t>* What sample</a:t>
            </a:r>
            <a:br/>
            <a:br/>
            <a:r>
              <a:t>- K.I.S.S. for now</a:t>
            </a:r>
          </a:p>
        </p:txBody>
      </p:sp>
      <p:pic>
        <p:nvPicPr>
          <p:cNvPr id="31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66630" b="0"/>
          <a:stretch>
            <a:fillRect/>
          </a:stretch>
        </p:blipFill>
        <p:spPr>
          <a:xfrm>
            <a:off x="1706879" y="875062"/>
            <a:ext cx="3617540" cy="5559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ounded Rectangle"/>
          <p:cNvSpPr/>
          <p:nvPr/>
        </p:nvSpPr>
        <p:spPr>
          <a:xfrm>
            <a:off x="4413786" y="3303737"/>
            <a:ext cx="1218849" cy="765500"/>
          </a:xfrm>
          <a:prstGeom prst="roundRect">
            <a:avLst>
              <a:gd name="adj" fmla="val 24886"/>
            </a:avLst>
          </a:prstGeom>
          <a:solidFill>
            <a:srgbClr val="FFFFFF"/>
          </a:solidFill>
          <a:ln w="25400">
            <a:solidFill>
              <a:schemeClr val="accent2">
                <a:satOff val="-15111"/>
                <a:lumOff val="-11019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5646073" y="3528411"/>
            <a:ext cx="419612" cy="1"/>
          </a:xfrm>
          <a:prstGeom prst="line">
            <a:avLst/>
          </a:prstGeom>
          <a:ln w="25400">
            <a:solidFill>
              <a:schemeClr val="accent2">
                <a:satOff val="-15111"/>
                <a:lumOff val="-11019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2" name="Rounded Rectangle"/>
          <p:cNvSpPr/>
          <p:nvPr/>
        </p:nvSpPr>
        <p:spPr>
          <a:xfrm>
            <a:off x="4413786" y="1182837"/>
            <a:ext cx="1218849" cy="765500"/>
          </a:xfrm>
          <a:prstGeom prst="roundRect">
            <a:avLst>
              <a:gd name="adj" fmla="val 24886"/>
            </a:avLst>
          </a:prstGeom>
          <a:solidFill>
            <a:srgbClr val="FFFFFF"/>
          </a:solidFill>
          <a:ln w="25400">
            <a:solidFill>
              <a:schemeClr val="accent2">
                <a:satOff val="-15111"/>
                <a:lumOff val="-11019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23" name="Line"/>
          <p:cNvSpPr/>
          <p:nvPr/>
        </p:nvSpPr>
        <p:spPr>
          <a:xfrm>
            <a:off x="5646073" y="1407511"/>
            <a:ext cx="419612" cy="1"/>
          </a:xfrm>
          <a:prstGeom prst="line">
            <a:avLst/>
          </a:prstGeom>
          <a:ln w="25400">
            <a:solidFill>
              <a:schemeClr val="accent2">
                <a:satOff val="-15111"/>
                <a:lumOff val="-11019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Rounded Rectangle"/>
          <p:cNvSpPr/>
          <p:nvPr/>
        </p:nvSpPr>
        <p:spPr>
          <a:xfrm>
            <a:off x="4413786" y="2203310"/>
            <a:ext cx="1218849" cy="882353"/>
          </a:xfrm>
          <a:prstGeom prst="roundRect">
            <a:avLst>
              <a:gd name="adj" fmla="val 211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26" name="Rounded Rectangle"/>
          <p:cNvSpPr/>
          <p:nvPr/>
        </p:nvSpPr>
        <p:spPr>
          <a:xfrm>
            <a:off x="4413786" y="5678637"/>
            <a:ext cx="1218849" cy="765500"/>
          </a:xfrm>
          <a:prstGeom prst="roundRect">
            <a:avLst>
              <a:gd name="adj" fmla="val 24886"/>
            </a:avLst>
          </a:prstGeom>
          <a:solidFill>
            <a:srgbClr val="FFFFFF"/>
          </a:solidFill>
          <a:ln w="25400">
            <a:solidFill>
              <a:schemeClr val="accent2">
                <a:satOff val="-15111"/>
                <a:lumOff val="-11019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>
            <a:off x="5646073" y="2624708"/>
            <a:ext cx="419612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8" name="Line"/>
          <p:cNvSpPr/>
          <p:nvPr/>
        </p:nvSpPr>
        <p:spPr>
          <a:xfrm>
            <a:off x="5646073" y="5903311"/>
            <a:ext cx="419612" cy="1"/>
          </a:xfrm>
          <a:prstGeom prst="line">
            <a:avLst/>
          </a:prstGeom>
          <a:ln w="25400">
            <a:solidFill>
              <a:schemeClr val="accent2">
                <a:satOff val="-15111"/>
                <a:lumOff val="-11019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9" name="Samples I, elastic scattering"/>
          <p:cNvSpPr txBox="1"/>
          <p:nvPr/>
        </p:nvSpPr>
        <p:spPr>
          <a:xfrm>
            <a:off x="6160173" y="1296535"/>
            <a:ext cx="295809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Samples I, elastic scattering</a:t>
            </a:r>
          </a:p>
        </p:txBody>
      </p:sp>
      <p:sp>
        <p:nvSpPr>
          <p:cNvPr id="330" name="Rounded Rectangle"/>
          <p:cNvSpPr/>
          <p:nvPr/>
        </p:nvSpPr>
        <p:spPr>
          <a:xfrm>
            <a:off x="4413786" y="4611837"/>
            <a:ext cx="1218849" cy="765500"/>
          </a:xfrm>
          <a:prstGeom prst="roundRect">
            <a:avLst>
              <a:gd name="adj" fmla="val 24886"/>
            </a:avLst>
          </a:prstGeom>
          <a:solidFill>
            <a:srgbClr val="FFFFFF"/>
          </a:solidFill>
          <a:ln w="25400">
            <a:solidFill>
              <a:schemeClr val="accent2">
                <a:satOff val="-15111"/>
                <a:lumOff val="-11019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31" name="Line"/>
          <p:cNvSpPr/>
          <p:nvPr/>
        </p:nvSpPr>
        <p:spPr>
          <a:xfrm>
            <a:off x="5646073" y="4836511"/>
            <a:ext cx="419612" cy="1"/>
          </a:xfrm>
          <a:prstGeom prst="line">
            <a:avLst/>
          </a:prstGeom>
          <a:ln w="25400">
            <a:solidFill>
              <a:schemeClr val="accent2">
                <a:satOff val="-15111"/>
                <a:lumOff val="-11019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2" name="School programme - day 2, samples"/>
          <p:cNvSpPr txBox="1"/>
          <p:nvPr>
            <p:ph type="title"/>
          </p:nvPr>
        </p:nvSpPr>
        <p:spPr>
          <a:xfrm>
            <a:off x="2037932" y="414163"/>
            <a:ext cx="9312375" cy="972717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School programme - day 2, samples</a:t>
            </a:r>
          </a:p>
          <a:p>
            <a:pPr defTabSz="649223">
              <a:defRPr sz="2130"/>
            </a:pP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3359" t="0" r="33359" b="0"/>
          <a:stretch>
            <a:fillRect/>
          </a:stretch>
        </p:blipFill>
        <p:spPr>
          <a:xfrm>
            <a:off x="1533683" y="922887"/>
            <a:ext cx="3607935" cy="5559438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amples II, inelastic scattering"/>
          <p:cNvSpPr txBox="1"/>
          <p:nvPr/>
        </p:nvSpPr>
        <p:spPr>
          <a:xfrm>
            <a:off x="6083973" y="2513732"/>
            <a:ext cx="295809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Samples II, inelastic scattering</a:t>
            </a:r>
          </a:p>
        </p:txBody>
      </p:sp>
      <p:sp>
        <p:nvSpPr>
          <p:cNvPr id="335" name="NCrystal (“Samples III”)"/>
          <p:cNvSpPr txBox="1"/>
          <p:nvPr/>
        </p:nvSpPr>
        <p:spPr>
          <a:xfrm>
            <a:off x="6160173" y="3408780"/>
            <a:ext cx="295809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NCrystal (“Samples III”)</a:t>
            </a:r>
          </a:p>
        </p:txBody>
      </p:sp>
      <p:sp>
        <p:nvSpPr>
          <p:cNvPr id="336" name="Union (“Samples IV”)"/>
          <p:cNvSpPr txBox="1"/>
          <p:nvPr/>
        </p:nvSpPr>
        <p:spPr>
          <a:xfrm>
            <a:off x="6160173" y="4716881"/>
            <a:ext cx="295809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Union (“Samples IV”)</a:t>
            </a:r>
          </a:p>
        </p:txBody>
      </p:sp>
      <p:sp>
        <p:nvSpPr>
          <p:cNvPr id="337" name="McStasScript + Guide_bot tools"/>
          <p:cNvSpPr txBox="1"/>
          <p:nvPr/>
        </p:nvSpPr>
        <p:spPr>
          <a:xfrm>
            <a:off x="6160173" y="5796381"/>
            <a:ext cx="295809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McStasScript + Guide_bot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ounded Rectangle"/>
          <p:cNvSpPr/>
          <p:nvPr/>
        </p:nvSpPr>
        <p:spPr>
          <a:xfrm>
            <a:off x="4413786" y="1182837"/>
            <a:ext cx="1218849" cy="765500"/>
          </a:xfrm>
          <a:prstGeom prst="roundRect">
            <a:avLst>
              <a:gd name="adj" fmla="val 24886"/>
            </a:avLst>
          </a:prstGeom>
          <a:solidFill>
            <a:srgbClr val="FFFFFF"/>
          </a:solidFill>
          <a:ln w="25400">
            <a:solidFill>
              <a:schemeClr val="accent2">
                <a:satOff val="-15111"/>
                <a:lumOff val="-11019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0" name="Line"/>
          <p:cNvSpPr/>
          <p:nvPr/>
        </p:nvSpPr>
        <p:spPr>
          <a:xfrm>
            <a:off x="5646073" y="1407511"/>
            <a:ext cx="419612" cy="1"/>
          </a:xfrm>
          <a:prstGeom prst="line">
            <a:avLst/>
          </a:prstGeom>
          <a:ln w="25400">
            <a:solidFill>
              <a:schemeClr val="accent2">
                <a:satOff val="-15111"/>
                <a:lumOff val="-11019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Rounded Rectangle"/>
          <p:cNvSpPr/>
          <p:nvPr/>
        </p:nvSpPr>
        <p:spPr>
          <a:xfrm>
            <a:off x="4413786" y="2228710"/>
            <a:ext cx="1218849" cy="765500"/>
          </a:xfrm>
          <a:prstGeom prst="roundRect">
            <a:avLst>
              <a:gd name="adj" fmla="val 2439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3" name="Rounded Rectangle"/>
          <p:cNvSpPr/>
          <p:nvPr/>
        </p:nvSpPr>
        <p:spPr>
          <a:xfrm>
            <a:off x="4413786" y="5627837"/>
            <a:ext cx="1218849" cy="765500"/>
          </a:xfrm>
          <a:prstGeom prst="roundRect">
            <a:avLst>
              <a:gd name="adj" fmla="val 24886"/>
            </a:avLst>
          </a:prstGeom>
          <a:solidFill>
            <a:srgbClr val="FFFFFF"/>
          </a:solidFill>
          <a:ln w="25400">
            <a:solidFill>
              <a:schemeClr val="accent2">
                <a:satOff val="-15111"/>
                <a:lumOff val="-11019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>
            <a:off x="5646073" y="2497708"/>
            <a:ext cx="419612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5" name="Line"/>
          <p:cNvSpPr/>
          <p:nvPr/>
        </p:nvSpPr>
        <p:spPr>
          <a:xfrm>
            <a:off x="5646073" y="5852511"/>
            <a:ext cx="419612" cy="1"/>
          </a:xfrm>
          <a:prstGeom prst="line">
            <a:avLst/>
          </a:prstGeom>
          <a:ln w="25400">
            <a:solidFill>
              <a:schemeClr val="accent2">
                <a:satOff val="-15111"/>
                <a:lumOff val="-11019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6" name="A final documentation overview, where can I find what"/>
          <p:cNvSpPr txBox="1"/>
          <p:nvPr/>
        </p:nvSpPr>
        <p:spPr>
          <a:xfrm>
            <a:off x="6160173" y="4535035"/>
            <a:ext cx="3621089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 final documentation overview,</a:t>
            </a:r>
            <a:br/>
            <a:r>
              <a:t>where can I find what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4413786" y="4573737"/>
            <a:ext cx="1218849" cy="765500"/>
          </a:xfrm>
          <a:prstGeom prst="roundRect">
            <a:avLst>
              <a:gd name="adj" fmla="val 24886"/>
            </a:avLst>
          </a:prstGeom>
          <a:solidFill>
            <a:srgbClr val="FFFFFF"/>
          </a:solidFill>
          <a:ln w="25400">
            <a:solidFill>
              <a:schemeClr val="accent2">
                <a:satOff val="-15111"/>
                <a:lumOff val="-11019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8" name="Line"/>
          <p:cNvSpPr/>
          <p:nvPr/>
        </p:nvSpPr>
        <p:spPr>
          <a:xfrm>
            <a:off x="5646073" y="4798411"/>
            <a:ext cx="419612" cy="1"/>
          </a:xfrm>
          <a:prstGeom prst="line">
            <a:avLst/>
          </a:prstGeom>
          <a:ln w="25400">
            <a:solidFill>
              <a:schemeClr val="accent2">
                <a:satOff val="-15111"/>
                <a:lumOff val="-11019"/>
              </a:schemeClr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9" name="School programme - day 3, fancy-fancy “new stuff”"/>
          <p:cNvSpPr txBox="1"/>
          <p:nvPr>
            <p:ph type="title"/>
          </p:nvPr>
        </p:nvSpPr>
        <p:spPr>
          <a:xfrm>
            <a:off x="2037932" y="414163"/>
            <a:ext cx="9312375" cy="972717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School programme - day 3, fancy-fancy “new stuff”</a:t>
            </a:r>
          </a:p>
          <a:p>
            <a:pPr defTabSz="649223">
              <a:defRPr sz="2130"/>
            </a:pPr>
          </a:p>
        </p:txBody>
      </p:sp>
      <p:sp>
        <p:nvSpPr>
          <p:cNvPr id="350" name="Rounded Rectangle"/>
          <p:cNvSpPr/>
          <p:nvPr/>
        </p:nvSpPr>
        <p:spPr>
          <a:xfrm>
            <a:off x="4413786" y="3270110"/>
            <a:ext cx="1218849" cy="765500"/>
          </a:xfrm>
          <a:prstGeom prst="roundRect">
            <a:avLst>
              <a:gd name="adj" fmla="val 2439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>
            <a:off x="5646073" y="3539108"/>
            <a:ext cx="419612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2" name="How to write your own McStas component"/>
          <p:cNvSpPr txBox="1"/>
          <p:nvPr/>
        </p:nvSpPr>
        <p:spPr>
          <a:xfrm>
            <a:off x="6160173" y="3265035"/>
            <a:ext cx="3735034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How to write your own McStas component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6708" t="0" r="0" b="0"/>
          <a:stretch>
            <a:fillRect/>
          </a:stretch>
        </p:blipFill>
        <p:spPr>
          <a:xfrm>
            <a:off x="1267857" y="850298"/>
            <a:ext cx="3609125" cy="5559438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McStas + Mantid"/>
          <p:cNvSpPr txBox="1"/>
          <p:nvPr/>
        </p:nvSpPr>
        <p:spPr>
          <a:xfrm>
            <a:off x="6221134" y="2331585"/>
            <a:ext cx="295809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 + Mantid</a:t>
            </a:r>
          </a:p>
        </p:txBody>
      </p:sp>
      <p:sp>
        <p:nvSpPr>
          <p:cNvPr id="355" name="Wolter optics, a little theory and a look at available models in McStas"/>
          <p:cNvSpPr txBox="1"/>
          <p:nvPr/>
        </p:nvSpPr>
        <p:spPr>
          <a:xfrm>
            <a:off x="6103201" y="1169535"/>
            <a:ext cx="3735034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Wolter optics, a little theory and a look</a:t>
            </a:r>
            <a:br/>
            <a:r>
              <a:t>at available models in McStas</a:t>
            </a:r>
          </a:p>
        </p:txBody>
      </p:sp>
      <p:sp>
        <p:nvSpPr>
          <p:cNvPr id="356" name="Open session, feedback and remaining questions"/>
          <p:cNvSpPr txBox="1"/>
          <p:nvPr/>
        </p:nvSpPr>
        <p:spPr>
          <a:xfrm>
            <a:off x="6124265" y="5627235"/>
            <a:ext cx="3621088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Open session, feedback and remaining</a:t>
            </a:r>
            <a:b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or the exercise-based work-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For the exercise-based work-sessions</a:t>
            </a:r>
          </a:p>
        </p:txBody>
      </p:sp>
      <p:sp>
        <p:nvSpPr>
          <p:cNvPr id="359" name="You will benefit from working in pairs,    2 &gt; 1…"/>
          <p:cNvSpPr txBox="1"/>
          <p:nvPr>
            <p:ph type="body" idx="1"/>
          </p:nvPr>
        </p:nvSpPr>
        <p:spPr>
          <a:xfrm>
            <a:off x="1810691" y="1646580"/>
            <a:ext cx="9312376" cy="4545579"/>
          </a:xfrm>
          <a:prstGeom prst="rect">
            <a:avLst/>
          </a:prstGeom>
        </p:spPr>
        <p:txBody>
          <a:bodyPr/>
          <a:lstStyle/>
          <a:p>
            <a:pPr/>
            <a:r>
              <a:t>You will benefit from working in pairs,    2 &gt; 1 </a:t>
            </a:r>
            <a:b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Take turns being the “coder”                                 and the “parallel processor”</a:t>
            </a:r>
            <a:br/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397" t="16643" r="2159" b="24654"/>
          <a:stretch>
            <a:fillRect/>
          </a:stretch>
        </p:blipFill>
        <p:spPr>
          <a:xfrm rot="19708592">
            <a:off x="4716136" y="3511999"/>
            <a:ext cx="2459792" cy="814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4209" y="3508928"/>
            <a:ext cx="1037469" cy="798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0488" y="3887171"/>
            <a:ext cx="1037469" cy="798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et’s get to it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get to it!</a:t>
            </a:r>
          </a:p>
        </p:txBody>
      </p:sp>
      <p:sp>
        <p:nvSpPr>
          <p:cNvPr id="36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9513" y="1498801"/>
            <a:ext cx="6304202" cy="5062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