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AC49F-5053-C000-02A9-22747887FDF6}" v="7" dt="2021-05-05T07:48:23.6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ergbäck Knudsen" userId="S::erkn@dtu.dk::7028c474-af22-41ee-9ddd-5fdf2cd26899" providerId="AD" clId="Web-{7FDAC49F-5053-C000-02A9-22747887FDF6}"/>
    <pc:docChg chg="modSld">
      <pc:chgData name="Erik Bergbäck Knudsen" userId="S::erkn@dtu.dk::7028c474-af22-41ee-9ddd-5fdf2cd26899" providerId="AD" clId="Web-{7FDAC49F-5053-C000-02A9-22747887FDF6}" dt="2021-05-05T07:48:23.650" v="2" actId="20577"/>
      <pc:docMkLst>
        <pc:docMk/>
      </pc:docMkLst>
      <pc:sldChg chg="modSp">
        <pc:chgData name="Erik Bergbäck Knudsen" userId="S::erkn@dtu.dk::7028c474-af22-41ee-9ddd-5fdf2cd26899" providerId="AD" clId="Web-{7FDAC49F-5053-C000-02A9-22747887FDF6}" dt="2021-05-05T07:48:23.650" v="2" actId="20577"/>
        <pc:sldMkLst>
          <pc:docMk/>
          <pc:sldMk cId="0" sldId="271"/>
        </pc:sldMkLst>
        <pc:spChg chg="mod">
          <ac:chgData name="Erik Bergbäck Knudsen" userId="S::erkn@dtu.dk::7028c474-af22-41ee-9ddd-5fdf2cd26899" providerId="AD" clId="Web-{7FDAC49F-5053-C000-02A9-22747887FDF6}" dt="2021-05-05T07:48:23.650" v="2" actId="20577"/>
          <ac:spMkLst>
            <pc:docMk/>
            <pc:sldMk cId="0" sldId="271"/>
            <ac:spMk id="475" creationId="{00000000-0000-0000-0000-000000000000}"/>
          </ac:spMkLst>
        </pc:spChg>
        <pc:spChg chg="mod">
          <ac:chgData name="Erik Bergbäck Knudsen" userId="S::erkn@dtu.dk::7028c474-af22-41ee-9ddd-5fdf2cd26899" providerId="AD" clId="Web-{7FDAC49F-5053-C000-02A9-22747887FDF6}" dt="2021-05-05T07:44:56.881" v="0" actId="20577"/>
          <ac:spMkLst>
            <pc:docMk/>
            <pc:sldMk cId="0" sldId="271"/>
            <ac:spMk id="4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0.jpe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9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70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1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3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34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68" name="logoill.pdf" descr="logoill.pdf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image5.png" descr="image5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image7.png" descr="image7.png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2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194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sz="1175" b="1" i="1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228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8" name="image120.tif" descr="image1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0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8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13"/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1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8" name="logoill.pdf" descr="logoill.pdf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image5.png" descr="image5.png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image7.png" descr="image7.png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tasMcXtrace/Schools/tree/master/ISIS_April_2021/Tuesday_April_13th/2_Component_Basics/Exercise/" TargetMode="External"/><Relationship Id="rId2" Type="http://schemas.openxmlformats.org/officeDocument/2006/relationships/hyperlink" Target="https://github.com/McStasMcXtrace/Schools/tree/master/ESS_May_2021/Wednesday_May_5th/2_Component_basics/Exerci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cStasMcXtrace/Schools/tree/master/ESS_May_2021/May_5th/2_Component_basics/Exerci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cstas.org/download/components/doc/manuals/mcstas-components.pdf" TargetMode="External"/><Relationship Id="rId2" Type="http://schemas.openxmlformats.org/officeDocument/2006/relationships/hyperlink" Target="https://github.com/McStasMcXtrace/McCode/raw/master/docpkg/manuals/mcstas/Component_manual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/>
        </p:nvSpPr>
        <p:spPr>
          <a:xfrm>
            <a:off x="1736176" y="3334087"/>
            <a:ext cx="9529925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 sz="8000" b="1" spc="-1"/>
            </a:lvl1pPr>
          </a:lstStyle>
          <a:p>
            <a:r>
              <a:t>Sources and Monitors</a:t>
            </a:r>
          </a:p>
        </p:txBody>
      </p:sp>
      <p:sp>
        <p:nvSpPr>
          <p:cNvPr id="289" name="Subtitle 4"/>
          <p:cNvSpPr txBox="1"/>
          <p:nvPr/>
        </p:nvSpPr>
        <p:spPr>
          <a:xfrm>
            <a:off x="1766564" y="2751985"/>
            <a:ext cx="9872535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z="3000" spc="-1"/>
            </a:lvl1pPr>
          </a:lstStyle>
          <a:p>
            <a:r>
              <a:t>Erik Knudsen, DTU Physics </a:t>
            </a:r>
          </a:p>
        </p:txBody>
      </p:sp>
      <p:sp>
        <p:nvSpPr>
          <p:cNvPr id="29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95" name="Monitors: Example PSD_monitor"/>
          <p:cNvSpPr txBox="1"/>
          <p:nvPr/>
        </p:nvSpPr>
        <p:spPr>
          <a:xfrm>
            <a:off x="1774800" y="912420"/>
            <a:ext cx="93121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r>
              <a:t>Monitors: Example PSD_monitor</a:t>
            </a:r>
          </a:p>
        </p:txBody>
      </p:sp>
      <p:grpSp>
        <p:nvGrpSpPr>
          <p:cNvPr id="410" name="Group"/>
          <p:cNvGrpSpPr/>
          <p:nvPr/>
        </p:nvGrpSpPr>
        <p:grpSpPr>
          <a:xfrm>
            <a:off x="1439999" y="1892519"/>
            <a:ext cx="4680002" cy="2643481"/>
            <a:chOff x="0" y="0"/>
            <a:chExt cx="4680000" cy="2643479"/>
          </a:xfrm>
        </p:grpSpPr>
        <p:sp>
          <p:nvSpPr>
            <p:cNvPr id="396" name="Shape"/>
            <p:cNvSpPr/>
            <p:nvPr/>
          </p:nvSpPr>
          <p:spPr>
            <a:xfrm rot="5400000">
              <a:off x="1371239" y="1173599"/>
              <a:ext cx="2311201" cy="38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2" y="0"/>
                  </a:moveTo>
                  <a:lnTo>
                    <a:pt x="0" y="0"/>
                  </a:lnTo>
                  <a:lnTo>
                    <a:pt x="5402" y="21600"/>
                  </a:lnTo>
                  <a:lnTo>
                    <a:pt x="21600" y="21600"/>
                  </a:lnTo>
                  <a:lnTo>
                    <a:pt x="16202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97" name="Line"/>
            <p:cNvSpPr/>
            <p:nvPr/>
          </p:nvSpPr>
          <p:spPr>
            <a:xfrm flipV="1">
              <a:off x="129959" y="476639"/>
              <a:ext cx="4550041" cy="108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Line"/>
            <p:cNvSpPr/>
            <p:nvPr/>
          </p:nvSpPr>
          <p:spPr>
            <a:xfrm>
              <a:off x="910080" y="1646639"/>
              <a:ext cx="3596761" cy="25992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Line"/>
            <p:cNvSpPr/>
            <p:nvPr/>
          </p:nvSpPr>
          <p:spPr>
            <a:xfrm>
              <a:off x="-1" y="866879"/>
              <a:ext cx="424656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0" name="Shape"/>
            <p:cNvSpPr/>
            <p:nvPr/>
          </p:nvSpPr>
          <p:spPr>
            <a:xfrm>
              <a:off x="2489759" y="930239"/>
              <a:ext cx="110162" cy="10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01" name="Shape"/>
            <p:cNvSpPr/>
            <p:nvPr/>
          </p:nvSpPr>
          <p:spPr>
            <a:xfrm>
              <a:off x="2513159" y="1126799"/>
              <a:ext cx="110162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02" name="Shape"/>
            <p:cNvSpPr/>
            <p:nvPr/>
          </p:nvSpPr>
          <p:spPr>
            <a:xfrm>
              <a:off x="2359799" y="1709999"/>
              <a:ext cx="110162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2334239" y="56339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2334239" y="86687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2334239" y="116999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" name="Line"/>
            <p:cNvSpPr/>
            <p:nvPr/>
          </p:nvSpPr>
          <p:spPr>
            <a:xfrm flipV="1">
              <a:off x="2334239" y="147347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7" name="Line"/>
            <p:cNvSpPr/>
            <p:nvPr/>
          </p:nvSpPr>
          <p:spPr>
            <a:xfrm flipV="1">
              <a:off x="2334239" y="1733399"/>
              <a:ext cx="385201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8" name="Line"/>
            <p:cNvSpPr/>
            <p:nvPr/>
          </p:nvSpPr>
          <p:spPr>
            <a:xfrm>
              <a:off x="2448359" y="210599"/>
              <a:ext cx="43202" cy="243288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9" name="Line"/>
            <p:cNvSpPr/>
            <p:nvPr/>
          </p:nvSpPr>
          <p:spPr>
            <a:xfrm>
              <a:off x="2599920" y="-1"/>
              <a:ext cx="43201" cy="243288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1" name="Line"/>
          <p:cNvSpPr/>
          <p:nvPr/>
        </p:nvSpPr>
        <p:spPr>
          <a:xfrm flipH="1">
            <a:off x="4039920" y="2447999"/>
            <a:ext cx="3016081" cy="37476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When the simulation has been completed, the detected intensity in pixel (i,j) is:"/>
          <p:cNvSpPr txBox="1"/>
          <p:nvPr/>
        </p:nvSpPr>
        <p:spPr>
          <a:xfrm>
            <a:off x="7172999" y="1800000"/>
            <a:ext cx="3942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When the simulation has been completed, the detected intensity in pixel (i,j)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Text"/>
              <p:cNvSpPr txBox="1"/>
              <p:nvPr/>
            </p:nvSpPr>
            <p:spPr>
              <a:xfrm>
                <a:off x="7262999" y="2678040"/>
                <a:ext cx="3584881" cy="6225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𝑟𝑎𝑦𝑛𝑢𝑚𝑏𝑒𝑟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41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9" y="2678040"/>
                <a:ext cx="3584881" cy="622547"/>
              </a:xfrm>
              <a:prstGeom prst="rect">
                <a:avLst/>
              </a:prstGeom>
              <a:blipFill>
                <a:blip r:embed="rId2"/>
                <a:stretch>
                  <a:fillRect b="-6176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… during simulation, the pixels are maintained as running sums."/>
          <p:cNvSpPr txBox="1"/>
          <p:nvPr/>
        </p:nvSpPr>
        <p:spPr>
          <a:xfrm>
            <a:off x="7245000" y="3600000"/>
            <a:ext cx="3510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… during simulation, the pixels are maintained as running sums.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17" name="Monitors:  Example PSD_monitor and L_monitor"/>
          <p:cNvSpPr txBox="1"/>
          <p:nvPr/>
        </p:nvSpPr>
        <p:spPr>
          <a:xfrm>
            <a:off x="1774800" y="860483"/>
            <a:ext cx="9312120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/>
            </a:pPr>
            <a:r>
              <a:t>Monitors: </a:t>
            </a:r>
            <a:br/>
            <a:r>
              <a:t>Example PSD_monitor and L_monitor</a:t>
            </a:r>
          </a:p>
        </p:txBody>
      </p:sp>
      <p:grpSp>
        <p:nvGrpSpPr>
          <p:cNvPr id="432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418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0" name="Line"/>
            <p:cNvSpPr/>
            <p:nvPr/>
          </p:nvSpPr>
          <p:spPr>
            <a:xfrm>
              <a:off x="532080" y="962639"/>
              <a:ext cx="2102761" cy="15192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-1" y="506879"/>
              <a:ext cx="24825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Shape"/>
            <p:cNvSpPr/>
            <p:nvPr/>
          </p:nvSpPr>
          <p:spPr>
            <a:xfrm>
              <a:off x="1455480" y="543959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23" name="Shape"/>
            <p:cNvSpPr/>
            <p:nvPr/>
          </p:nvSpPr>
          <p:spPr>
            <a:xfrm>
              <a:off x="1469160" y="65879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24" name="Shape"/>
            <p:cNvSpPr/>
            <p:nvPr/>
          </p:nvSpPr>
          <p:spPr>
            <a:xfrm>
              <a:off x="1379520" y="999719"/>
              <a:ext cx="64441" cy="64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Line"/>
            <p:cNvSpPr/>
            <p:nvPr/>
          </p:nvSpPr>
          <p:spPr>
            <a:xfrm flipV="1">
              <a:off x="1364760" y="5068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Line"/>
            <p:cNvSpPr/>
            <p:nvPr/>
          </p:nvSpPr>
          <p:spPr>
            <a:xfrm flipV="1">
              <a:off x="1364760" y="6839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8" name="Line"/>
            <p:cNvSpPr/>
            <p:nvPr/>
          </p:nvSpPr>
          <p:spPr>
            <a:xfrm flipV="1">
              <a:off x="1364760" y="8614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1364760" y="10134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Line"/>
            <p:cNvSpPr/>
            <p:nvPr/>
          </p:nvSpPr>
          <p:spPr>
            <a:xfrm>
              <a:off x="1431360" y="12312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1" name="Line"/>
            <p:cNvSpPr/>
            <p:nvPr/>
          </p:nvSpPr>
          <p:spPr>
            <a:xfrm>
              <a:off x="1519920" y="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33" name="...…"/>
          <p:cNvSpPr txBox="1"/>
          <p:nvPr/>
        </p:nvSpPr>
        <p:spPr>
          <a:xfrm>
            <a:off x="5403909" y="331529"/>
            <a:ext cx="6676561" cy="60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z="1400" spc="0"/>
            </a:pPr>
            <a:endParaRPr/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z="1400" spc="0"/>
            </a:pPr>
            <a:endParaRPr/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sz="1400"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sz="1400" b="1" spc="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  <a:p>
            <a:pPr>
              <a:defRPr sz="1400" spc="0"/>
            </a:pPr>
            <a:endParaRPr>
              <a:solidFill>
                <a:srgbClr val="000000"/>
              </a:solidFill>
            </a:endParaRPr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psd = PSD_monitor(</a:t>
            </a:r>
          </a:p>
          <a:p>
            <a:pPr>
              <a:defRPr sz="1400"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filename=”psd.dat”</a:t>
            </a:r>
            <a:r>
              <a:t>)</a:t>
            </a:r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  <a:p>
            <a:pPr>
              <a:defRPr sz="1400" spc="0"/>
            </a:pPr>
            <a:endParaRPr>
              <a:solidFill>
                <a:srgbClr val="000000"/>
              </a:solidFill>
            </a:endParaRPr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lm = L_monitor(</a:t>
            </a:r>
          </a:p>
          <a:p>
            <a:pPr>
              <a:defRPr sz="1400"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filename=”lm.dat”,</a:t>
            </a:r>
          </a:p>
          <a:p>
            <a:pPr>
              <a:defRPr sz="1400" b="1" spc="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Lmin=0, Lmax=8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sz="1400"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(0,0,5+0.01)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le 4"/>
          <p:cNvSpPr txBox="1"/>
          <p:nvPr/>
        </p:nvSpPr>
        <p:spPr>
          <a:xfrm>
            <a:off x="2272650" y="489481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Mathematical sources</a:t>
            </a:r>
          </a:p>
        </p:txBody>
      </p:sp>
      <p:sp>
        <p:nvSpPr>
          <p:cNvPr id="43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37" name="Source_simple:…"/>
          <p:cNvSpPr txBox="1"/>
          <p:nvPr/>
        </p:nvSpPr>
        <p:spPr>
          <a:xfrm>
            <a:off x="1896267" y="2082373"/>
            <a:ext cx="9918001" cy="25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Source_simple: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Square or circular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Neutrons are directed towards a square target.</a:t>
            </a:r>
            <a:br/>
            <a:r>
              <a:t>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Source_div: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Square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Neutrons have a divergence defined by either uniform or Gaussian distribution.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Source_simple docs</a:t>
            </a:r>
          </a:p>
        </p:txBody>
      </p:sp>
      <p:sp>
        <p:nvSpPr>
          <p:cNvPr id="44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41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pic>
        <p:nvPicPr>
          <p:cNvPr id="442" name="image138.png" descr="image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445" name="image138.png" descr="image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8" name="Group"/>
          <p:cNvGrpSpPr/>
          <p:nvPr/>
        </p:nvGrpSpPr>
        <p:grpSpPr>
          <a:xfrm>
            <a:off x="7775999" y="4969800"/>
            <a:ext cx="3602521" cy="435629"/>
            <a:chOff x="0" y="0"/>
            <a:chExt cx="3602520" cy="435628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3602521" cy="430201"/>
            </a:xfrm>
            <a:prstGeom prst="rect">
              <a:avLst/>
            </a:prstGeom>
            <a:solidFill>
              <a:srgbClr val="FFFFFE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2400" spc="-1"/>
              </a:pPr>
              <a:endParaRPr/>
            </a:p>
          </p:txBody>
        </p:sp>
        <p:sp>
          <p:nvSpPr>
            <p:cNvPr id="447" name="Click “Input parameters”"/>
            <p:cNvSpPr txBox="1"/>
            <p:nvPr/>
          </p:nvSpPr>
          <p:spPr>
            <a:xfrm>
              <a:off x="44999" y="0"/>
              <a:ext cx="3512522" cy="43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z="2400" spc="-1"/>
              </a:pPr>
              <a:r>
                <a:t>Click “</a:t>
              </a:r>
              <a:r>
                <a:rPr b="1">
                  <a:solidFill>
                    <a:srgbClr val="008400"/>
                  </a:solidFill>
                </a:rPr>
                <a:t>Input parameters</a:t>
              </a:r>
              <a:r>
                <a:t>”</a:t>
              </a:r>
            </a:p>
          </p:txBody>
        </p:sp>
      </p:grpSp>
      <p:sp>
        <p:nvSpPr>
          <p:cNvPr id="449" name="Line"/>
          <p:cNvSpPr/>
          <p:nvPr/>
        </p:nvSpPr>
        <p:spPr>
          <a:xfrm flipH="1" flipV="1">
            <a:off x="6695999" y="3383999"/>
            <a:ext cx="1368001" cy="151200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0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Source_simple docs</a:t>
            </a:r>
          </a:p>
        </p:txBody>
      </p:sp>
      <p:sp>
        <p:nvSpPr>
          <p:cNvPr id="451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sp>
        <p:nvSpPr>
          <p:cNvPr id="45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455" name="image140.png" descr="image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99" y="1535760"/>
            <a:ext cx="9930242" cy="8076241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Source_simple docs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59" name="Monitors: Example PSD_monitor and L_monitor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Example PSD_monitor and L_monitor</a:t>
            </a:r>
          </a:p>
        </p:txBody>
      </p:sp>
      <p:grpSp>
        <p:nvGrpSpPr>
          <p:cNvPr id="474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460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61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Line"/>
            <p:cNvSpPr/>
            <p:nvPr/>
          </p:nvSpPr>
          <p:spPr>
            <a:xfrm>
              <a:off x="532080" y="962639"/>
              <a:ext cx="2102761" cy="15192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3" name="Line"/>
            <p:cNvSpPr/>
            <p:nvPr/>
          </p:nvSpPr>
          <p:spPr>
            <a:xfrm>
              <a:off x="-1" y="506879"/>
              <a:ext cx="24825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4" name="Shape"/>
            <p:cNvSpPr/>
            <p:nvPr/>
          </p:nvSpPr>
          <p:spPr>
            <a:xfrm>
              <a:off x="1455480" y="543959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Shape"/>
            <p:cNvSpPr/>
            <p:nvPr/>
          </p:nvSpPr>
          <p:spPr>
            <a:xfrm>
              <a:off x="1469160" y="65879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66" name="Shape"/>
            <p:cNvSpPr/>
            <p:nvPr/>
          </p:nvSpPr>
          <p:spPr>
            <a:xfrm>
              <a:off x="1379520" y="999719"/>
              <a:ext cx="64441" cy="64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67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Line"/>
            <p:cNvSpPr/>
            <p:nvPr/>
          </p:nvSpPr>
          <p:spPr>
            <a:xfrm flipV="1">
              <a:off x="1364760" y="5068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9" name="Line"/>
            <p:cNvSpPr/>
            <p:nvPr/>
          </p:nvSpPr>
          <p:spPr>
            <a:xfrm flipV="1">
              <a:off x="1364760" y="6839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1364760" y="8614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364760" y="10134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2" name="Line"/>
            <p:cNvSpPr/>
            <p:nvPr/>
          </p:nvSpPr>
          <p:spPr>
            <a:xfrm>
              <a:off x="1431360" y="12312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1519920" y="0"/>
              <a:ext cx="25201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75" name="Let’s do a very simple exercise on this:…"/>
          <p:cNvSpPr txBox="1"/>
          <p:nvPr/>
        </p:nvSpPr>
        <p:spPr>
          <a:xfrm>
            <a:off x="5385239" y="1981799"/>
            <a:ext cx="5225761" cy="1422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pc="0"/>
            </a:pPr>
            <a:r>
              <a:rPr dirty="0"/>
              <a:t>Let’s do a very simple exercise on this: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rPr dirty="0"/>
              <a:t>Head on over to:</a:t>
            </a:r>
          </a:p>
          <a:p>
            <a:pPr>
              <a:defRPr spc="0"/>
            </a:pPr>
            <a:r>
              <a:rPr u="sng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Exercise 1 - Sources and Monitors on github</a:t>
            </a:r>
            <a:endParaRPr u="sng" dirty="0">
              <a:solidFill>
                <a:schemeClr val="accent2"/>
              </a:solidFill>
              <a:uFill>
                <a:solidFill>
                  <a:srgbClr val="2F3EEA"/>
                </a:solidFill>
              </a:uFill>
              <a:hlinkClick r:id="rId2"/>
            </a:endParaRPr>
          </a:p>
        </p:txBody>
      </p:sp>
      <p:sp>
        <p:nvSpPr>
          <p:cNvPr id="476" name="https://github.com/McStasMcXtrace/Schools/tree/master/ISIS_April_2021/Tuesday_April_13th/2_Component_Basics/Exercise/"/>
          <p:cNvSpPr txBox="1"/>
          <p:nvPr/>
        </p:nvSpPr>
        <p:spPr>
          <a:xfrm>
            <a:off x="3016799" y="4197960"/>
            <a:ext cx="7682402" cy="58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spAutoFit/>
          </a:bodyPr>
          <a:lstStyle>
            <a:lvl1pPr>
              <a:defRPr u="sng" spc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uFill>
                  <a:solidFill>
                    <a:schemeClr val="accent2"/>
                  </a:solidFill>
                </a:uFill>
                <a:hlinkClick r:id="rId4"/>
              </a:rPr>
              <a:t>https://github.com/McStasMcXtrace/Schools/tree/master/</a:t>
            </a:r>
            <a:r>
              <a:rPr lang="en-US" dirty="0">
                <a:hlinkClick r:id="rId4"/>
              </a:rPr>
              <a:t>ESS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4"/>
              </a:rPr>
              <a:t>_</a:t>
            </a:r>
            <a:r>
              <a:rPr lang="en-US" dirty="0">
                <a:hlinkClick r:id="rId4"/>
              </a:rPr>
              <a:t>May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4"/>
              </a:rPr>
              <a:t>_2021/</a:t>
            </a:r>
            <a:r>
              <a:rPr lang="en-US" dirty="0">
                <a:hlinkClick r:id="rId4"/>
              </a:rPr>
              <a:t>Wednesday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4"/>
              </a:rPr>
              <a:t>_</a:t>
            </a:r>
            <a:r>
              <a:rPr lang="en-US" dirty="0">
                <a:hlinkClick r:id="rId4"/>
              </a:rPr>
              <a:t>May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4"/>
              </a:rPr>
              <a:t>_</a:t>
            </a:r>
            <a:r>
              <a:rPr lang="en-US" dirty="0">
                <a:hlinkClick r:id="rId4"/>
              </a:rPr>
              <a:t>5th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4"/>
              </a:rPr>
              <a:t>/2_Component_</a:t>
            </a:r>
            <a:r>
              <a:rPr lang="en-US" dirty="0">
                <a:hlinkClick r:id="rId4"/>
              </a:rPr>
              <a:t>basics</a:t>
            </a:r>
            <a:r>
              <a:rPr u="sng" dirty="0">
                <a:uFill>
                  <a:solidFill>
                    <a:schemeClr val="accent2"/>
                  </a:solidFill>
                </a:uFill>
                <a:hlinkClick r:id="rId4"/>
              </a:rPr>
              <a:t>/Exercise</a:t>
            </a:r>
            <a:endParaRPr lang="en-US" u="sng" dirty="0">
              <a:uFill>
                <a:solidFill>
                  <a:srgbClr val="2F3EEA"/>
                </a:solidFill>
              </a:uFill>
              <a:hlinkClick r:id="rId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In general</a:t>
            </a:r>
          </a:p>
        </p:txBody>
      </p:sp>
      <p:sp>
        <p:nvSpPr>
          <p:cNvPr id="293" name="Content Placeholder 5"/>
          <p:cNvSpPr txBox="1"/>
          <p:nvPr/>
        </p:nvSpPr>
        <p:spPr>
          <a:xfrm>
            <a:off x="1774800" y="2539306"/>
            <a:ext cx="9312120" cy="2259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Font typeface="Symbol"/>
              <a:buChar char="·"/>
              <a:defRPr spc="0"/>
            </a:pPr>
            <a:r>
              <a:t>A source component generates Monte Carlo neutrons.</a:t>
            </a:r>
            <a:br/>
            <a:r>
              <a:t>In McStas terms this means:</a:t>
            </a:r>
          </a:p>
          <a:p>
            <a:pPr marL="827999" lvl="1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Set the neutron state to something representative of the source we are trying to model.</a:t>
            </a:r>
          </a:p>
          <a:p>
            <a:pPr marL="827999" lvl="1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i.e.: insert values in the neutron state vector:</a:t>
            </a:r>
            <a:br/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{x,y,z, vx,vy,vz, t, sx,sy,sz, p}</a:t>
            </a:r>
            <a:r>
              <a:t> </a:t>
            </a:r>
            <a:br/>
            <a:r>
              <a:t>drawn from appropriate distributions.</a:t>
            </a:r>
          </a:p>
          <a:p>
            <a:pPr marL="827999" lvl="1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EXAMPLE:</a:t>
            </a:r>
            <a:br/>
            <a:r>
              <a:t>Neutrons from a uniform wavelength distribution emerging from a circular aperture. </a:t>
            </a:r>
          </a:p>
        </p:txBody>
      </p:sp>
      <p:sp>
        <p:nvSpPr>
          <p:cNvPr id="29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97" name="Access the docs"/>
          <p:cNvSpPr txBox="1"/>
          <p:nvPr/>
        </p:nvSpPr>
        <p:spPr>
          <a:xfrm>
            <a:off x="1800000" y="925199"/>
            <a:ext cx="97693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r>
              <a:t>Access the docs</a:t>
            </a:r>
          </a:p>
        </p:txBody>
      </p:sp>
      <p:sp>
        <p:nvSpPr>
          <p:cNvPr id="298" name="Text"/>
          <p:cNvSpPr txBox="1"/>
          <p:nvPr/>
        </p:nvSpPr>
        <p:spPr>
          <a:xfrm>
            <a:off x="1772999" y="1656000"/>
            <a:ext cx="9270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	</a:t>
            </a:r>
          </a:p>
        </p:txBody>
      </p:sp>
      <p:sp>
        <p:nvSpPr>
          <p:cNvPr id="299" name="CustomShape 4"/>
          <p:cNvSpPr txBox="1"/>
          <p:nvPr/>
        </p:nvSpPr>
        <p:spPr>
          <a:xfrm>
            <a:off x="1856855" y="1090619"/>
            <a:ext cx="9821160" cy="518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 b="1" spc="-1"/>
            </a:pPr>
            <a:r>
              <a:t>IMPORTANT:</a:t>
            </a:r>
          </a:p>
          <a:p>
            <a:pPr>
              <a:defRPr sz="2200" spc="-1"/>
            </a:pPr>
            <a:r>
              <a:t>All (and more) of this information can be found in the online pdf component documentation, e.g.</a:t>
            </a:r>
          </a:p>
          <a:p>
            <a:pPr>
              <a:defRPr sz="2200" u="sng" spc="-1">
                <a:solidFill>
                  <a:srgbClr val="0000FF"/>
                </a:solidFill>
              </a:defRPr>
            </a:pPr>
            <a:r>
              <a: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https://github.com/McStasMcXtrace/McCode/raw/master/docpkg/manuals/mcstas/Component_manual.pdf</a:t>
            </a:r>
          </a:p>
          <a:p>
            <a:pPr>
              <a:defRPr sz="2200" spc="-1"/>
            </a:pPr>
            <a:r>
              <a:t> or</a:t>
            </a:r>
          </a:p>
          <a:p>
            <a:pPr>
              <a:defRPr sz="2200" spc="-1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/>
              </a:rPr>
              <a:t>http://mcstas.org/download/components/doc/manuals/mcstas-components.pdf</a:t>
            </a:r>
          </a:p>
          <a:p>
            <a:pPr>
              <a:defRPr sz="2200" spc="-1"/>
            </a:pPr>
            <a:r>
              <a:t>- also distributed with your McStas installation -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mcdoc -c</a:t>
            </a:r>
          </a:p>
          <a:p>
            <a:pPr>
              <a:defRPr sz="2200" spc="-1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2200" spc="-1"/>
            </a:pPr>
            <a:r>
              <a:t>The component documentation along with the command:</a:t>
            </a:r>
          </a:p>
          <a:p>
            <a:pPr>
              <a:defRPr sz="2200" spc="-1"/>
            </a:pPr>
            <a:r>
              <a:t>“</a:t>
            </a:r>
            <a:r>
              <a:rPr b="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rPr>
              <a:t>mcdoc &lt;component_you_are_searching_for&gt;</a:t>
            </a:r>
            <a:r>
              <a:t>”</a:t>
            </a:r>
          </a:p>
          <a:p>
            <a:pPr>
              <a:defRPr sz="2200" spc="-1"/>
            </a:pPr>
            <a:r>
              <a:t>are your best friends when using McStas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Example 1</a:t>
            </a:r>
          </a:p>
        </p:txBody>
      </p:sp>
      <p:sp>
        <p:nvSpPr>
          <p:cNvPr id="302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03" name="Oval"/>
          <p:cNvSpPr/>
          <p:nvPr/>
        </p:nvSpPr>
        <p:spPr>
          <a:xfrm>
            <a:off x="2537999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04" name="Line"/>
          <p:cNvSpPr/>
          <p:nvPr/>
        </p:nvSpPr>
        <p:spPr>
          <a:xfrm flipV="1">
            <a:off x="3086640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Line"/>
          <p:cNvSpPr/>
          <p:nvPr/>
        </p:nvSpPr>
        <p:spPr>
          <a:xfrm>
            <a:off x="2995199" y="4297679"/>
            <a:ext cx="411480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Line"/>
          <p:cNvSpPr/>
          <p:nvPr/>
        </p:nvSpPr>
        <p:spPr>
          <a:xfrm flipV="1">
            <a:off x="2995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Line"/>
          <p:cNvSpPr/>
          <p:nvPr/>
        </p:nvSpPr>
        <p:spPr>
          <a:xfrm flipV="1">
            <a:off x="2995199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Line"/>
          <p:cNvSpPr/>
          <p:nvPr/>
        </p:nvSpPr>
        <p:spPr>
          <a:xfrm>
            <a:off x="2995199" y="4937759"/>
            <a:ext cx="19202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Line"/>
          <p:cNvSpPr/>
          <p:nvPr/>
        </p:nvSpPr>
        <p:spPr>
          <a:xfrm flipH="1" flipV="1">
            <a:off x="1715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 flipH="1">
            <a:off x="1806480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Neutron spatial coordinates are picked from a uniform distribution on a circle with radius R."/>
          <p:cNvSpPr txBox="1"/>
          <p:nvPr/>
        </p:nvSpPr>
        <p:spPr>
          <a:xfrm>
            <a:off x="7451640" y="3988079"/>
            <a:ext cx="439056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r>
              <a:t>Neutron spatial coordinates are picked from a uniform distribution on a circle with radius R.</a:t>
            </a:r>
          </a:p>
        </p:txBody>
      </p:sp>
      <p:sp>
        <p:nvSpPr>
          <p:cNvPr id="312" name="Shape"/>
          <p:cNvSpPr/>
          <p:nvPr/>
        </p:nvSpPr>
        <p:spPr>
          <a:xfrm>
            <a:off x="2903759" y="37490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3" name="Shape"/>
          <p:cNvSpPr/>
          <p:nvPr/>
        </p:nvSpPr>
        <p:spPr>
          <a:xfrm>
            <a:off x="2995199" y="402335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4" name="Shape"/>
          <p:cNvSpPr/>
          <p:nvPr/>
        </p:nvSpPr>
        <p:spPr>
          <a:xfrm>
            <a:off x="2903759" y="420659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5" name="Shape"/>
          <p:cNvSpPr/>
          <p:nvPr/>
        </p:nvSpPr>
        <p:spPr>
          <a:xfrm>
            <a:off x="2903759" y="46634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6" name="Shape"/>
          <p:cNvSpPr/>
          <p:nvPr/>
        </p:nvSpPr>
        <p:spPr>
          <a:xfrm>
            <a:off x="2903759" y="484668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7" name="Shape"/>
          <p:cNvSpPr/>
          <p:nvPr/>
        </p:nvSpPr>
        <p:spPr>
          <a:xfrm>
            <a:off x="2629440" y="45720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8" name="Shape"/>
          <p:cNvSpPr/>
          <p:nvPr/>
        </p:nvSpPr>
        <p:spPr>
          <a:xfrm>
            <a:off x="2629440" y="41148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Text"/>
              <p:cNvSpPr txBox="1"/>
              <p:nvPr/>
            </p:nvSpPr>
            <p:spPr>
              <a:xfrm>
                <a:off x="4046759" y="2504159"/>
                <a:ext cx="4366801" cy="3358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1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59" y="2504159"/>
                <a:ext cx="4366801" cy="335806"/>
              </a:xfrm>
              <a:prstGeom prst="rect">
                <a:avLst/>
              </a:prstGeom>
              <a:blipFill>
                <a:blip r:embed="rId2"/>
                <a:stretch>
                  <a:fillRect l="-419" b="-709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Line"/>
          <p:cNvSpPr/>
          <p:nvPr/>
        </p:nvSpPr>
        <p:spPr>
          <a:xfrm>
            <a:off x="3131280" y="2792879"/>
            <a:ext cx="746641" cy="1255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6591" y="979"/>
                  <a:pt x="14164" y="4194"/>
                  <a:pt x="14403" y="7074"/>
                </a:cubicBezTo>
                <a:cubicBezTo>
                  <a:pt x="14581" y="9180"/>
                  <a:pt x="17268" y="11478"/>
                  <a:pt x="15028" y="13405"/>
                </a:cubicBezTo>
                <a:cubicBezTo>
                  <a:pt x="12446" y="15622"/>
                  <a:pt x="8467" y="17208"/>
                  <a:pt x="4385" y="18435"/>
                </a:cubicBezTo>
                <a:lnTo>
                  <a:pt x="312" y="20299"/>
                </a:lnTo>
                <a:lnTo>
                  <a:pt x="0" y="21600"/>
                </a:lnTo>
              </a:path>
            </a:pathLst>
          </a:custGeom>
          <a:ln w="3600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Example 1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4" name="Oval"/>
          <p:cNvSpPr/>
          <p:nvPr/>
        </p:nvSpPr>
        <p:spPr>
          <a:xfrm>
            <a:off x="2933999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25" name="Line"/>
          <p:cNvSpPr/>
          <p:nvPr/>
        </p:nvSpPr>
        <p:spPr>
          <a:xfrm flipV="1">
            <a:off x="3482640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Line"/>
          <p:cNvSpPr/>
          <p:nvPr/>
        </p:nvSpPr>
        <p:spPr>
          <a:xfrm>
            <a:off x="3391199" y="4297679"/>
            <a:ext cx="4114802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391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Line"/>
          <p:cNvSpPr/>
          <p:nvPr/>
        </p:nvSpPr>
        <p:spPr>
          <a:xfrm flipV="1">
            <a:off x="3391199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Line"/>
          <p:cNvSpPr/>
          <p:nvPr/>
        </p:nvSpPr>
        <p:spPr>
          <a:xfrm>
            <a:off x="3391200" y="4937759"/>
            <a:ext cx="19202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Line"/>
          <p:cNvSpPr/>
          <p:nvPr/>
        </p:nvSpPr>
        <p:spPr>
          <a:xfrm flipH="1" flipV="1">
            <a:off x="2111039" y="2560320"/>
            <a:ext cx="822962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Line"/>
          <p:cNvSpPr/>
          <p:nvPr/>
        </p:nvSpPr>
        <p:spPr>
          <a:xfrm flipH="1">
            <a:off x="2202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5" name="Group"/>
          <p:cNvGrpSpPr/>
          <p:nvPr/>
        </p:nvGrpSpPr>
        <p:grpSpPr>
          <a:xfrm>
            <a:off x="4351320" y="2364839"/>
            <a:ext cx="4489559" cy="3329948"/>
            <a:chOff x="0" y="0"/>
            <a:chExt cx="4489558" cy="33299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Text"/>
                <p:cNvSpPr txBox="1"/>
                <p:nvPr/>
              </p:nvSpPr>
              <p:spPr>
                <a:xfrm>
                  <a:off x="0" y="0"/>
                  <a:ext cx="2377800" cy="3877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["/>
                            <m:endChr m:val="]"/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⇒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>
            <p:sp>
              <p:nvSpPr>
                <p:cNvPr id="332" name="Text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77800" cy="387708"/>
                </a:xfrm>
                <a:prstGeom prst="rect">
                  <a:avLst/>
                </a:prstGeom>
                <a:blipFill>
                  <a:blip r:embed="rId2"/>
                  <a:stretch>
                    <a:fillRect l="-1026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Text"/>
                <p:cNvSpPr txBox="1"/>
                <p:nvPr/>
              </p:nvSpPr>
              <p:spPr>
                <a:xfrm>
                  <a:off x="2103119" y="909360"/>
                  <a:ext cx="2386440" cy="3869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["/>
                            <m:endChr m:val="]"/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⇒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>
            <p:sp>
              <p:nvSpPr>
                <p:cNvPr id="333" name="Text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119" y="909360"/>
                  <a:ext cx="2386440" cy="386938"/>
                </a:xfrm>
                <a:prstGeom prst="rect">
                  <a:avLst/>
                </a:prstGeom>
                <a:blipFill>
                  <a:blip r:embed="rId3"/>
                  <a:stretch>
                    <a:fillRect l="-1023" b="-51563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Text"/>
                <p:cNvSpPr txBox="1"/>
                <p:nvPr/>
              </p:nvSpPr>
              <p:spPr>
                <a:xfrm>
                  <a:off x="182880" y="2938680"/>
                  <a:ext cx="2386439" cy="3912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["/>
                            <m:endChr m:val="]"/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⇒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>
            <p:sp>
              <p:nvSpPr>
                <p:cNvPr id="334" name="Text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938680"/>
                  <a:ext cx="2386439" cy="391267"/>
                </a:xfrm>
                <a:prstGeom prst="rect">
                  <a:avLst/>
                </a:prstGeom>
                <a:blipFill>
                  <a:blip r:embed="rId4"/>
                  <a:stretch>
                    <a:fillRect l="-1023" b="-50000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6" name="Length of the velocity vector encodes the wavelength"/>
          <p:cNvSpPr txBox="1"/>
          <p:nvPr/>
        </p:nvSpPr>
        <p:spPr>
          <a:xfrm>
            <a:off x="6903000" y="1645920"/>
            <a:ext cx="4390560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r>
              <a:t>Length of the velocity vector encodes the wavelength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Example 1</a:t>
            </a:r>
          </a:p>
        </p:txBody>
      </p:sp>
      <p:sp>
        <p:nvSpPr>
          <p:cNvPr id="33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40" name="Oval"/>
          <p:cNvSpPr/>
          <p:nvPr/>
        </p:nvSpPr>
        <p:spPr>
          <a:xfrm>
            <a:off x="2466000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41" name="Line"/>
          <p:cNvSpPr/>
          <p:nvPr/>
        </p:nvSpPr>
        <p:spPr>
          <a:xfrm flipV="1">
            <a:off x="3014639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Line"/>
          <p:cNvSpPr/>
          <p:nvPr/>
        </p:nvSpPr>
        <p:spPr>
          <a:xfrm>
            <a:off x="2923200" y="4297679"/>
            <a:ext cx="411480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Line"/>
          <p:cNvSpPr/>
          <p:nvPr/>
        </p:nvSpPr>
        <p:spPr>
          <a:xfrm flipV="1">
            <a:off x="2923199" y="4297679"/>
            <a:ext cx="3749042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Line"/>
          <p:cNvSpPr/>
          <p:nvPr/>
        </p:nvSpPr>
        <p:spPr>
          <a:xfrm flipV="1">
            <a:off x="2923200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Line"/>
          <p:cNvSpPr/>
          <p:nvPr/>
        </p:nvSpPr>
        <p:spPr>
          <a:xfrm>
            <a:off x="2923200" y="4937759"/>
            <a:ext cx="1920241" cy="109728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6" name="Line"/>
          <p:cNvSpPr/>
          <p:nvPr/>
        </p:nvSpPr>
        <p:spPr>
          <a:xfrm flipH="1" flipV="1">
            <a:off x="1643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Line"/>
          <p:cNvSpPr/>
          <p:nvPr/>
        </p:nvSpPr>
        <p:spPr>
          <a:xfrm flipH="1">
            <a:off x="1734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8" name="Neutron velocity vector is picked to point at a ROI.…"/>
          <p:cNvSpPr txBox="1"/>
          <p:nvPr/>
        </p:nvSpPr>
        <p:spPr>
          <a:xfrm>
            <a:off x="8366040" y="1958039"/>
            <a:ext cx="2927521" cy="204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0000"/>
                </a:solidFill>
              </a:defRPr>
            </a:pPr>
            <a:r>
              <a:t>Neutron velocity vector is picked to point at a ROI.</a:t>
            </a:r>
          </a:p>
          <a:p>
            <a:pPr>
              <a:defRPr spc="0"/>
            </a:pPr>
            <a:endParaRPr/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In McStas: this is defined by the parameters: focus_xw, focus_yh, and</a:t>
            </a:r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dist</a:t>
            </a:r>
          </a:p>
        </p:txBody>
      </p:sp>
      <p:sp>
        <p:nvSpPr>
          <p:cNvPr id="349" name="Shape"/>
          <p:cNvSpPr/>
          <p:nvPr/>
        </p:nvSpPr>
        <p:spPr>
          <a:xfrm rot="5400000">
            <a:off x="5806800" y="3246119"/>
            <a:ext cx="3840120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>
            <a:off x="2831759" y="5303520"/>
            <a:ext cx="1" cy="73152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Line"/>
          <p:cNvSpPr/>
          <p:nvPr/>
        </p:nvSpPr>
        <p:spPr>
          <a:xfrm>
            <a:off x="7772400" y="5120640"/>
            <a:ext cx="0" cy="73152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>
            <a:off x="2971799" y="5760720"/>
            <a:ext cx="4620602" cy="1"/>
          </a:xfrm>
          <a:prstGeom prst="line">
            <a:avLst/>
          </a:prstGeom>
          <a:ln w="360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3" name="dist"/>
          <p:cNvSpPr txBox="1"/>
          <p:nvPr/>
        </p:nvSpPr>
        <p:spPr>
          <a:xfrm>
            <a:off x="5541480" y="5943600"/>
            <a:ext cx="4456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dist</a:t>
            </a:r>
          </a:p>
        </p:txBody>
      </p:sp>
      <p:sp>
        <p:nvSpPr>
          <p:cNvPr id="354" name="focus_xw"/>
          <p:cNvSpPr txBox="1"/>
          <p:nvPr/>
        </p:nvSpPr>
        <p:spPr>
          <a:xfrm rot="18252599">
            <a:off x="6983829" y="1874482"/>
            <a:ext cx="109872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focus_xw</a:t>
            </a:r>
          </a:p>
        </p:txBody>
      </p:sp>
      <p:sp>
        <p:nvSpPr>
          <p:cNvPr id="355" name="focus_yh"/>
          <p:cNvSpPr txBox="1"/>
          <p:nvPr/>
        </p:nvSpPr>
        <p:spPr>
          <a:xfrm rot="16239000">
            <a:off x="6699337" y="3777548"/>
            <a:ext cx="100728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focus_yh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Example 1</a:t>
            </a:r>
          </a:p>
        </p:txBody>
      </p:sp>
      <p:sp>
        <p:nvSpPr>
          <p:cNvPr id="358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59" name="Oval"/>
          <p:cNvSpPr/>
          <p:nvPr/>
        </p:nvSpPr>
        <p:spPr>
          <a:xfrm>
            <a:off x="2000160" y="3508919"/>
            <a:ext cx="315001" cy="74808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2236320" y="32727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>
            <a:off x="2197079" y="3823920"/>
            <a:ext cx="1771562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2" name="Line"/>
          <p:cNvSpPr/>
          <p:nvPr/>
        </p:nvSpPr>
        <p:spPr>
          <a:xfrm flipV="1">
            <a:off x="2197080" y="3823920"/>
            <a:ext cx="161424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2197080" y="2839679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Line"/>
          <p:cNvSpPr/>
          <p:nvPr/>
        </p:nvSpPr>
        <p:spPr>
          <a:xfrm>
            <a:off x="2197080" y="4099319"/>
            <a:ext cx="826920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Line"/>
          <p:cNvSpPr/>
          <p:nvPr/>
        </p:nvSpPr>
        <p:spPr>
          <a:xfrm flipH="1" flipV="1">
            <a:off x="1645920" y="3075839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 flipH="1">
            <a:off x="1685159" y="40208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Shape"/>
          <p:cNvSpPr/>
          <p:nvPr/>
        </p:nvSpPr>
        <p:spPr>
          <a:xfrm rot="5400000">
            <a:off x="3516119" y="3370679"/>
            <a:ext cx="1653121" cy="27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2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2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>
            <a:off x="2157839" y="4256999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Line"/>
          <p:cNvSpPr/>
          <p:nvPr/>
        </p:nvSpPr>
        <p:spPr>
          <a:xfrm>
            <a:off x="4362479" y="4178160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TRACE…"/>
          <p:cNvSpPr txBox="1"/>
          <p:nvPr/>
        </p:nvSpPr>
        <p:spPr>
          <a:xfrm>
            <a:off x="5074200" y="2011679"/>
            <a:ext cx="6676560" cy="300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pc="0"/>
            </a:pPr>
            <a:endParaRPr/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pc="0"/>
            </a:pPr>
            <a:endParaRPr/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b="1" spc="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73" name="Monitors: in general"/>
          <p:cNvSpPr txBox="1"/>
          <p:nvPr/>
        </p:nvSpPr>
        <p:spPr>
          <a:xfrm>
            <a:off x="1774800" y="912420"/>
            <a:ext cx="93121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r>
              <a:t>Monitors: in general</a:t>
            </a:r>
          </a:p>
        </p:txBody>
      </p:sp>
      <p:sp>
        <p:nvSpPr>
          <p:cNvPr id="374" name="REALITY:…"/>
          <p:cNvSpPr txBox="1"/>
          <p:nvPr/>
        </p:nvSpPr>
        <p:spPr>
          <a:xfrm>
            <a:off x="1760147" y="1540860"/>
            <a:ext cx="4950001" cy="299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REALITY: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Monitors: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Intensity probe of the beam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Transparent to neutrons → Efficiency &lt;1%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Detectors: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Should detect </a:t>
            </a:r>
            <a:r>
              <a:rPr i="1"/>
              <a:t>all</a:t>
            </a:r>
            <a:r>
              <a:t> neutrons → Efficiency as high as possible</a:t>
            </a:r>
          </a:p>
        </p:txBody>
      </p:sp>
      <p:sp>
        <p:nvSpPr>
          <p:cNvPr id="375" name="SIMULATIONS (McStas):…"/>
          <p:cNvSpPr txBox="1"/>
          <p:nvPr/>
        </p:nvSpPr>
        <p:spPr>
          <a:xfrm>
            <a:off x="6885000" y="1493999"/>
            <a:ext cx="4950001" cy="367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SIMULATIONS (McStas):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In McStas: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We can program monitors and detectors to behave any way we like. We refer to both of those indistinguishably as ‘monitors’.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E.g. monitor with Efficiency =100% and Transparency=100%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endParaRPr/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(With exception of PSD_Detector that models a “physical” He</a:t>
            </a:r>
            <a:r>
              <a:rPr baseline="30875"/>
              <a:t>3</a:t>
            </a:r>
            <a:r>
              <a:t> detector)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78" name="Monitors: Example PSD_monitor"/>
          <p:cNvSpPr txBox="1"/>
          <p:nvPr/>
        </p:nvSpPr>
        <p:spPr>
          <a:xfrm>
            <a:off x="1774800" y="912420"/>
            <a:ext cx="93121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r>
              <a:t>Monitors: Example PSD_monitor</a:t>
            </a:r>
          </a:p>
        </p:txBody>
      </p:sp>
      <p:sp>
        <p:nvSpPr>
          <p:cNvPr id="379" name="Shape"/>
          <p:cNvSpPr/>
          <p:nvPr/>
        </p:nvSpPr>
        <p:spPr>
          <a:xfrm rot="5400000">
            <a:off x="5806800" y="3246119"/>
            <a:ext cx="3840120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80" name="Line"/>
          <p:cNvSpPr/>
          <p:nvPr/>
        </p:nvSpPr>
        <p:spPr>
          <a:xfrm flipV="1">
            <a:off x="3744000" y="2088000"/>
            <a:ext cx="7560001" cy="1800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Line"/>
          <p:cNvSpPr/>
          <p:nvPr/>
        </p:nvSpPr>
        <p:spPr>
          <a:xfrm>
            <a:off x="5040000" y="4032000"/>
            <a:ext cx="5976001" cy="432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Line"/>
          <p:cNvSpPr/>
          <p:nvPr/>
        </p:nvSpPr>
        <p:spPr>
          <a:xfrm>
            <a:off x="3527999" y="2736000"/>
            <a:ext cx="7056002" cy="864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Shape"/>
          <p:cNvSpPr/>
          <p:nvPr/>
        </p:nvSpPr>
        <p:spPr>
          <a:xfrm>
            <a:off x="7665119" y="2841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84" name="Shape"/>
          <p:cNvSpPr/>
          <p:nvPr/>
        </p:nvSpPr>
        <p:spPr>
          <a:xfrm>
            <a:off x="7704000" y="316800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85" name="Shape"/>
          <p:cNvSpPr/>
          <p:nvPr/>
        </p:nvSpPr>
        <p:spPr>
          <a:xfrm>
            <a:off x="7449119" y="4137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86" name="Line"/>
          <p:cNvSpPr/>
          <p:nvPr/>
        </p:nvSpPr>
        <p:spPr>
          <a:xfrm flipV="1">
            <a:off x="7406640" y="2231999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7" name="Line"/>
          <p:cNvSpPr/>
          <p:nvPr/>
        </p:nvSpPr>
        <p:spPr>
          <a:xfrm flipV="1">
            <a:off x="7406640" y="273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Line"/>
          <p:cNvSpPr/>
          <p:nvPr/>
        </p:nvSpPr>
        <p:spPr>
          <a:xfrm flipV="1">
            <a:off x="7406640" y="3239999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Line"/>
          <p:cNvSpPr/>
          <p:nvPr/>
        </p:nvSpPr>
        <p:spPr>
          <a:xfrm flipV="1">
            <a:off x="7406640" y="3744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0" name="Line"/>
          <p:cNvSpPr/>
          <p:nvPr/>
        </p:nvSpPr>
        <p:spPr>
          <a:xfrm flipV="1">
            <a:off x="7406640" y="417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Line"/>
          <p:cNvSpPr/>
          <p:nvPr/>
        </p:nvSpPr>
        <p:spPr>
          <a:xfrm>
            <a:off x="7595999" y="1645920"/>
            <a:ext cx="72001" cy="404208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2" name="Line"/>
          <p:cNvSpPr/>
          <p:nvPr/>
        </p:nvSpPr>
        <p:spPr>
          <a:xfrm>
            <a:off x="7848000" y="1295999"/>
            <a:ext cx="72001" cy="4042082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modified xsi:type="dcterms:W3CDTF">2021-05-05T07:48:26Z</dcterms:modified>
</cp:coreProperties>
</file>