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70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1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1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34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6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4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b="1" i="1" sz="1175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28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0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8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.jpe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48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Guides and gravity in McStas</a:t>
            </a:r>
          </a:p>
        </p:txBody>
      </p:sp>
      <p:sp>
        <p:nvSpPr>
          <p:cNvPr id="289" name="Subtitle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Peter Willendrup</a:t>
            </a:r>
          </a:p>
        </p:txBody>
      </p:sp>
      <p:sp>
        <p:nvSpPr>
          <p:cNvPr id="29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Adapted from slides by Mads Bertelsen, ESS"/>
          <p:cNvSpPr txBox="1"/>
          <p:nvPr/>
        </p:nvSpPr>
        <p:spPr>
          <a:xfrm>
            <a:off x="5801255" y="6194025"/>
            <a:ext cx="406737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Adapted from slides by Mads Bertelsen, 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36" name="noguide_25.png" descr="noguide_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43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3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9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40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41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2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43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44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5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6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47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8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49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50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1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52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55" name="noguide_29.png" descr="noguide_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45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5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8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59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60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1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62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63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4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5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66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7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68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69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0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7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74" name="noguide_33.png" descr="noguide_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47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7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7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78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79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0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81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82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3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4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85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86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87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88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9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9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93" name="noguide_37.png" descr="noguide_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1281" y="2042878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9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9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97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98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99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00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01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2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3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04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5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06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507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8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09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12" name="noguide_41.png" descr="noguide_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1281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1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51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5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16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17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8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19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20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21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22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23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4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25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526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27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28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31" name="noguide_45.png" descr="noguide_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3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53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4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35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36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7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38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39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40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41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42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43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44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545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46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47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50" name="noguide_49.png" descr="noguide_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38513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5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55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3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54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55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6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57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58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9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60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61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62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63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564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65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66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69" name="noguide_53.png" descr="noguide_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0053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7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57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2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73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74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5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76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77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8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9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80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81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82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583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84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85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88" name="noguide_57.png" descr="noguide_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8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59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1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92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93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4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95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96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7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8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99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00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01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602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3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04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07" name="noguide_61.png" descr="noguide_6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0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60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0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11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12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3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14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15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6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7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18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19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20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621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2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2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24" name="Triangle"/>
          <p:cNvSpPr/>
          <p:nvPr/>
        </p:nvSpPr>
        <p:spPr>
          <a:xfrm rot="5400337">
            <a:off x="7972448" y="2927030"/>
            <a:ext cx="746118" cy="537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DDD">
              <a:alpha val="64861"/>
            </a:srgbClr>
          </a:solidFill>
          <a:ln w="25400">
            <a:solidFill>
              <a:schemeClr val="accent1">
                <a:alpha val="64861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25" name="Triangle"/>
          <p:cNvSpPr/>
          <p:nvPr/>
        </p:nvSpPr>
        <p:spPr>
          <a:xfrm rot="16201210">
            <a:off x="8000484" y="4182211"/>
            <a:ext cx="746015" cy="537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DDD">
              <a:alpha val="64861"/>
            </a:srgbClr>
          </a:solidFill>
          <a:ln w="25400">
            <a:solidFill>
              <a:schemeClr val="accent1">
                <a:alpha val="64861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26" name="Text"/>
          <p:cNvSpPr txBox="1"/>
          <p:nvPr/>
        </p:nvSpPr>
        <p:spPr>
          <a:xfrm>
            <a:off x="5896967" y="3320189"/>
            <a:ext cx="385366" cy="2219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627" name="- We lost some phase-space to propagation"/>
          <p:cNvSpPr txBox="1"/>
          <p:nvPr/>
        </p:nvSpPr>
        <p:spPr>
          <a:xfrm>
            <a:off x="7638183" y="1541696"/>
            <a:ext cx="399613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- We lost some phase-space to propagation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294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Description of phase-space and propagation</a:t>
            </a:r>
          </a:p>
          <a:p>
            <a:pPr/>
            <a:r>
              <a:t>Reflectivity</a:t>
            </a:r>
          </a:p>
          <a:p>
            <a:pPr/>
            <a:r>
              <a:t>McStas coordinate system</a:t>
            </a:r>
          </a:p>
          <a:p>
            <a:pPr/>
            <a:r>
              <a:t>Gravitation in McStas</a:t>
            </a:r>
          </a:p>
          <a:p>
            <a:pPr/>
            <a:r>
              <a:t>Guide components with support for gravity </a:t>
            </a:r>
          </a:p>
          <a:p>
            <a:pPr lvl="2"/>
            <a:r>
              <a:t>Guide_gravity</a:t>
            </a:r>
          </a:p>
          <a:p>
            <a:pPr lvl="2"/>
            <a:r>
              <a:t>Elliptic_guide_gravity</a:t>
            </a:r>
          </a:p>
          <a:p>
            <a:pPr/>
            <a:r>
              <a:t>Breaking line of sight</a:t>
            </a:r>
          </a:p>
          <a:p>
            <a:pPr/>
            <a:r>
              <a:t>Example</a:t>
            </a:r>
          </a:p>
          <a:p>
            <a:pPr/>
            <a:r>
              <a:t>Exercise</a:t>
            </a:r>
          </a:p>
        </p:txBody>
      </p:sp>
      <p:sp>
        <p:nvSpPr>
          <p:cNvPr id="29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30" name="withguide_1.png" descr="withguid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9045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3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3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3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34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35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6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7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38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39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0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1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42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43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44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645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6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47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8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49" name="Wanted “phase-space” at sample"/>
          <p:cNvSpPr txBox="1"/>
          <p:nvPr/>
        </p:nvSpPr>
        <p:spPr>
          <a:xfrm>
            <a:off x="8666381" y="1452526"/>
            <a:ext cx="2998193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>
                    <a:lumOff val="-9372"/>
                  </a:schemeClr>
                </a:solidFill>
              </a:defRPr>
            </a:lvl1pPr>
          </a:lstStyle>
          <a:p>
            <a:pPr/>
            <a:r>
              <a:t>Wanted “phase-space” at sample</a:t>
            </a:r>
          </a:p>
        </p:txBody>
      </p:sp>
      <p:sp>
        <p:nvSpPr>
          <p:cNvPr id="651" name="Connection Line"/>
          <p:cNvSpPr/>
          <p:nvPr/>
        </p:nvSpPr>
        <p:spPr>
          <a:xfrm>
            <a:off x="8589476" y="1730413"/>
            <a:ext cx="2378740" cy="2094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314" y="20363"/>
                  <a:pt x="19514" y="13163"/>
                  <a:pt x="21600" y="0"/>
                </a:cubicBezTo>
              </a:path>
            </a:pathLst>
          </a:custGeom>
          <a:ln w="25400">
            <a:solidFill>
              <a:schemeClr val="accent3">
                <a:lumOff val="-9372"/>
              </a:schemeClr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54" name="withguide_5.png" descr="withguide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9045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5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5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7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58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59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0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1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62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63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4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5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66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67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68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669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0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71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2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75" name="withguide_9.png" descr="withguide_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738" y="2045209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7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7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8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79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80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1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2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83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4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5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6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87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88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89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690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1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92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96" name="withguide_13.png" descr="withguide_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9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9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9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00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01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2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3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04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05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6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7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08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09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10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11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2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13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4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17" name="withguide_17.png" descr="withguide_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980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1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1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0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21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22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3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4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25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26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7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8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29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30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31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32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33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34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35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38" name="withguide_21.png" descr="withguide_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3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4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1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42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43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4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5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46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47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8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9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50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1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52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53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54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55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56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59" name="withguide_25.png" descr="withguide_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37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6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6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2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63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64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5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6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67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68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9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0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71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72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73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74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5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76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7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80" name="withguide_29.png" descr="withguide_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8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8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3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84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85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6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7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88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89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90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91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92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93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94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95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96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97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98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801" name="withguide_33.png" descr="withguide_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80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80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4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05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06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07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08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09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810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11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12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813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814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815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816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17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818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19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822" name="withguide_37.png" descr="withguide_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709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82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82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5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26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27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28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29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30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831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32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33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834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835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836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837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38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839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4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98" name="noguide_1.png" descr="noguid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2445"/>
            <a:ext cx="5066102" cy="37984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9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0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02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03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4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05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6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7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8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09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10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11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12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3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14" name="“Phase-space” at source"/>
          <p:cNvSpPr txBox="1"/>
          <p:nvPr/>
        </p:nvSpPr>
        <p:spPr>
          <a:xfrm>
            <a:off x="9469663" y="1368148"/>
            <a:ext cx="222637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“Phase-space” at source</a:t>
            </a:r>
          </a:p>
        </p:txBody>
      </p:sp>
      <p:sp>
        <p:nvSpPr>
          <p:cNvPr id="316" name="Connection Line"/>
          <p:cNvSpPr/>
          <p:nvPr/>
        </p:nvSpPr>
        <p:spPr>
          <a:xfrm>
            <a:off x="8910751" y="1730413"/>
            <a:ext cx="1835606" cy="1811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4140" y="20964"/>
                  <a:pt x="21340" y="13764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843" name="withguide_41.png" descr="withguide_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9806" y="2041937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84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84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6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47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48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49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50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51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852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53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54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855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856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857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858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59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860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6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864" name="withguide_45.png" descr="withguide_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86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86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7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68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69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70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71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72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873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74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75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876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877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878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879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80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881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82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885" name="withguide_49.png" descr="withguide_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37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88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88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8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89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90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91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92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93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894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95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96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897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898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899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900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01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902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0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906" name="withguide_53.png" descr="withguide_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90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90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9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910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911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12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13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914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915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16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17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918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919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920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921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22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923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24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927" name="withguide_61.png" descr="withguide_6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92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92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0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931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932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33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34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935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936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37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38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939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940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941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942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43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944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45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948" name="withguide_61.png" descr="withguide_6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94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95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1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952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953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4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5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956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957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8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9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960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961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962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963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64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965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66" name="Triangle"/>
          <p:cNvSpPr/>
          <p:nvPr/>
        </p:nvSpPr>
        <p:spPr>
          <a:xfrm rot="5400337">
            <a:off x="7608182" y="2927492"/>
            <a:ext cx="1123541" cy="812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DDD">
              <a:alpha val="64861"/>
            </a:srgbClr>
          </a:solidFill>
          <a:ln w="25400">
            <a:solidFill>
              <a:schemeClr val="accent1">
                <a:alpha val="64861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67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68" name="Triangle"/>
          <p:cNvSpPr/>
          <p:nvPr/>
        </p:nvSpPr>
        <p:spPr>
          <a:xfrm rot="16201210">
            <a:off x="7949391" y="3919393"/>
            <a:ext cx="1123541" cy="812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DDD">
              <a:alpha val="64861"/>
            </a:srgbClr>
          </a:solidFill>
          <a:ln w="25400">
            <a:solidFill>
              <a:schemeClr val="accent1">
                <a:alpha val="64861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69" name="We got some phase-space back from guide reflection!"/>
          <p:cNvSpPr txBox="1"/>
          <p:nvPr/>
        </p:nvSpPr>
        <p:spPr>
          <a:xfrm>
            <a:off x="6995556" y="1539674"/>
            <a:ext cx="4865689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We got some phase-space back from guide reflection!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Reflectivity curves</a:t>
            </a:r>
          </a:p>
        </p:txBody>
      </p:sp>
      <p:sp>
        <p:nvSpPr>
          <p:cNvPr id="972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Reflectivity, super mirror, reflectivity curve</a:t>
            </a:r>
          </a:p>
        </p:txBody>
      </p:sp>
      <p:sp>
        <p:nvSpPr>
          <p:cNvPr id="97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90" name="Group 513"/>
          <p:cNvGrpSpPr/>
          <p:nvPr/>
        </p:nvGrpSpPr>
        <p:grpSpPr>
          <a:xfrm>
            <a:off x="2208351" y="2868797"/>
            <a:ext cx="4076954" cy="2751777"/>
            <a:chOff x="0" y="0"/>
            <a:chExt cx="4076953" cy="2751776"/>
          </a:xfrm>
        </p:grpSpPr>
        <p:sp>
          <p:nvSpPr>
            <p:cNvPr id="974" name="Shape 497"/>
            <p:cNvSpPr/>
            <p:nvPr/>
          </p:nvSpPr>
          <p:spPr>
            <a:xfrm>
              <a:off x="889352" y="881206"/>
              <a:ext cx="1433479" cy="1546137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75" name="Shape 498"/>
            <p:cNvSpPr/>
            <p:nvPr/>
          </p:nvSpPr>
          <p:spPr>
            <a:xfrm rot="16200000">
              <a:off x="2613350" y="1256075"/>
              <a:ext cx="1065404" cy="18618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76" name="Shape 499"/>
            <p:cNvSpPr/>
            <p:nvPr/>
          </p:nvSpPr>
          <p:spPr>
            <a:xfrm>
              <a:off x="1169120" y="1193004"/>
              <a:ext cx="855321" cy="92254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77" name="Shape 500"/>
            <p:cNvSpPr/>
            <p:nvPr/>
          </p:nvSpPr>
          <p:spPr>
            <a:xfrm rot="17526645">
              <a:off x="1095166" y="1104741"/>
              <a:ext cx="789555" cy="18618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78" name="Shape 501"/>
            <p:cNvSpPr/>
            <p:nvPr/>
          </p:nvSpPr>
          <p:spPr>
            <a:xfrm rot="20264815">
              <a:off x="618041" y="232553"/>
              <a:ext cx="1516225" cy="14646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79" name="Shape 502"/>
            <p:cNvSpPr/>
            <p:nvPr/>
          </p:nvSpPr>
          <p:spPr>
            <a:xfrm>
              <a:off x="143992" y="1081751"/>
              <a:ext cx="1462100" cy="57227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0" name="Shape 503"/>
            <p:cNvSpPr/>
            <p:nvPr/>
          </p:nvSpPr>
          <p:spPr>
            <a:xfrm flipV="1">
              <a:off x="1609528" y="1080751"/>
              <a:ext cx="1462100" cy="57227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1" name="Shape 504"/>
            <p:cNvSpPr txBox="1"/>
            <p:nvPr/>
          </p:nvSpPr>
          <p:spPr>
            <a:xfrm>
              <a:off x="2422116" y="1483853"/>
              <a:ext cx="310720" cy="427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>
              <a:lvl1pPr defTabSz="584200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𝛳</a:t>
              </a:r>
            </a:p>
          </p:txBody>
        </p:sp>
        <p:sp>
          <p:nvSpPr>
            <p:cNvPr id="982" name="Shape 505"/>
            <p:cNvSpPr txBox="1"/>
            <p:nvPr/>
          </p:nvSpPr>
          <p:spPr>
            <a:xfrm>
              <a:off x="561676" y="1092771"/>
              <a:ext cx="310719" cy="351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/>
            <a:p>
              <a:pPr defTabSz="267272">
                <a:defRPr b="1" sz="20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k</a:t>
              </a:r>
              <a:r>
                <a:rPr b="0" baseline="-5998">
                  <a:latin typeface="Helvetica Light"/>
                  <a:ea typeface="Helvetica Light"/>
                  <a:cs typeface="Helvetica Light"/>
                  <a:sym typeface="Helvetica Light"/>
                </a:rPr>
                <a:t>i</a:t>
              </a:r>
            </a:p>
          </p:txBody>
        </p:sp>
        <p:sp>
          <p:nvSpPr>
            <p:cNvPr id="983" name="Shape 506"/>
            <p:cNvSpPr txBox="1"/>
            <p:nvPr/>
          </p:nvSpPr>
          <p:spPr>
            <a:xfrm>
              <a:off x="2419111" y="1092771"/>
              <a:ext cx="310719" cy="351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/>
            <a:p>
              <a:pPr defTabSz="267272">
                <a:defRPr b="1" sz="20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k</a:t>
              </a:r>
              <a:r>
                <a:rPr b="0" baseline="-5998">
                  <a:latin typeface="Helvetica Light"/>
                  <a:ea typeface="Helvetica Light"/>
                  <a:cs typeface="Helvetica Light"/>
                  <a:sym typeface="Helvetica Light"/>
                </a:rPr>
                <a:t>f</a:t>
              </a:r>
            </a:p>
          </p:txBody>
        </p:sp>
        <p:sp>
          <p:nvSpPr>
            <p:cNvPr id="984" name="Shape 507"/>
            <p:cNvSpPr/>
            <p:nvPr/>
          </p:nvSpPr>
          <p:spPr>
            <a:xfrm flipV="1">
              <a:off x="1604323" y="496304"/>
              <a:ext cx="1" cy="1153334"/>
            </a:xfrm>
            <a:prstGeom prst="line">
              <a:avLst/>
            </a:prstGeom>
            <a:noFill/>
            <a:ln w="63500" cap="flat">
              <a:solidFill>
                <a:srgbClr val="45743B"/>
              </a:solidFill>
              <a:prstDash val="solid"/>
              <a:miter lim="400000"/>
              <a:head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5" name="Shape 508"/>
            <p:cNvSpPr txBox="1"/>
            <p:nvPr/>
          </p:nvSpPr>
          <p:spPr>
            <a:xfrm>
              <a:off x="1606091" y="1184288"/>
              <a:ext cx="251234" cy="414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>
              <a:lvl1pPr defTabSz="58420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986" name="Shape 509"/>
            <p:cNvSpPr/>
            <p:nvPr/>
          </p:nvSpPr>
          <p:spPr>
            <a:xfrm>
              <a:off x="0" y="1649589"/>
              <a:ext cx="3189119" cy="345047"/>
            </a:xfrm>
            <a:prstGeom prst="rect">
              <a:avLst/>
            </a:prstGeom>
            <a:solidFill>
              <a:srgbClr val="B62927">
                <a:alpha val="8278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7" name="Shape 510"/>
            <p:cNvSpPr/>
            <p:nvPr/>
          </p:nvSpPr>
          <p:spPr>
            <a:xfrm>
              <a:off x="1591656" y="1648200"/>
              <a:ext cx="1462101" cy="5722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8" name="Shape 511"/>
            <p:cNvSpPr txBox="1"/>
            <p:nvPr/>
          </p:nvSpPr>
          <p:spPr>
            <a:xfrm>
              <a:off x="2334954" y="1830934"/>
              <a:ext cx="531452" cy="427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>
              <a:lvl1pPr defTabSz="584200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2𝛳</a:t>
              </a:r>
            </a:p>
          </p:txBody>
        </p:sp>
        <p:sp>
          <p:nvSpPr>
            <p:cNvPr id="989" name="Shape 512"/>
            <p:cNvSpPr/>
            <p:nvPr/>
          </p:nvSpPr>
          <p:spPr>
            <a:xfrm>
              <a:off x="4443" y="1654274"/>
              <a:ext cx="318467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991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3472" y="2624772"/>
            <a:ext cx="5692156" cy="27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2" name="Picture 40" descr="Picture 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6528" y="1648415"/>
            <a:ext cx="1739473" cy="721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Reflectivity curves in McStas</a:t>
            </a:r>
          </a:p>
        </p:txBody>
      </p:sp>
      <p:sp>
        <p:nvSpPr>
          <p:cNvPr id="99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9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725" y="1529950"/>
            <a:ext cx="7767688" cy="76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97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2433" y="2951044"/>
            <a:ext cx="4079975" cy="3518511"/>
          </a:xfrm>
          <a:prstGeom prst="rect">
            <a:avLst/>
          </a:prstGeom>
          <a:ln w="12700">
            <a:miter lim="400000"/>
          </a:ln>
        </p:spPr>
      </p:pic>
      <p:sp>
        <p:nvSpPr>
          <p:cNvPr id="998" name="TextBox 8"/>
          <p:cNvSpPr txBox="1"/>
          <p:nvPr/>
        </p:nvSpPr>
        <p:spPr>
          <a:xfrm>
            <a:off x="10360059" y="3176833"/>
            <a:ext cx="1471357" cy="140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rPr>
                <a:latin typeface="+mn-lt"/>
                <a:ea typeface="+mn-ea"/>
                <a:cs typeface="+mn-cs"/>
                <a:sym typeface="Arial"/>
              </a:rPr>
              <a:t>= 0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  <a:r>
              <a:rPr i="1">
                <a:latin typeface="+mn-lt"/>
                <a:ea typeface="+mn-ea"/>
                <a:cs typeface="+mn-cs"/>
                <a:sym typeface="Arial"/>
              </a:rPr>
              <a:t>W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= 0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/>
            <a:r>
              <a:t>Only </a:t>
            </a:r>
            <a:r>
              <a:rPr i="1"/>
              <a:t>m</a:t>
            </a:r>
            <a:r>
              <a:t> matters</a:t>
            </a:r>
          </a:p>
          <a:p>
            <a:pPr/>
            <a:r>
              <a:t>Better mirrors available today</a:t>
            </a:r>
          </a:p>
        </p:txBody>
      </p:sp>
      <p:pic>
        <p:nvPicPr>
          <p:cNvPr id="99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2174" y="3015264"/>
            <a:ext cx="3922414" cy="3463708"/>
          </a:xfrm>
          <a:prstGeom prst="rect">
            <a:avLst/>
          </a:prstGeom>
          <a:ln w="12700">
            <a:miter lim="400000"/>
          </a:ln>
        </p:spPr>
      </p:pic>
      <p:sp>
        <p:nvSpPr>
          <p:cNvPr id="1000" name="TextBox 11"/>
          <p:cNvSpPr txBox="1"/>
          <p:nvPr/>
        </p:nvSpPr>
        <p:spPr>
          <a:xfrm>
            <a:off x="2931735" y="3240666"/>
            <a:ext cx="1319754" cy="27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Slope:</a:t>
            </a:r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𝛼</m:t>
                </m:r>
              </m:oMath>
            </a14:m>
          </a:p>
        </p:txBody>
      </p:sp>
      <p:sp>
        <p:nvSpPr>
          <p:cNvPr id="1001" name="TextBox 15"/>
          <p:cNvSpPr txBox="1"/>
          <p:nvPr/>
        </p:nvSpPr>
        <p:spPr>
          <a:xfrm>
            <a:off x="4310248" y="4588173"/>
            <a:ext cx="1319754" cy="538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Cutoff: 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</m:t>
                    </m:r>
                  </m:num>
                  <m:den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den>
                </m:f>
              </m:oMath>
            </a14:m>
          </a:p>
        </p:txBody>
      </p:sp>
      <p:sp>
        <p:nvSpPr>
          <p:cNvPr id="1002" name="TextBox 3"/>
          <p:cNvSpPr txBox="1"/>
          <p:nvPr/>
        </p:nvSpPr>
        <p:spPr>
          <a:xfrm>
            <a:off x="2422687" y="2591059"/>
            <a:ext cx="287517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McStas standard model</a:t>
            </a:r>
          </a:p>
        </p:txBody>
      </p:sp>
      <p:sp>
        <p:nvSpPr>
          <p:cNvPr id="1003" name="TextBox 13"/>
          <p:cNvSpPr txBox="1"/>
          <p:nvPr/>
        </p:nvSpPr>
        <p:spPr>
          <a:xfrm>
            <a:off x="7099954" y="2589407"/>
            <a:ext cx="287517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McStas fitted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8" grpId="2"/>
      <p:bldP build="whole" bldLvl="1" animBg="1" rev="0" advAuto="0" spid="1003" grpId="3"/>
      <p:bldP build="whole" bldLvl="1" animBg="1" rev="0" advAuto="0" spid="99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Guide placement in McStas</a:t>
            </a:r>
          </a:p>
        </p:txBody>
      </p:sp>
      <p:sp>
        <p:nvSpPr>
          <p:cNvPr id="1006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The center is the front of the guide element</a:t>
            </a:r>
          </a:p>
          <a:p>
            <a:pPr/>
            <a:r>
              <a:t>Tip: Insert a guide at the end of the guide</a:t>
            </a:r>
          </a:p>
        </p:txBody>
      </p:sp>
      <p:sp>
        <p:nvSpPr>
          <p:cNvPr id="100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0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725" y="3053023"/>
            <a:ext cx="8850836" cy="2047582"/>
          </a:xfrm>
          <a:prstGeom prst="rect">
            <a:avLst/>
          </a:prstGeom>
          <a:ln w="12700">
            <a:miter lim="400000"/>
          </a:ln>
        </p:spPr>
      </p:pic>
      <p:sp>
        <p:nvSpPr>
          <p:cNvPr id="1009" name="Straight Connector 4"/>
          <p:cNvSpPr/>
          <p:nvPr/>
        </p:nvSpPr>
        <p:spPr>
          <a:xfrm flipV="1">
            <a:off x="10433050" y="4003790"/>
            <a:ext cx="173461" cy="174511"/>
          </a:xfrm>
          <a:prstGeom prst="line">
            <a:avLst/>
          </a:prstGeom>
          <a:ln w="22225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10" name="Straight Connector 12"/>
          <p:cNvSpPr/>
          <p:nvPr/>
        </p:nvSpPr>
        <p:spPr>
          <a:xfrm flipV="1">
            <a:off x="10429874" y="4457815"/>
            <a:ext cx="179811" cy="184036"/>
          </a:xfrm>
          <a:prstGeom prst="line">
            <a:avLst/>
          </a:prstGeom>
          <a:ln w="22225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01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2083" y="3039772"/>
            <a:ext cx="1191621" cy="1588826"/>
          </a:xfrm>
          <a:prstGeom prst="rect">
            <a:avLst/>
          </a:prstGeom>
          <a:ln w="12700">
            <a:miter lim="400000"/>
          </a:ln>
        </p:spPr>
      </p:pic>
      <p:sp>
        <p:nvSpPr>
          <p:cNvPr id="1012" name="TextBox 11"/>
          <p:cNvSpPr txBox="1"/>
          <p:nvPr/>
        </p:nvSpPr>
        <p:spPr>
          <a:xfrm>
            <a:off x="1774725" y="5113856"/>
            <a:ext cx="2168165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COMPONENT Source</a:t>
            </a:r>
            <a:br/>
            <a:r>
              <a:t>AT (0,0,0) ABSOLUTE</a:t>
            </a:r>
          </a:p>
        </p:txBody>
      </p:sp>
      <p:sp>
        <p:nvSpPr>
          <p:cNvPr id="1013" name="TextBox 16"/>
          <p:cNvSpPr txBox="1"/>
          <p:nvPr/>
        </p:nvSpPr>
        <p:spPr>
          <a:xfrm>
            <a:off x="4566630" y="5113856"/>
            <a:ext cx="3059656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COMPONENT Guide(length=A)</a:t>
            </a:r>
            <a:br/>
            <a:r>
              <a:t>AT (0,0,2) RELATIVE Source</a:t>
            </a:r>
          </a:p>
        </p:txBody>
      </p:sp>
      <p:sp>
        <p:nvSpPr>
          <p:cNvPr id="1014" name="TextBox 17"/>
          <p:cNvSpPr txBox="1"/>
          <p:nvPr/>
        </p:nvSpPr>
        <p:spPr>
          <a:xfrm>
            <a:off x="9530115" y="5118386"/>
            <a:ext cx="3540650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COMPONENT Arm</a:t>
            </a:r>
            <a:br/>
            <a:r>
              <a:t>AT (0,0,A) RELATIVE Guide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1" grpId="1"/>
      <p:bldP build="whole" bldLvl="1" animBg="1" rev="0" advAuto="0" spid="1014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ravitation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Gravitation in McStas</a:t>
            </a:r>
          </a:p>
        </p:txBody>
      </p:sp>
      <p:sp>
        <p:nvSpPr>
          <p:cNvPr id="1017" name="Enabled by adding -g / --gravitation on command line or by selecting “Gravity On” in mcgu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0479" indent="-150479" defTabSz="694944">
              <a:spcBef>
                <a:spcPts val="300"/>
              </a:spcBef>
              <a:defRPr sz="1368"/>
            </a:pPr>
            <a:r>
              <a:t>Enabled by adding -g / --gravitation on command line or</a:t>
            </a:r>
            <a:br/>
            <a:r>
              <a:t>by selecting “Gravity On” in mcgui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Default ~ gravity on earth</a:t>
            </a:r>
            <a:br/>
            <a:r>
              <a:rPr sz="988"/>
              <a:t>#define GRAVITY  9.81              /* [m/s^2] gravitational acceleration */</a:t>
            </a:r>
            <a:br>
              <a:rPr sz="988"/>
            </a:br>
            <a:br>
              <a:rPr sz="988"/>
            </a:br>
            <a:r>
              <a:rPr sz="988"/>
              <a:t>( If on the moon, use -DGRAVITY=1.62 ;-) )</a:t>
            </a:r>
            <a:br>
              <a:rPr sz="988"/>
            </a:br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For guides, only Guide_gravity and Elliptic_guide_gravity </a:t>
            </a:r>
            <a:br/>
            <a:r>
              <a:t>support parabolic propagation. (Many others propagate </a:t>
            </a:r>
            <a:br/>
            <a:r>
              <a:t>linearly in </a:t>
            </a:r>
            <a:r>
              <a:rPr i="1"/>
              <a:t>v direction.)</a:t>
            </a:r>
            <a:r>
              <a:t> 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As you will see in the practical, implications are greatest with long wavelengths and at long distances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i="1"/>
              <a:t>“How about e.g. elliptic mirror optic X that does not support gravity?”</a:t>
            </a:r>
            <a:br>
              <a:rPr i="1"/>
            </a:br>
            <a:endParaRPr i="1"/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often a good workaround is to add a monitor close to the surface of object X, this takes care that propagation up to the monitor includes gravitation: </a:t>
            </a:r>
            <a:br/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Gravity is enabled in any call to PROP_DT, PROP_Z0 etc., but not in </a:t>
            </a:r>
            <a:br/>
            <a:r>
              <a:t>intersect_* routines  (most monitors use PROP_Z0 directly, no intersect_ call first</a:t>
            </a:r>
            <a:br/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OK to propagate without gravitation e.g. within sample, through velocity selector etc. / range of ~cm’s</a:t>
            </a:r>
          </a:p>
        </p:txBody>
      </p:sp>
      <p:sp>
        <p:nvSpPr>
          <p:cNvPr id="10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19" name="Screen Shot 2021-04-12 at 19.12.01.png" descr="Screen Shot 2021-04-12 at 19.12.01.png"/>
          <p:cNvPicPr>
            <a:picLocks noChangeAspect="1"/>
          </p:cNvPicPr>
          <p:nvPr/>
        </p:nvPicPr>
        <p:blipFill>
          <a:blip r:embed="rId2">
            <a:extLst/>
          </a:blip>
          <a:srcRect l="1463" t="735" r="1082" b="735"/>
          <a:stretch>
            <a:fillRect/>
          </a:stretch>
        </p:blipFill>
        <p:spPr>
          <a:xfrm>
            <a:off x="7771586" y="331203"/>
            <a:ext cx="3428985" cy="4112171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Line"/>
          <p:cNvSpPr/>
          <p:nvPr/>
        </p:nvSpPr>
        <p:spPr>
          <a:xfrm>
            <a:off x="4654788" y="2015825"/>
            <a:ext cx="4698481" cy="1621087"/>
          </a:xfrm>
          <a:prstGeom prst="line">
            <a:avLst/>
          </a:prstGeom>
          <a:ln w="127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21" name="Line"/>
          <p:cNvSpPr/>
          <p:nvPr/>
        </p:nvSpPr>
        <p:spPr>
          <a:xfrm flipV="1">
            <a:off x="2721493" y="3560088"/>
            <a:ext cx="1270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19" name="noguide_1.png" descr="noguid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2445"/>
            <a:ext cx="5066102" cy="37984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32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2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23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24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5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26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27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8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9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30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31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32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33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4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35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6" name="Wanted “phase-space” at sample"/>
          <p:cNvSpPr txBox="1"/>
          <p:nvPr/>
        </p:nvSpPr>
        <p:spPr>
          <a:xfrm>
            <a:off x="8972393" y="1406400"/>
            <a:ext cx="299819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>
                    <a:lumOff val="-9372"/>
                  </a:schemeClr>
                </a:solidFill>
              </a:defRPr>
            </a:lvl1pPr>
          </a:lstStyle>
          <a:p>
            <a:pPr/>
            <a:r>
              <a:t>Wanted “phase-space” at sample</a:t>
            </a:r>
          </a:p>
        </p:txBody>
      </p:sp>
      <p:sp>
        <p:nvSpPr>
          <p:cNvPr id="338" name="Connection Line"/>
          <p:cNvSpPr/>
          <p:nvPr/>
        </p:nvSpPr>
        <p:spPr>
          <a:xfrm>
            <a:off x="8577342" y="1730413"/>
            <a:ext cx="2169015" cy="2070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233" y="19812"/>
                  <a:pt x="19433" y="12612"/>
                  <a:pt x="21600" y="0"/>
                </a:cubicBezTo>
              </a:path>
            </a:pathLst>
          </a:custGeom>
          <a:ln w="25400">
            <a:solidFill>
              <a:schemeClr val="accent3">
                <a:lumOff val="-9372"/>
              </a:schemeClr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guide components: Guide_gravity</a:t>
            </a:r>
          </a:p>
        </p:txBody>
      </p:sp>
      <p:sp>
        <p:nvSpPr>
          <p:cNvPr id="1024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guide component with gravity, parameter-interface similar to e.g. Guide.comp </a:t>
            </a:r>
          </a:p>
          <a:p>
            <a:pPr/>
            <a:r>
              <a:t>Many additional features, channels, fermi chopper, … (see mcdoc pages for more info) </a:t>
            </a:r>
          </a:p>
        </p:txBody>
      </p:sp>
      <p:sp>
        <p:nvSpPr>
          <p:cNvPr id="102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6" name="TextBox 21"/>
          <p:cNvSpPr txBox="1"/>
          <p:nvPr/>
        </p:nvSpPr>
        <p:spPr>
          <a:xfrm>
            <a:off x="10110778" y="4557445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h2</a:t>
            </a:r>
          </a:p>
        </p:txBody>
      </p:sp>
      <p:sp>
        <p:nvSpPr>
          <p:cNvPr id="1027" name="Freeform 1"/>
          <p:cNvSpPr/>
          <p:nvPr/>
        </p:nvSpPr>
        <p:spPr>
          <a:xfrm>
            <a:off x="4656613" y="4201609"/>
            <a:ext cx="937187" cy="128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600" fill="norm" stroke="1" extrusionOk="0">
                <a:moveTo>
                  <a:pt x="0" y="0"/>
                </a:moveTo>
                <a:lnTo>
                  <a:pt x="21200" y="2397"/>
                </a:lnTo>
                <a:cubicBezTo>
                  <a:pt x="21134" y="8668"/>
                  <a:pt x="21600" y="15328"/>
                  <a:pt x="21534" y="21600"/>
                </a:cubicBezTo>
                <a:lnTo>
                  <a:pt x="2" y="19346"/>
                </a:lnTo>
                <a:cubicBezTo>
                  <a:pt x="1" y="12897"/>
                  <a:pt x="1" y="644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28" name="Freeform 2"/>
          <p:cNvSpPr/>
          <p:nvPr/>
        </p:nvSpPr>
        <p:spPr>
          <a:xfrm>
            <a:off x="8377050" y="4099638"/>
            <a:ext cx="1042729" cy="1244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626"/>
                </a:lnTo>
                <a:lnTo>
                  <a:pt x="21291" y="21600"/>
                </a:lnTo>
                <a:lnTo>
                  <a:pt x="240" y="18369"/>
                </a:lnTo>
                <a:cubicBezTo>
                  <a:pt x="240" y="12313"/>
                  <a:pt x="0" y="605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cxnSp>
        <p:nvCxnSpPr>
          <p:cNvPr id="1029" name="Straight Connector 4"/>
          <p:cNvCxnSpPr>
            <a:stCxn id="1027" idx="0"/>
            <a:endCxn id="1028" idx="0"/>
          </p:cNvCxnSpPr>
          <p:nvPr/>
        </p:nvCxnSpPr>
        <p:spPr>
          <a:xfrm flipV="1">
            <a:off x="5125206" y="4721988"/>
            <a:ext cx="3773209" cy="123489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cxnSp>
        <p:nvCxnSpPr>
          <p:cNvPr id="1030" name="Straight Connector 9"/>
          <p:cNvCxnSpPr>
            <a:stCxn id="1027" idx="0"/>
            <a:endCxn id="1028" idx="0"/>
          </p:cNvCxnSpPr>
          <p:nvPr/>
        </p:nvCxnSpPr>
        <p:spPr>
          <a:xfrm flipV="1">
            <a:off x="5125206" y="4721988"/>
            <a:ext cx="3773209" cy="123489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cxnSp>
        <p:nvCxnSpPr>
          <p:cNvPr id="1031" name="Straight Connector 10"/>
          <p:cNvCxnSpPr>
            <a:stCxn id="1027" idx="0"/>
            <a:endCxn id="1028" idx="0"/>
          </p:cNvCxnSpPr>
          <p:nvPr/>
        </p:nvCxnSpPr>
        <p:spPr>
          <a:xfrm flipV="1">
            <a:off x="5125206" y="4721988"/>
            <a:ext cx="3773209" cy="123489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cxnSp>
        <p:nvCxnSpPr>
          <p:cNvPr id="1032" name="Straight Connector 11"/>
          <p:cNvCxnSpPr>
            <a:stCxn id="1027" idx="0"/>
            <a:endCxn id="1028" idx="0"/>
          </p:cNvCxnSpPr>
          <p:nvPr/>
        </p:nvCxnSpPr>
        <p:spPr>
          <a:xfrm flipV="1">
            <a:off x="5125206" y="4721988"/>
            <a:ext cx="3773209" cy="123489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sp>
        <p:nvSpPr>
          <p:cNvPr id="1033" name="TextBox 15"/>
          <p:cNvSpPr txBox="1"/>
          <p:nvPr/>
        </p:nvSpPr>
        <p:spPr>
          <a:xfrm>
            <a:off x="5142431" y="3160058"/>
            <a:ext cx="1219201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w1</a:t>
            </a:r>
          </a:p>
        </p:txBody>
      </p:sp>
      <p:sp>
        <p:nvSpPr>
          <p:cNvPr id="1034" name="TextBox 20"/>
          <p:cNvSpPr txBox="1"/>
          <p:nvPr/>
        </p:nvSpPr>
        <p:spPr>
          <a:xfrm>
            <a:off x="3783496" y="4454426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h1</a:t>
            </a:r>
          </a:p>
        </p:txBody>
      </p:sp>
      <p:sp>
        <p:nvSpPr>
          <p:cNvPr id="1035" name="TextBox 22"/>
          <p:cNvSpPr txBox="1"/>
          <p:nvPr/>
        </p:nvSpPr>
        <p:spPr>
          <a:xfrm>
            <a:off x="8965827" y="3150664"/>
            <a:ext cx="1219201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w2</a:t>
            </a:r>
          </a:p>
        </p:txBody>
      </p:sp>
      <p:sp>
        <p:nvSpPr>
          <p:cNvPr id="1036" name="Left Brace 17"/>
          <p:cNvSpPr/>
          <p:nvPr/>
        </p:nvSpPr>
        <p:spPr>
          <a:xfrm rot="10800000">
            <a:off x="9482832" y="4241053"/>
            <a:ext cx="483705" cy="1113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250"/>
                  <a:pt x="10800" y="20818"/>
                </a:cubicBezTo>
                <a:lnTo>
                  <a:pt x="10800" y="11582"/>
                </a:lnTo>
                <a:cubicBezTo>
                  <a:pt x="10800" y="11150"/>
                  <a:pt x="5965" y="10800"/>
                  <a:pt x="0" y="10800"/>
                </a:cubicBezTo>
                <a:cubicBezTo>
                  <a:pt x="5965" y="10800"/>
                  <a:pt x="10800" y="10450"/>
                  <a:pt x="10800" y="10018"/>
                </a:cubicBezTo>
                <a:lnTo>
                  <a:pt x="10800" y="782"/>
                </a:lnTo>
                <a:cubicBezTo>
                  <a:pt x="10800" y="350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037" name="Left Brace 24"/>
          <p:cNvSpPr/>
          <p:nvPr/>
        </p:nvSpPr>
        <p:spPr>
          <a:xfrm rot="5884581">
            <a:off x="4901783" y="3527445"/>
            <a:ext cx="531485" cy="883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115"/>
                  <a:pt x="10800" y="20517"/>
                </a:cubicBezTo>
                <a:lnTo>
                  <a:pt x="10800" y="8360"/>
                </a:lnTo>
                <a:cubicBezTo>
                  <a:pt x="10800" y="7761"/>
                  <a:pt x="5965" y="7276"/>
                  <a:pt x="0" y="7276"/>
                </a:cubicBezTo>
                <a:cubicBezTo>
                  <a:pt x="5965" y="7276"/>
                  <a:pt x="10800" y="6791"/>
                  <a:pt x="10800" y="6193"/>
                </a:cubicBezTo>
                <a:lnTo>
                  <a:pt x="10800" y="1083"/>
                </a:lnTo>
                <a:cubicBezTo>
                  <a:pt x="10800" y="485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038" name="Left Brace 29"/>
          <p:cNvSpPr/>
          <p:nvPr/>
        </p:nvSpPr>
        <p:spPr>
          <a:xfrm rot="5992863">
            <a:off x="8757636" y="3372472"/>
            <a:ext cx="458303" cy="1050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248"/>
                  <a:pt x="10800" y="20815"/>
                </a:cubicBezTo>
                <a:lnTo>
                  <a:pt x="10800" y="11585"/>
                </a:lnTo>
                <a:cubicBezTo>
                  <a:pt x="10800" y="11152"/>
                  <a:pt x="5965" y="10800"/>
                  <a:pt x="0" y="10800"/>
                </a:cubicBezTo>
                <a:cubicBezTo>
                  <a:pt x="5965" y="10800"/>
                  <a:pt x="10800" y="10448"/>
                  <a:pt x="10800" y="10015"/>
                </a:cubicBezTo>
                <a:lnTo>
                  <a:pt x="10800" y="785"/>
                </a:lnTo>
                <a:cubicBezTo>
                  <a:pt x="10800" y="352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039" name="Left Brace 30"/>
          <p:cNvSpPr/>
          <p:nvPr/>
        </p:nvSpPr>
        <p:spPr>
          <a:xfrm rot="60000">
            <a:off x="4203770" y="4194378"/>
            <a:ext cx="415999" cy="116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12"/>
                  <a:pt x="10800" y="20957"/>
                </a:cubicBezTo>
                <a:lnTo>
                  <a:pt x="10800" y="11443"/>
                </a:lnTo>
                <a:cubicBezTo>
                  <a:pt x="10800" y="11088"/>
                  <a:pt x="5965" y="10800"/>
                  <a:pt x="0" y="10800"/>
                </a:cubicBezTo>
                <a:cubicBezTo>
                  <a:pt x="5965" y="10800"/>
                  <a:pt x="10800" y="10512"/>
                  <a:pt x="10800" y="10157"/>
                </a:cubicBezTo>
                <a:lnTo>
                  <a:pt x="10800" y="643"/>
                </a:lnTo>
                <a:cubicBezTo>
                  <a:pt x="10800" y="288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040" name="Straight Connector 28"/>
          <p:cNvSpPr/>
          <p:nvPr/>
        </p:nvSpPr>
        <p:spPr>
          <a:xfrm flipV="1">
            <a:off x="5110143" y="4708516"/>
            <a:ext cx="3855685" cy="107078"/>
          </a:xfrm>
          <a:prstGeom prst="line">
            <a:avLst/>
          </a:prstGeom>
          <a:ln w="25400">
            <a:solidFill>
              <a:srgbClr val="0D0D0D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41" name="Left Brace 36"/>
          <p:cNvSpPr/>
          <p:nvPr/>
        </p:nvSpPr>
        <p:spPr>
          <a:xfrm rot="16080000">
            <a:off x="6798429" y="3155399"/>
            <a:ext cx="513411" cy="382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2"/>
                  <a:pt x="10800" y="21358"/>
                </a:cubicBezTo>
                <a:lnTo>
                  <a:pt x="10800" y="14139"/>
                </a:lnTo>
                <a:cubicBezTo>
                  <a:pt x="10800" y="14005"/>
                  <a:pt x="5965" y="13897"/>
                  <a:pt x="0" y="13897"/>
                </a:cubicBezTo>
                <a:cubicBezTo>
                  <a:pt x="5965" y="13897"/>
                  <a:pt x="10800" y="13789"/>
                  <a:pt x="10800" y="13656"/>
                </a:cubicBezTo>
                <a:lnTo>
                  <a:pt x="10800" y="242"/>
                </a:lnTo>
                <a:cubicBezTo>
                  <a:pt x="10800" y="108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042" name="TextBox 37"/>
          <p:cNvSpPr txBox="1"/>
          <p:nvPr/>
        </p:nvSpPr>
        <p:spPr>
          <a:xfrm>
            <a:off x="7679214" y="5381774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guide components: Guide_gravity</a:t>
            </a:r>
          </a:p>
        </p:txBody>
      </p:sp>
      <p:sp>
        <p:nvSpPr>
          <p:cNvPr id="104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6" name="TextBox 21"/>
          <p:cNvSpPr txBox="1"/>
          <p:nvPr/>
        </p:nvSpPr>
        <p:spPr>
          <a:xfrm>
            <a:off x="10539041" y="4707916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h2</a:t>
            </a:r>
          </a:p>
        </p:txBody>
      </p:sp>
      <p:grpSp>
        <p:nvGrpSpPr>
          <p:cNvPr id="1063" name="Group 3"/>
          <p:cNvGrpSpPr/>
          <p:nvPr/>
        </p:nvGrpSpPr>
        <p:grpSpPr>
          <a:xfrm>
            <a:off x="3783496" y="2835966"/>
            <a:ext cx="6737199" cy="3381003"/>
            <a:chOff x="0" y="0"/>
            <a:chExt cx="6737198" cy="3381003"/>
          </a:xfrm>
        </p:grpSpPr>
        <p:sp>
          <p:nvSpPr>
            <p:cNvPr id="1047" name="Freeform 1"/>
            <p:cNvSpPr/>
            <p:nvPr/>
          </p:nvSpPr>
          <p:spPr>
            <a:xfrm>
              <a:off x="907772" y="770323"/>
              <a:ext cx="569845" cy="2610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9" y="0"/>
                  </a:moveTo>
                  <a:lnTo>
                    <a:pt x="21600" y="2083"/>
                  </a:lnTo>
                  <a:lnTo>
                    <a:pt x="20093" y="21600"/>
                  </a:lnTo>
                  <a:lnTo>
                    <a:pt x="0" y="18859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1048" name="Freeform 2"/>
            <p:cNvSpPr/>
            <p:nvPr/>
          </p:nvSpPr>
          <p:spPr>
            <a:xfrm>
              <a:off x="4605130" y="1101628"/>
              <a:ext cx="1470992" cy="160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6248"/>
                  </a:lnTo>
                  <a:lnTo>
                    <a:pt x="21211" y="21600"/>
                  </a:lnTo>
                  <a:lnTo>
                    <a:pt x="0" y="14102"/>
                  </a:lnTo>
                  <a:cubicBezTo>
                    <a:pt x="0" y="9402"/>
                    <a:pt x="0" y="47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1049" name="Straight Connector 4"/>
            <p:cNvSpPr/>
            <p:nvPr/>
          </p:nvSpPr>
          <p:spPr>
            <a:xfrm>
              <a:off x="1477616" y="1022116"/>
              <a:ext cx="4598505" cy="54333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0" name="Straight Connector 9"/>
            <p:cNvSpPr/>
            <p:nvPr/>
          </p:nvSpPr>
          <p:spPr>
            <a:xfrm>
              <a:off x="960781" y="770323"/>
              <a:ext cx="3644349" cy="33130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1" name="Straight Connector 10"/>
            <p:cNvSpPr/>
            <p:nvPr/>
          </p:nvSpPr>
          <p:spPr>
            <a:xfrm flipV="1">
              <a:off x="907772" y="2148549"/>
              <a:ext cx="3697360" cy="90114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2" name="Straight Connector 11"/>
            <p:cNvSpPr/>
            <p:nvPr/>
          </p:nvSpPr>
          <p:spPr>
            <a:xfrm flipV="1">
              <a:off x="1437860" y="2705140"/>
              <a:ext cx="4611758" cy="67586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3" name="TextBox 15"/>
            <p:cNvSpPr txBox="1"/>
            <p:nvPr/>
          </p:nvSpPr>
          <p:spPr>
            <a:xfrm>
              <a:off x="1683025" y="-1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w1</a:t>
              </a:r>
            </a:p>
          </p:txBody>
        </p:sp>
        <p:sp>
          <p:nvSpPr>
            <p:cNvPr id="1054" name="TextBox 20"/>
            <p:cNvSpPr txBox="1"/>
            <p:nvPr/>
          </p:nvSpPr>
          <p:spPr>
            <a:xfrm>
              <a:off x="-1" y="1618460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h1</a:t>
              </a:r>
            </a:p>
          </p:txBody>
        </p:sp>
        <p:sp>
          <p:nvSpPr>
            <p:cNvPr id="1055" name="TextBox 22"/>
            <p:cNvSpPr txBox="1"/>
            <p:nvPr/>
          </p:nvSpPr>
          <p:spPr>
            <a:xfrm>
              <a:off x="5517998" y="291548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w2</a:t>
              </a:r>
            </a:p>
          </p:txBody>
        </p:sp>
        <p:sp>
          <p:nvSpPr>
            <p:cNvPr id="1056" name="Left Brace 17"/>
            <p:cNvSpPr/>
            <p:nvPr/>
          </p:nvSpPr>
          <p:spPr>
            <a:xfrm rot="10800000">
              <a:off x="6127599" y="1578706"/>
              <a:ext cx="483705" cy="1113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50"/>
                    <a:pt x="10800" y="20818"/>
                  </a:cubicBezTo>
                  <a:lnTo>
                    <a:pt x="10800" y="11582"/>
                  </a:lnTo>
                  <a:cubicBezTo>
                    <a:pt x="10800" y="11150"/>
                    <a:pt x="5965" y="10800"/>
                    <a:pt x="0" y="10800"/>
                  </a:cubicBezTo>
                  <a:cubicBezTo>
                    <a:pt x="5965" y="10800"/>
                    <a:pt x="10800" y="10450"/>
                    <a:pt x="10800" y="10018"/>
                  </a:cubicBezTo>
                  <a:lnTo>
                    <a:pt x="10800" y="782"/>
                  </a:lnTo>
                  <a:cubicBezTo>
                    <a:pt x="10800" y="350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1057" name="Left Brace 24"/>
            <p:cNvSpPr/>
            <p:nvPr/>
          </p:nvSpPr>
          <p:spPr>
            <a:xfrm rot="7045631">
              <a:off x="1151666" y="350237"/>
              <a:ext cx="483705" cy="54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885"/>
                    <a:pt x="10800" y="20002"/>
                  </a:cubicBezTo>
                  <a:lnTo>
                    <a:pt x="10800" y="8874"/>
                  </a:lnTo>
                  <a:cubicBezTo>
                    <a:pt x="10800" y="7992"/>
                    <a:pt x="5965" y="7276"/>
                    <a:pt x="0" y="7276"/>
                  </a:cubicBezTo>
                  <a:cubicBezTo>
                    <a:pt x="5965" y="7276"/>
                    <a:pt x="10800" y="6561"/>
                    <a:pt x="10800" y="5679"/>
                  </a:cubicBezTo>
                  <a:lnTo>
                    <a:pt x="10800" y="1598"/>
                  </a:lnTo>
                  <a:cubicBezTo>
                    <a:pt x="10800" y="715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1058" name="Left Brace 29"/>
            <p:cNvSpPr/>
            <p:nvPr/>
          </p:nvSpPr>
          <p:spPr>
            <a:xfrm rot="6541481">
              <a:off x="5207451" y="282496"/>
              <a:ext cx="483705" cy="153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45"/>
                    <a:pt x="10800" y="21031"/>
                  </a:cubicBezTo>
                  <a:lnTo>
                    <a:pt x="10800" y="11369"/>
                  </a:lnTo>
                  <a:cubicBezTo>
                    <a:pt x="10800" y="11055"/>
                    <a:pt x="5965" y="10800"/>
                    <a:pt x="0" y="10800"/>
                  </a:cubicBezTo>
                  <a:cubicBezTo>
                    <a:pt x="5965" y="10800"/>
                    <a:pt x="10800" y="10545"/>
                    <a:pt x="10800" y="10231"/>
                  </a:cubicBezTo>
                  <a:lnTo>
                    <a:pt x="10800" y="569"/>
                  </a:lnTo>
                  <a:cubicBezTo>
                    <a:pt x="10800" y="255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1059" name="Left Brace 30"/>
            <p:cNvSpPr/>
            <p:nvPr/>
          </p:nvSpPr>
          <p:spPr>
            <a:xfrm rot="60000">
              <a:off x="394250" y="783576"/>
              <a:ext cx="483705" cy="2252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27"/>
                    <a:pt x="10800" y="21214"/>
                  </a:cubicBezTo>
                  <a:lnTo>
                    <a:pt x="10800" y="11186"/>
                  </a:lnTo>
                  <a:cubicBezTo>
                    <a:pt x="10800" y="10973"/>
                    <a:pt x="5965" y="10800"/>
                    <a:pt x="0" y="10800"/>
                  </a:cubicBezTo>
                  <a:cubicBezTo>
                    <a:pt x="5965" y="10800"/>
                    <a:pt x="10800" y="10627"/>
                    <a:pt x="10800" y="10414"/>
                  </a:cubicBezTo>
                  <a:lnTo>
                    <a:pt x="10800" y="386"/>
                  </a:lnTo>
                  <a:cubicBezTo>
                    <a:pt x="10800" y="173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1060" name="Straight Connector 28"/>
            <p:cNvSpPr/>
            <p:nvPr/>
          </p:nvSpPr>
          <p:spPr>
            <a:xfrm flipV="1">
              <a:off x="1199322" y="1871951"/>
              <a:ext cx="4108174" cy="130826"/>
            </a:xfrm>
            <a:prstGeom prst="line">
              <a:avLst/>
            </a:prstGeom>
            <a:noFill/>
            <a:ln w="25400" cap="flat">
              <a:solidFill>
                <a:srgbClr val="0D0D0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1" name="Left Brace 36"/>
            <p:cNvSpPr/>
            <p:nvPr/>
          </p:nvSpPr>
          <p:spPr>
            <a:xfrm rot="16080000">
              <a:off x="3105477" y="116974"/>
              <a:ext cx="335709" cy="4088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34"/>
                    <a:pt x="10800" y="21452"/>
                  </a:cubicBezTo>
                  <a:lnTo>
                    <a:pt x="10800" y="17112"/>
                  </a:lnTo>
                  <a:cubicBezTo>
                    <a:pt x="10800" y="17030"/>
                    <a:pt x="5965" y="16964"/>
                    <a:pt x="0" y="16964"/>
                  </a:cubicBezTo>
                  <a:cubicBezTo>
                    <a:pt x="5965" y="16964"/>
                    <a:pt x="10800" y="16898"/>
                    <a:pt x="10800" y="16816"/>
                  </a:cubicBezTo>
                  <a:lnTo>
                    <a:pt x="10800" y="148"/>
                  </a:lnTo>
                  <a:cubicBezTo>
                    <a:pt x="10800" y="66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1062" name="TextBox 37"/>
            <p:cNvSpPr txBox="1"/>
            <p:nvPr/>
          </p:nvSpPr>
          <p:spPr>
            <a:xfrm>
              <a:off x="4429025" y="2222556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064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guide component with gravity, parameter-interface similar to e.g. Guide.comp </a:t>
            </a:r>
          </a:p>
          <a:p>
            <a:pPr/>
            <a:r>
              <a:t>Many additional features, channels, fermi chopper, … (see mcdoc pages for more info)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guide components: Guide_gravity</a:t>
            </a:r>
          </a:p>
        </p:txBody>
      </p:sp>
      <p:sp>
        <p:nvSpPr>
          <p:cNvPr id="1067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guide component with gravity</a:t>
            </a:r>
          </a:p>
        </p:txBody>
      </p:sp>
      <p:sp>
        <p:nvSpPr>
          <p:cNvPr id="106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6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0491" y="2068416"/>
            <a:ext cx="6233931" cy="4364732"/>
          </a:xfrm>
          <a:prstGeom prst="rect">
            <a:avLst/>
          </a:prstGeom>
          <a:ln w="12700">
            <a:miter lim="400000"/>
          </a:ln>
        </p:spPr>
      </p:pic>
      <p:sp>
        <p:nvSpPr>
          <p:cNvPr id="1070" name="TextBox 25"/>
          <p:cNvSpPr txBox="1"/>
          <p:nvPr/>
        </p:nvSpPr>
        <p:spPr>
          <a:xfrm>
            <a:off x="6829067" y="2037144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1071" name="TextBox 26"/>
          <p:cNvSpPr txBox="1"/>
          <p:nvPr/>
        </p:nvSpPr>
        <p:spPr>
          <a:xfrm>
            <a:off x="6746485" y="4230671"/>
            <a:ext cx="186352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1072" name="TextBox 27"/>
          <p:cNvSpPr txBox="1"/>
          <p:nvPr/>
        </p:nvSpPr>
        <p:spPr>
          <a:xfrm>
            <a:off x="9920405" y="2024323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1073" name="TextBox 31"/>
          <p:cNvSpPr txBox="1"/>
          <p:nvPr/>
        </p:nvSpPr>
        <p:spPr>
          <a:xfrm>
            <a:off x="9481967" y="4222955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Popular guide components: Elliptical_guide_gravity</a:t>
            </a:r>
          </a:p>
        </p:txBody>
      </p:sp>
      <p:sp>
        <p:nvSpPr>
          <p:cNvPr id="1076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for elliptic and parabolic guide geometries, focusing, ballistic, coating distribution, … </a:t>
            </a:r>
          </a:p>
        </p:txBody>
      </p:sp>
      <p:sp>
        <p:nvSpPr>
          <p:cNvPr id="107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8" name="Oval 1"/>
          <p:cNvSpPr/>
          <p:nvPr/>
        </p:nvSpPr>
        <p:spPr>
          <a:xfrm>
            <a:off x="1586167" y="3362961"/>
            <a:ext cx="10317354" cy="123245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79" name="Rectangle 2"/>
          <p:cNvSpPr/>
          <p:nvPr/>
        </p:nvSpPr>
        <p:spPr>
          <a:xfrm>
            <a:off x="1347007" y="2740106"/>
            <a:ext cx="1456169" cy="2372140"/>
          </a:xfrm>
          <a:prstGeom prst="rect">
            <a:avLst/>
          </a:prstGeom>
          <a:solidFill>
            <a:srgbClr val="FFFFFF">
              <a:alpha val="85000"/>
            </a:srgbClr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80" name="Rectangle 3"/>
          <p:cNvSpPr/>
          <p:nvPr/>
        </p:nvSpPr>
        <p:spPr>
          <a:xfrm>
            <a:off x="8908188" y="2668985"/>
            <a:ext cx="3432314" cy="2478158"/>
          </a:xfrm>
          <a:prstGeom prst="rect">
            <a:avLst/>
          </a:prstGeom>
          <a:solidFill>
            <a:srgbClr val="FFFFFF">
              <a:alpha val="85000"/>
            </a:srgbClr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81" name="Straight Connector 5"/>
          <p:cNvSpPr/>
          <p:nvPr/>
        </p:nvSpPr>
        <p:spPr>
          <a:xfrm>
            <a:off x="1208313" y="3974736"/>
            <a:ext cx="10842174" cy="1"/>
          </a:xfrm>
          <a:prstGeom prst="line">
            <a:avLst/>
          </a:prstGeom>
          <a:ln w="25400">
            <a:solidFill>
              <a:srgbClr val="98989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82" name="Straight Connector 8"/>
          <p:cNvSpPr/>
          <p:nvPr/>
        </p:nvSpPr>
        <p:spPr>
          <a:xfrm>
            <a:off x="2819151" y="2930235"/>
            <a:ext cx="2" cy="1971303"/>
          </a:xfrm>
          <a:prstGeom prst="line">
            <a:avLst/>
          </a:prstGeom>
          <a:ln w="25400">
            <a:solidFill>
              <a:srgbClr val="98989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83" name="Straight Connector 12"/>
          <p:cNvSpPr/>
          <p:nvPr/>
        </p:nvSpPr>
        <p:spPr>
          <a:xfrm>
            <a:off x="8892212" y="2930235"/>
            <a:ext cx="1" cy="1971303"/>
          </a:xfrm>
          <a:prstGeom prst="line">
            <a:avLst/>
          </a:prstGeom>
          <a:ln w="25400">
            <a:solidFill>
              <a:srgbClr val="98989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84" name="Left Brace 13"/>
          <p:cNvSpPr/>
          <p:nvPr/>
        </p:nvSpPr>
        <p:spPr>
          <a:xfrm rot="16200000">
            <a:off x="5613829" y="2146617"/>
            <a:ext cx="483705" cy="6073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6"/>
                  <a:pt x="10800" y="21457"/>
                </a:cubicBezTo>
                <a:lnTo>
                  <a:pt x="10800" y="10943"/>
                </a:lnTo>
                <a:cubicBezTo>
                  <a:pt x="10800" y="10864"/>
                  <a:pt x="5965" y="10800"/>
                  <a:pt x="0" y="10800"/>
                </a:cubicBezTo>
                <a:cubicBezTo>
                  <a:pt x="5965" y="10800"/>
                  <a:pt x="10800" y="10736"/>
                  <a:pt x="10800" y="10657"/>
                </a:cubicBezTo>
                <a:lnTo>
                  <a:pt x="10800" y="143"/>
                </a:lnTo>
                <a:cubicBezTo>
                  <a:pt x="10800" y="64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085" name="Left Brace 25"/>
          <p:cNvSpPr/>
          <p:nvPr/>
        </p:nvSpPr>
        <p:spPr>
          <a:xfrm rot="16200000">
            <a:off x="10170679" y="3716614"/>
            <a:ext cx="391571" cy="293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2"/>
                  <a:pt x="10800" y="21360"/>
                </a:cubicBezTo>
                <a:lnTo>
                  <a:pt x="10800" y="11040"/>
                </a:lnTo>
                <a:cubicBezTo>
                  <a:pt x="10800" y="10908"/>
                  <a:pt x="5965" y="10800"/>
                  <a:pt x="0" y="10800"/>
                </a:cubicBezTo>
                <a:cubicBezTo>
                  <a:pt x="5965" y="10800"/>
                  <a:pt x="10800" y="10692"/>
                  <a:pt x="10800" y="10560"/>
                </a:cubicBezTo>
                <a:lnTo>
                  <a:pt x="10800" y="240"/>
                </a:lnTo>
                <a:cubicBezTo>
                  <a:pt x="10800" y="108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086" name="Straight Connector 26"/>
          <p:cNvSpPr/>
          <p:nvPr/>
        </p:nvSpPr>
        <p:spPr>
          <a:xfrm>
            <a:off x="11837781" y="2930235"/>
            <a:ext cx="1" cy="1989416"/>
          </a:xfrm>
          <a:prstGeom prst="line">
            <a:avLst/>
          </a:prstGeom>
          <a:ln w="25400">
            <a:solidFill>
              <a:srgbClr val="989898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87" name="Straight Connector 27"/>
          <p:cNvSpPr/>
          <p:nvPr/>
        </p:nvSpPr>
        <p:spPr>
          <a:xfrm flipH="1">
            <a:off x="1635727" y="2930236"/>
            <a:ext cx="1" cy="2007526"/>
          </a:xfrm>
          <a:prstGeom prst="line">
            <a:avLst/>
          </a:prstGeom>
          <a:ln w="25400">
            <a:solidFill>
              <a:srgbClr val="989898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88" name="Left Brace 28"/>
          <p:cNvSpPr/>
          <p:nvPr/>
        </p:nvSpPr>
        <p:spPr>
          <a:xfrm rot="16200000">
            <a:off x="2009892" y="4584416"/>
            <a:ext cx="434687" cy="1191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06"/>
                  <a:pt x="10800" y="20943"/>
                </a:cubicBezTo>
                <a:lnTo>
                  <a:pt x="10800" y="11457"/>
                </a:lnTo>
                <a:cubicBezTo>
                  <a:pt x="10800" y="11094"/>
                  <a:pt x="5965" y="10800"/>
                  <a:pt x="0" y="10800"/>
                </a:cubicBezTo>
                <a:cubicBezTo>
                  <a:pt x="5965" y="10800"/>
                  <a:pt x="10800" y="10506"/>
                  <a:pt x="10800" y="10143"/>
                </a:cubicBezTo>
                <a:lnTo>
                  <a:pt x="10800" y="657"/>
                </a:lnTo>
                <a:cubicBezTo>
                  <a:pt x="10800" y="294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089" name="Oval 17"/>
          <p:cNvSpPr/>
          <p:nvPr/>
        </p:nvSpPr>
        <p:spPr>
          <a:xfrm>
            <a:off x="1554215" y="3908064"/>
            <a:ext cx="142241" cy="142241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90" name="Oval 11"/>
          <p:cNvSpPr/>
          <p:nvPr/>
        </p:nvSpPr>
        <p:spPr>
          <a:xfrm>
            <a:off x="11761279" y="3908064"/>
            <a:ext cx="142241" cy="142241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91" name="TextBox 29"/>
          <p:cNvSpPr txBox="1"/>
          <p:nvPr/>
        </p:nvSpPr>
        <p:spPr>
          <a:xfrm>
            <a:off x="1625334" y="5379868"/>
            <a:ext cx="1219201" cy="65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linxw</a:t>
            </a:r>
            <a:br/>
            <a:r>
              <a:t>linyh</a:t>
            </a:r>
          </a:p>
        </p:txBody>
      </p:sp>
      <p:sp>
        <p:nvSpPr>
          <p:cNvPr id="1092" name="TextBox 30"/>
          <p:cNvSpPr txBox="1"/>
          <p:nvPr/>
        </p:nvSpPr>
        <p:spPr>
          <a:xfrm>
            <a:off x="5258772" y="5389198"/>
            <a:ext cx="1219201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l</a:t>
            </a:r>
          </a:p>
        </p:txBody>
      </p:sp>
      <p:sp>
        <p:nvSpPr>
          <p:cNvPr id="1093" name="TextBox 31"/>
          <p:cNvSpPr txBox="1"/>
          <p:nvPr/>
        </p:nvSpPr>
        <p:spPr>
          <a:xfrm>
            <a:off x="9756864" y="5379868"/>
            <a:ext cx="1219201" cy="65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loutxw</a:t>
            </a:r>
            <a:br/>
            <a:r>
              <a:t>loutyh</a:t>
            </a:r>
          </a:p>
        </p:txBody>
      </p:sp>
      <p:sp>
        <p:nvSpPr>
          <p:cNvPr id="1094" name="TextBox 38"/>
          <p:cNvSpPr txBox="1"/>
          <p:nvPr/>
        </p:nvSpPr>
        <p:spPr>
          <a:xfrm>
            <a:off x="1472220" y="2134660"/>
            <a:ext cx="8284644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xwidth and yheight at DimensionsAt = ”entrace” , ”mid” or ”exit”</a:t>
            </a:r>
          </a:p>
        </p:txBody>
      </p:sp>
      <p:sp>
        <p:nvSpPr>
          <p:cNvPr id="1095" name="Oval 40"/>
          <p:cNvSpPr/>
          <p:nvPr/>
        </p:nvSpPr>
        <p:spPr>
          <a:xfrm>
            <a:off x="2745707" y="3904600"/>
            <a:ext cx="142241" cy="142241"/>
          </a:xfrm>
          <a:prstGeom prst="ellipse">
            <a:avLst/>
          </a:prstGeom>
          <a:solidFill>
            <a:srgbClr val="989898"/>
          </a:solidFill>
          <a:ln w="254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96" name="Straight Arrow Connector 37"/>
          <p:cNvSpPr/>
          <p:nvPr/>
        </p:nvSpPr>
        <p:spPr>
          <a:xfrm>
            <a:off x="6744844" y="3362960"/>
            <a:ext cx="1" cy="1232454"/>
          </a:xfrm>
          <a:prstGeom prst="line">
            <a:avLst/>
          </a:prstGeom>
          <a:ln w="25400">
            <a:solidFill>
              <a:schemeClr val="accent1">
                <a:alpha val="40000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97" name="Straight Arrow Connector 44"/>
          <p:cNvSpPr/>
          <p:nvPr/>
        </p:nvSpPr>
        <p:spPr>
          <a:xfrm>
            <a:off x="8892212" y="3430613"/>
            <a:ext cx="1" cy="1089432"/>
          </a:xfrm>
          <a:prstGeom prst="line">
            <a:avLst/>
          </a:prstGeom>
          <a:ln w="25400">
            <a:solidFill>
              <a:schemeClr val="accent1">
                <a:alpha val="40000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98" name="Straight Arrow Connector 48"/>
          <p:cNvSpPr/>
          <p:nvPr/>
        </p:nvSpPr>
        <p:spPr>
          <a:xfrm>
            <a:off x="2813616" y="3564082"/>
            <a:ext cx="1" cy="799270"/>
          </a:xfrm>
          <a:prstGeom prst="line">
            <a:avLst/>
          </a:prstGeom>
          <a:ln w="25400">
            <a:solidFill>
              <a:schemeClr val="accent1">
                <a:alpha val="40000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99" name="Freeform 47"/>
          <p:cNvSpPr/>
          <p:nvPr/>
        </p:nvSpPr>
        <p:spPr>
          <a:xfrm>
            <a:off x="2872902" y="2568101"/>
            <a:ext cx="3975372" cy="946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538" y="7434"/>
                  <a:pt x="19092" y="11860"/>
                  <a:pt x="16632" y="13611"/>
                </a:cubicBezTo>
                <a:cubicBezTo>
                  <a:pt x="14171" y="15362"/>
                  <a:pt x="9179" y="10726"/>
                  <a:pt x="6836" y="10504"/>
                </a:cubicBezTo>
                <a:cubicBezTo>
                  <a:pt x="4493" y="10282"/>
                  <a:pt x="3712" y="10430"/>
                  <a:pt x="2572" y="12279"/>
                </a:cubicBezTo>
                <a:cubicBezTo>
                  <a:pt x="1433" y="14129"/>
                  <a:pt x="523" y="16631"/>
                  <a:pt x="0" y="21600"/>
                </a:cubicBezTo>
              </a:path>
            </a:pathLst>
          </a:custGeom>
          <a:ln w="25400">
            <a:solidFill>
              <a:srgbClr val="989898">
                <a:alpha val="80000"/>
              </a:srgbClr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100" name="Freeform 52"/>
          <p:cNvSpPr/>
          <p:nvPr/>
        </p:nvSpPr>
        <p:spPr>
          <a:xfrm>
            <a:off x="6736100" y="2557852"/>
            <a:ext cx="1142132" cy="758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2" h="21600" fill="norm" stroke="1" extrusionOk="0">
                <a:moveTo>
                  <a:pt x="21472" y="0"/>
                </a:moveTo>
                <a:cubicBezTo>
                  <a:pt x="21259" y="9277"/>
                  <a:pt x="17388" y="14738"/>
                  <a:pt x="14523" y="16985"/>
                </a:cubicBezTo>
                <a:cubicBezTo>
                  <a:pt x="11658" y="19231"/>
                  <a:pt x="7797" y="13446"/>
                  <a:pt x="4281" y="13477"/>
                </a:cubicBezTo>
                <a:cubicBezTo>
                  <a:pt x="766" y="13508"/>
                  <a:pt x="-128" y="12815"/>
                  <a:pt x="14" y="21600"/>
                </a:cubicBezTo>
              </a:path>
            </a:pathLst>
          </a:custGeom>
          <a:ln w="25400">
            <a:solidFill>
              <a:srgbClr val="989898">
                <a:alpha val="80000"/>
              </a:srgbClr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101" name="Freeform 53"/>
          <p:cNvSpPr/>
          <p:nvPr/>
        </p:nvSpPr>
        <p:spPr>
          <a:xfrm>
            <a:off x="8891918" y="2550857"/>
            <a:ext cx="325127" cy="810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47" h="21600" fill="norm" stroke="1" extrusionOk="0">
                <a:moveTo>
                  <a:pt x="18" y="0"/>
                </a:moveTo>
                <a:cubicBezTo>
                  <a:pt x="-685" y="8683"/>
                  <a:pt x="19308" y="8150"/>
                  <a:pt x="20111" y="11750"/>
                </a:cubicBezTo>
                <a:cubicBezTo>
                  <a:pt x="20915" y="15350"/>
                  <a:pt x="7938" y="18936"/>
                  <a:pt x="4841" y="21600"/>
                </a:cubicBezTo>
              </a:path>
            </a:pathLst>
          </a:custGeom>
          <a:ln w="25400">
            <a:solidFill>
              <a:srgbClr val="989898">
                <a:alpha val="80000"/>
              </a:srgbClr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7" grpId="6"/>
      <p:bldP build="whole" bldLvl="1" animBg="1" rev="0" advAuto="0" spid="1101" grpId="5"/>
      <p:bldP build="whole" bldLvl="1" animBg="1" rev="0" advAuto="0" spid="1098" grpId="2"/>
      <p:bldP build="whole" bldLvl="1" animBg="1" rev="0" advAuto="0" spid="1100" grpId="3"/>
      <p:bldP build="whole" bldLvl="1" animBg="1" rev="0" advAuto="0" spid="1099" grpId="1"/>
      <p:bldP build="whole" bldLvl="1" animBg="1" rev="0" advAuto="0" spid="1096" grpId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Popular guide components: Elliptical_guide_gravity</a:t>
            </a:r>
          </a:p>
        </p:txBody>
      </p:sp>
      <p:sp>
        <p:nvSpPr>
          <p:cNvPr id="1104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for elliptic and parabolic guide geometries, focusing, ballistic, coating distribution, … </a:t>
            </a:r>
          </a:p>
        </p:txBody>
      </p:sp>
      <p:sp>
        <p:nvSpPr>
          <p:cNvPr id="110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6" name="Rectangle 3"/>
          <p:cNvSpPr/>
          <p:nvPr/>
        </p:nvSpPr>
        <p:spPr>
          <a:xfrm>
            <a:off x="8908188" y="2668985"/>
            <a:ext cx="3432314" cy="2478158"/>
          </a:xfrm>
          <a:prstGeom prst="rect">
            <a:avLst/>
          </a:prstGeom>
          <a:solidFill>
            <a:srgbClr val="FFFFFF">
              <a:alpha val="85000"/>
            </a:srgbClr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110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4825" y="2111009"/>
            <a:ext cx="6362957" cy="4308774"/>
          </a:xfrm>
          <a:prstGeom prst="rect">
            <a:avLst/>
          </a:prstGeom>
          <a:ln w="12700">
            <a:miter lim="400000"/>
          </a:ln>
        </p:spPr>
      </p:pic>
      <p:sp>
        <p:nvSpPr>
          <p:cNvPr id="1108" name="TextBox 7"/>
          <p:cNvSpPr txBox="1"/>
          <p:nvPr/>
        </p:nvSpPr>
        <p:spPr>
          <a:xfrm>
            <a:off x="6609143" y="2037144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1109" name="TextBox 32"/>
          <p:cNvSpPr txBox="1"/>
          <p:nvPr/>
        </p:nvSpPr>
        <p:spPr>
          <a:xfrm>
            <a:off x="6526561" y="4230671"/>
            <a:ext cx="186352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1110" name="TextBox 33"/>
          <p:cNvSpPr txBox="1"/>
          <p:nvPr/>
        </p:nvSpPr>
        <p:spPr>
          <a:xfrm>
            <a:off x="9700479" y="2024323"/>
            <a:ext cx="218793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1111" name="TextBox 34"/>
          <p:cNvSpPr txBox="1"/>
          <p:nvPr/>
        </p:nvSpPr>
        <p:spPr>
          <a:xfrm>
            <a:off x="9262043" y="4222955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Comparison: Guide_gravity and Elliptic_guide_gravity</a:t>
            </a:r>
          </a:p>
        </p:txBody>
      </p:sp>
      <p:sp>
        <p:nvSpPr>
          <p:cNvPr id="111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4086" y="2407533"/>
            <a:ext cx="5314691" cy="3598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2266" y="2407533"/>
            <a:ext cx="5140167" cy="3598924"/>
          </a:xfrm>
          <a:prstGeom prst="rect">
            <a:avLst/>
          </a:prstGeom>
          <a:ln w="12700">
            <a:miter lim="400000"/>
          </a:ln>
        </p:spPr>
      </p:pic>
      <p:sp>
        <p:nvSpPr>
          <p:cNvPr id="1117" name="TextBox 7"/>
          <p:cNvSpPr txBox="1"/>
          <p:nvPr/>
        </p:nvSpPr>
        <p:spPr>
          <a:xfrm>
            <a:off x="2314936" y="1828800"/>
            <a:ext cx="3565004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Guide_gravity</a:t>
            </a:r>
          </a:p>
        </p:txBody>
      </p:sp>
      <p:sp>
        <p:nvSpPr>
          <p:cNvPr id="1118" name="TextBox 11"/>
          <p:cNvSpPr txBox="1"/>
          <p:nvPr/>
        </p:nvSpPr>
        <p:spPr>
          <a:xfrm>
            <a:off x="7578929" y="1828800"/>
            <a:ext cx="3565003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Elliptic_guide_gravity</a:t>
            </a:r>
          </a:p>
        </p:txBody>
      </p:sp>
      <p:sp>
        <p:nvSpPr>
          <p:cNvPr id="1119" name="TextBox 16"/>
          <p:cNvSpPr txBox="1"/>
          <p:nvPr/>
        </p:nvSpPr>
        <p:spPr>
          <a:xfrm>
            <a:off x="7581416" y="2327272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1120" name="TextBox 17"/>
          <p:cNvSpPr txBox="1"/>
          <p:nvPr/>
        </p:nvSpPr>
        <p:spPr>
          <a:xfrm>
            <a:off x="7497906" y="4136502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1121" name="TextBox 18"/>
          <p:cNvSpPr txBox="1"/>
          <p:nvPr/>
        </p:nvSpPr>
        <p:spPr>
          <a:xfrm>
            <a:off x="10105594" y="2314451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1122" name="TextBox 19"/>
          <p:cNvSpPr txBox="1"/>
          <p:nvPr/>
        </p:nvSpPr>
        <p:spPr>
          <a:xfrm>
            <a:off x="9690306" y="4147468"/>
            <a:ext cx="218793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  <p:sp>
        <p:nvSpPr>
          <p:cNvPr id="1123" name="TextBox 20"/>
          <p:cNvSpPr txBox="1"/>
          <p:nvPr/>
        </p:nvSpPr>
        <p:spPr>
          <a:xfrm>
            <a:off x="2314936" y="2327272"/>
            <a:ext cx="1863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1124" name="TextBox 21"/>
          <p:cNvSpPr txBox="1"/>
          <p:nvPr/>
        </p:nvSpPr>
        <p:spPr>
          <a:xfrm>
            <a:off x="2231427" y="4136502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1125" name="TextBox 22"/>
          <p:cNvSpPr txBox="1"/>
          <p:nvPr/>
        </p:nvSpPr>
        <p:spPr>
          <a:xfrm>
            <a:off x="4839115" y="2314451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1126" name="TextBox 23"/>
          <p:cNvSpPr txBox="1"/>
          <p:nvPr/>
        </p:nvSpPr>
        <p:spPr>
          <a:xfrm>
            <a:off x="4423828" y="4147468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Breaking line of sight</a:t>
            </a:r>
          </a:p>
        </p:txBody>
      </p:sp>
      <p:sp>
        <p:nvSpPr>
          <p:cNvPr id="1129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Importance of breaking line of sight, ways of doing so, …</a:t>
            </a:r>
          </a:p>
        </p:txBody>
      </p:sp>
      <p:sp>
        <p:nvSpPr>
          <p:cNvPr id="113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725" y="2134454"/>
            <a:ext cx="9401196" cy="2514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Breaking line of sight</a:t>
            </a:r>
          </a:p>
        </p:txBody>
      </p:sp>
      <p:sp>
        <p:nvSpPr>
          <p:cNvPr id="1134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Bender / Guide_curved component or many straight sections</a:t>
            </a:r>
          </a:p>
        </p:txBody>
      </p:sp>
      <p:sp>
        <p:nvSpPr>
          <p:cNvPr id="113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6" name="Rectangle 1"/>
          <p:cNvSpPr/>
          <p:nvPr/>
        </p:nvSpPr>
        <p:spPr>
          <a:xfrm>
            <a:off x="2221726" y="2944017"/>
            <a:ext cx="2139887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137" name="Rectangle 6"/>
          <p:cNvSpPr/>
          <p:nvPr/>
        </p:nvSpPr>
        <p:spPr>
          <a:xfrm rot="300000">
            <a:off x="4426684" y="3042998"/>
            <a:ext cx="2139886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138" name="Rectangle 7"/>
          <p:cNvSpPr/>
          <p:nvPr/>
        </p:nvSpPr>
        <p:spPr>
          <a:xfrm rot="600000">
            <a:off x="6605844" y="3328656"/>
            <a:ext cx="2139886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139" name="Rectangle 8"/>
          <p:cNvSpPr/>
          <p:nvPr/>
        </p:nvSpPr>
        <p:spPr>
          <a:xfrm rot="900000">
            <a:off x="8747300" y="3803105"/>
            <a:ext cx="2139887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140" name="TextBox 3"/>
          <p:cNvSpPr txBox="1"/>
          <p:nvPr/>
        </p:nvSpPr>
        <p:spPr>
          <a:xfrm>
            <a:off x="5496626" y="2006362"/>
            <a:ext cx="364817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Mind the gaps, avoid overlap</a:t>
            </a:r>
          </a:p>
        </p:txBody>
      </p:sp>
      <p:sp>
        <p:nvSpPr>
          <p:cNvPr id="1141" name="Freeform 5"/>
          <p:cNvSpPr/>
          <p:nvPr/>
        </p:nvSpPr>
        <p:spPr>
          <a:xfrm>
            <a:off x="4430598" y="2243579"/>
            <a:ext cx="999241" cy="631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480" y="69"/>
                  <a:pt x="9360" y="138"/>
                  <a:pt x="5760" y="3738"/>
                </a:cubicBezTo>
                <a:cubicBezTo>
                  <a:pt x="2160" y="7338"/>
                  <a:pt x="1080" y="14469"/>
                  <a:pt x="0" y="2160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142" name="Rectangle 12"/>
          <p:cNvSpPr/>
          <p:nvPr/>
        </p:nvSpPr>
        <p:spPr>
          <a:xfrm>
            <a:off x="2221726" y="4732371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143" name="Rectangle 14"/>
          <p:cNvSpPr/>
          <p:nvPr/>
        </p:nvSpPr>
        <p:spPr>
          <a:xfrm rot="300000">
            <a:off x="3653101" y="4798357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144" name="Rectangle 15"/>
          <p:cNvSpPr/>
          <p:nvPr/>
        </p:nvSpPr>
        <p:spPr>
          <a:xfrm>
            <a:off x="5880132" y="4732373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145" name="Rectangle 16"/>
          <p:cNvSpPr/>
          <p:nvPr/>
        </p:nvSpPr>
        <p:spPr>
          <a:xfrm rot="300000">
            <a:off x="7236090" y="4788932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1146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6374" y="4248296"/>
            <a:ext cx="428435" cy="428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7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6835" y="4254982"/>
            <a:ext cx="367381" cy="41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guide design</a:t>
            </a:r>
          </a:p>
        </p:txBody>
      </p:sp>
      <p:sp>
        <p:nvSpPr>
          <p:cNvPr id="1150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be continued in Thursday guidebot talk by</a:t>
            </a:r>
            <a:br/>
            <a:r>
              <a:t>Mads Bertelsen</a:t>
            </a:r>
          </a:p>
        </p:txBody>
      </p:sp>
      <p:sp>
        <p:nvSpPr>
          <p:cNvPr id="115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52" name="PGECCE_4Vsize1_geometry.png" descr="PGECCE_4Vsize1_geometry.png"/>
          <p:cNvPicPr>
            <a:picLocks noChangeAspect="1"/>
          </p:cNvPicPr>
          <p:nvPr/>
        </p:nvPicPr>
        <p:blipFill>
          <a:blip r:embed="rId2">
            <a:extLst/>
          </a:blip>
          <a:srcRect l="5542" t="2897" r="1953" b="2897"/>
          <a:stretch>
            <a:fillRect/>
          </a:stretch>
        </p:blipFill>
        <p:spPr>
          <a:xfrm>
            <a:off x="1856599" y="2456725"/>
            <a:ext cx="5322389" cy="3795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3" name="PGECCE_4Vsize1_overall_pure.png" descr="PGECCE_4Vsize1_overall_pure.png"/>
          <p:cNvPicPr>
            <a:picLocks noChangeAspect="1"/>
          </p:cNvPicPr>
          <p:nvPr/>
        </p:nvPicPr>
        <p:blipFill>
          <a:blip r:embed="rId3">
            <a:extLst/>
          </a:blip>
          <a:srcRect l="6180" t="5124" r="6179" b="28902"/>
          <a:stretch>
            <a:fillRect/>
          </a:stretch>
        </p:blipFill>
        <p:spPr>
          <a:xfrm>
            <a:off x="7085915" y="964294"/>
            <a:ext cx="4918439" cy="5287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Guide exercise</a:t>
            </a:r>
          </a:p>
        </p:txBody>
      </p:sp>
      <p:sp>
        <p:nvSpPr>
          <p:cNvPr id="1156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Insert a guide and use an instrument input parameter to set the length</a:t>
            </a:r>
          </a:p>
          <a:p>
            <a:pPr>
              <a:defRPr sz="2000"/>
            </a:pPr>
            <a:r>
              <a:t>Use monitors to see the resulting beam</a:t>
            </a:r>
          </a:p>
          <a:p>
            <a:pPr lvl="2">
              <a:defRPr sz="2000"/>
            </a:pPr>
            <a:r>
              <a:t>PSD_monitor (spatial distribution)</a:t>
            </a:r>
          </a:p>
          <a:p>
            <a:pPr lvl="2">
              <a:defRPr sz="2000"/>
            </a:pPr>
            <a:r>
              <a:t>Divergence_monitor (divergence distribution)</a:t>
            </a:r>
          </a:p>
          <a:p>
            <a:pPr lvl="2">
              <a:defRPr sz="2000"/>
            </a:pPr>
            <a:r>
              <a:t>L_monitor (wavelength distribution)</a:t>
            </a:r>
          </a:p>
          <a:p>
            <a:pPr lvl="2">
              <a:defRPr sz="2000"/>
            </a:pPr>
            <a:r>
              <a:t>Posdiv_monitor (acceptance diagram)</a:t>
            </a:r>
          </a:p>
          <a:p>
            <a:pPr lvl="2">
              <a:defRPr sz="2000"/>
            </a:pPr>
          </a:p>
          <a:p>
            <a:pPr>
              <a:defRPr sz="2000"/>
            </a:pPr>
            <a:r>
              <a:t>Extra tasks: </a:t>
            </a:r>
          </a:p>
          <a:p>
            <a:pPr lvl="2">
              <a:defRPr sz="2000"/>
            </a:pPr>
            <a:r>
              <a:t>Scan guide length</a:t>
            </a:r>
          </a:p>
          <a:p>
            <a:pPr lvl="2">
              <a:defRPr sz="2000"/>
            </a:pPr>
            <a:r>
              <a:t>Introduce a gap by using two guide components</a:t>
            </a:r>
          </a:p>
          <a:p>
            <a:pPr lvl="2">
              <a:defRPr sz="2000"/>
            </a:pPr>
            <a:r>
              <a:t>Use Guide_gravity and extend to 100 m length</a:t>
            </a:r>
          </a:p>
          <a:p>
            <a:pPr lvl="2">
              <a:defRPr sz="2000"/>
            </a:pPr>
            <a:r>
              <a:t>Investigate the effect of gravity on the transport of long-wavelength neutrons</a:t>
            </a:r>
          </a:p>
        </p:txBody>
      </p:sp>
      <p:sp>
        <p:nvSpPr>
          <p:cNvPr id="115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8" name="TextBox 4"/>
          <p:cNvSpPr txBox="1"/>
          <p:nvPr/>
        </p:nvSpPr>
        <p:spPr>
          <a:xfrm rot="390092">
            <a:off x="7061507" y="753737"/>
            <a:ext cx="4812024" cy="77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Solution on github, use if you are stuck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41" name="noguide_5.png" descr="noguide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2445"/>
            <a:ext cx="5066102" cy="37984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34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4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4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46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7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49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0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1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55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6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57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60" name="noguide_9.png" descr="noguide_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36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6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3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64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65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6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67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68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9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0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71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72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73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74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5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76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79" name="noguide_13.png" descr="noguide_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38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8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2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83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84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5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86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87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8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9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90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91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92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93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4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95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98" name="noguide_17.png" descr="noguide_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39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0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1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02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03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4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05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06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7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8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09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10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11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12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3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14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17" name="noguide_21.png" descr="noguide_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41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1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0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21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22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3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24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5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6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7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28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29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30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31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2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3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