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A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1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Logo white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</a:defRPr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ackground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0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2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Physics</a:t>
            </a:r>
          </a:p>
        </p:txBody>
      </p:sp>
      <p:sp>
        <p:nvSpPr>
          <p:cNvPr id="13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11 June 2019</a:t>
            </a:r>
          </a:p>
        </p:txBody>
      </p:sp>
      <p:sp>
        <p:nvSpPr>
          <p:cNvPr id="13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Background"/>
          <p:cNvSpPr/>
          <p:nvPr/>
        </p:nvSpPr>
        <p:spPr>
          <a:xfrm>
            <a:off x="-1168400" y="-990600"/>
            <a:ext cx="12193200" cy="6861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133" name="Logo color"/>
          <p:cNvSpPr/>
          <p:nvPr/>
        </p:nvSpPr>
        <p:spPr>
          <a:xfrm>
            <a:off x="2394039" y="1687322"/>
            <a:ext cx="2388324" cy="3483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70780" y="1687322"/>
            <a:ext cx="6508803" cy="34833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0"/>
          <p:cNvSpPr/>
          <p:nvPr/>
        </p:nvSpPr>
        <p:spPr>
          <a:xfrm>
            <a:off x="252000" y="251999"/>
            <a:ext cx="419041" cy="611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45" name="CustomShape 11"/>
          <p:cNvSpPr/>
          <p:nvPr/>
        </p:nvSpPr>
        <p:spPr>
          <a:xfrm>
            <a:off x="0" y="6541199"/>
            <a:ext cx="12192480" cy="31608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46" name="CustomShape 14"/>
          <p:cNvSpPr/>
          <p:nvPr/>
        </p:nvSpPr>
        <p:spPr>
          <a:xfrm>
            <a:off x="0" y="-1"/>
            <a:ext cx="12192480" cy="496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4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1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spcBef>
                <a:spcPts val="0"/>
              </a:spcBef>
              <a:defRPr b="0"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1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3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4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8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Picture Placeholder 9"/>
          <p:cNvSpPr/>
          <p:nvPr>
            <p:ph type="pic" sz="quarter" idx="21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0" name="Picture Placeholder 11"/>
          <p:cNvSpPr/>
          <p:nvPr>
            <p:ph type="pic" sz="quarter" idx="22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Picture Placeholder 9"/>
          <p:cNvSpPr/>
          <p:nvPr>
            <p:ph type="pic" sz="quarter" idx="21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1" name="Picture Placeholder 11"/>
          <p:cNvSpPr/>
          <p:nvPr>
            <p:ph type="pic" sz="quarter" idx="22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90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Text Placeholder 18"/>
          <p:cNvSpPr/>
          <p:nvPr>
            <p:ph type="body" sz="quarter" idx="21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92" name="Text Placeholder 22"/>
          <p:cNvSpPr/>
          <p:nvPr>
            <p:ph type="body" sz="quarter" idx="22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93" name="Picture Placeholder 8"/>
          <p:cNvSpPr/>
          <p:nvPr>
            <p:ph type="pic" sz="quarter" idx="23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4" name="Picture Placeholder 8"/>
          <p:cNvSpPr/>
          <p:nvPr>
            <p:ph type="pic" sz="quarter" idx="24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5" name="Picture Placeholder 8"/>
          <p:cNvSpPr/>
          <p:nvPr>
            <p:ph type="pic" sz="quarter" idx="25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9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0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0.png"/><Relationship Id="rId3" Type="http://schemas.openxmlformats.org/officeDocument/2006/relationships/image" Target="../media/image39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1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700"/>
            </a:lvl1pPr>
          </a:lstStyle>
          <a:p>
            <a:pPr/>
            <a:r>
              <a:t>Guides and gravity in McStas</a:t>
            </a:r>
          </a:p>
        </p:txBody>
      </p:sp>
      <p:sp>
        <p:nvSpPr>
          <p:cNvPr id="159" name="Subtitle 4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Mads Bertelsen</a:t>
            </a:r>
          </a:p>
        </p:txBody>
      </p:sp>
      <p:sp>
        <p:nvSpPr>
          <p:cNvPr id="160" name="Slide Number Placeholder 2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305" name="noguide_25.png" descr="noguide_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104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</p:pic>
      <p:sp>
        <p:nvSpPr>
          <p:cNvPr id="306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307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8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09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10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1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12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13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4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5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16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7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318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19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320" name="Shape 353"/>
          <p:cNvSpPr txBox="1"/>
          <p:nvPr/>
        </p:nvSpPr>
        <p:spPr>
          <a:xfrm>
            <a:off x="3195176" y="4178643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321" name="Shape 354"/>
          <p:cNvSpPr txBox="1"/>
          <p:nvPr/>
        </p:nvSpPr>
        <p:spPr>
          <a:xfrm>
            <a:off x="3932352" y="3621566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324" name="noguide_29.png" descr="noguide_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104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</p:pic>
      <p:sp>
        <p:nvSpPr>
          <p:cNvPr id="325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326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7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28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29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30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31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32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33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34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35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36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337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38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339" name="Shape 353"/>
          <p:cNvSpPr txBox="1"/>
          <p:nvPr/>
        </p:nvSpPr>
        <p:spPr>
          <a:xfrm>
            <a:off x="3195176" y="4178643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340" name="Shape 354"/>
          <p:cNvSpPr txBox="1"/>
          <p:nvPr/>
        </p:nvSpPr>
        <p:spPr>
          <a:xfrm>
            <a:off x="3932352" y="3621566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343" name="noguide_33.png" descr="noguide_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703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</p:pic>
      <p:sp>
        <p:nvSpPr>
          <p:cNvPr id="344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345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6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47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48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49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50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51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52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53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54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55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356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57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358" name="Shape 353"/>
          <p:cNvSpPr txBox="1"/>
          <p:nvPr/>
        </p:nvSpPr>
        <p:spPr>
          <a:xfrm>
            <a:off x="3195176" y="4178643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359" name="Shape 354"/>
          <p:cNvSpPr txBox="1"/>
          <p:nvPr/>
        </p:nvSpPr>
        <p:spPr>
          <a:xfrm>
            <a:off x="3932352" y="3621566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362" name="noguide_37.png" descr="noguide_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1281" y="2042878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363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364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5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66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67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68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69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70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71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72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73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74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375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76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377" name="Shape 353"/>
          <p:cNvSpPr txBox="1"/>
          <p:nvPr/>
        </p:nvSpPr>
        <p:spPr>
          <a:xfrm>
            <a:off x="3195176" y="4178643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378" name="Shape 354"/>
          <p:cNvSpPr txBox="1"/>
          <p:nvPr/>
        </p:nvSpPr>
        <p:spPr>
          <a:xfrm>
            <a:off x="3932352" y="3621566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381" name="noguide_41.png" descr="noguide_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1281" y="2044926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382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383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4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85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86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87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88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89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90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91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92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93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394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95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396" name="Shape 353"/>
          <p:cNvSpPr txBox="1"/>
          <p:nvPr/>
        </p:nvSpPr>
        <p:spPr>
          <a:xfrm>
            <a:off x="3195176" y="4178643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397" name="Shape 354"/>
          <p:cNvSpPr txBox="1"/>
          <p:nvPr/>
        </p:nvSpPr>
        <p:spPr>
          <a:xfrm>
            <a:off x="3932352" y="3621566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400" name="noguide_45.png" descr="noguide_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2366" y="2044926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401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402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3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04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05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06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07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08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09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10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11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12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413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14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415" name="Shape 353"/>
          <p:cNvSpPr txBox="1"/>
          <p:nvPr/>
        </p:nvSpPr>
        <p:spPr>
          <a:xfrm>
            <a:off x="3195176" y="4178643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416" name="Shape 354"/>
          <p:cNvSpPr txBox="1"/>
          <p:nvPr/>
        </p:nvSpPr>
        <p:spPr>
          <a:xfrm>
            <a:off x="3932352" y="3621566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419" name="noguide_49.png" descr="noguide_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703" y="2038513"/>
            <a:ext cx="5067301" cy="3799390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420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421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2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23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24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25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26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27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28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29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30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31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432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33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434" name="Shape 353"/>
          <p:cNvSpPr txBox="1"/>
          <p:nvPr/>
        </p:nvSpPr>
        <p:spPr>
          <a:xfrm>
            <a:off x="3195176" y="4178643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435" name="Shape 354"/>
          <p:cNvSpPr txBox="1"/>
          <p:nvPr/>
        </p:nvSpPr>
        <p:spPr>
          <a:xfrm>
            <a:off x="3932352" y="3621566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438" name="noguide_53.png" descr="noguide_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703" y="2040053"/>
            <a:ext cx="5067301" cy="3799390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439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440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1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42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43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44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45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46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47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48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49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50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451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52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453" name="Shape 353"/>
          <p:cNvSpPr txBox="1"/>
          <p:nvPr/>
        </p:nvSpPr>
        <p:spPr>
          <a:xfrm>
            <a:off x="3195176" y="4178643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454" name="Shape 354"/>
          <p:cNvSpPr txBox="1"/>
          <p:nvPr/>
        </p:nvSpPr>
        <p:spPr>
          <a:xfrm>
            <a:off x="3932352" y="3621566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457" name="noguide_57.png" descr="noguide_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703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458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459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0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61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62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63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64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65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66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67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68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69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470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71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472" name="Shape 353"/>
          <p:cNvSpPr txBox="1"/>
          <p:nvPr/>
        </p:nvSpPr>
        <p:spPr>
          <a:xfrm>
            <a:off x="3195176" y="4178643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473" name="Shape 354"/>
          <p:cNvSpPr txBox="1"/>
          <p:nvPr/>
        </p:nvSpPr>
        <p:spPr>
          <a:xfrm>
            <a:off x="3932352" y="3621566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476" name="noguide_61.png" descr="noguide_6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2366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477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478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9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80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81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82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83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84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85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86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87" name="Shape 353"/>
          <p:cNvSpPr txBox="1"/>
          <p:nvPr/>
        </p:nvSpPr>
        <p:spPr>
          <a:xfrm>
            <a:off x="3195176" y="4178643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488" name="Shape 354"/>
          <p:cNvSpPr txBox="1"/>
          <p:nvPr/>
        </p:nvSpPr>
        <p:spPr>
          <a:xfrm>
            <a:off x="3932352" y="3621566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489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90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491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92" name="Triangle"/>
          <p:cNvSpPr/>
          <p:nvPr/>
        </p:nvSpPr>
        <p:spPr>
          <a:xfrm rot="5400337">
            <a:off x="8074018" y="2986048"/>
            <a:ext cx="609812" cy="413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DDDDDD">
              <a:alpha val="64861"/>
            </a:srgbClr>
          </a:solidFill>
          <a:ln w="25400">
            <a:solidFill>
              <a:schemeClr val="accent1">
                <a:alpha val="64861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93" name="Triangle"/>
          <p:cNvSpPr/>
          <p:nvPr/>
        </p:nvSpPr>
        <p:spPr>
          <a:xfrm rot="16201210">
            <a:off x="8040770" y="4220218"/>
            <a:ext cx="629432" cy="440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DDDDDD">
              <a:alpha val="64861"/>
            </a:srgbClr>
          </a:solidFill>
          <a:ln w="25400">
            <a:solidFill>
              <a:schemeClr val="accent1">
                <a:alpha val="64861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94" name="- We lost some phase-space to propagation"/>
          <p:cNvSpPr txBox="1"/>
          <p:nvPr/>
        </p:nvSpPr>
        <p:spPr>
          <a:xfrm>
            <a:off x="7638183" y="1541696"/>
            <a:ext cx="3996135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- We lost some phase-space to propagation </a:t>
            </a:r>
          </a:p>
        </p:txBody>
      </p:sp>
      <p:sp>
        <p:nvSpPr>
          <p:cNvPr id="495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63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Description of phase-space and propagation</a:t>
            </a:r>
          </a:p>
          <a:p>
            <a:pPr/>
            <a:r>
              <a:t>Reflectivity</a:t>
            </a:r>
          </a:p>
          <a:p>
            <a:pPr/>
            <a:r>
              <a:t>McStas coordinate system</a:t>
            </a:r>
          </a:p>
          <a:p>
            <a:pPr/>
            <a:r>
              <a:t>Gravitation in McStas</a:t>
            </a:r>
          </a:p>
          <a:p>
            <a:pPr/>
            <a:r>
              <a:t>Guide components with support for gravity </a:t>
            </a:r>
          </a:p>
          <a:p>
            <a:pPr lvl="2"/>
            <a:r>
              <a:t>Guide_gravity</a:t>
            </a:r>
          </a:p>
          <a:p>
            <a:pPr lvl="2"/>
            <a:r>
              <a:t>Elliptic_guide_gravity</a:t>
            </a:r>
          </a:p>
          <a:p>
            <a:pPr/>
            <a:r>
              <a:t>Breaking line of sight</a:t>
            </a:r>
          </a:p>
          <a:p>
            <a:pPr/>
            <a:r>
              <a:t>Examples from guide_bot</a:t>
            </a:r>
          </a:p>
          <a:p>
            <a:pPr/>
            <a:r>
              <a:t>Exercise</a:t>
            </a:r>
          </a:p>
        </p:txBody>
      </p:sp>
      <p:sp>
        <p:nvSpPr>
          <p:cNvPr id="164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498" name="withguide_1.png" descr="withguide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9045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499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500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1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02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03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04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05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06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507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08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09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10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11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512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13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14" name="Wanted “phase-space” at sample"/>
          <p:cNvSpPr txBox="1"/>
          <p:nvPr/>
        </p:nvSpPr>
        <p:spPr>
          <a:xfrm>
            <a:off x="8666381" y="1452526"/>
            <a:ext cx="2998193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accent3">
                    <a:lumOff val="-9372"/>
                  </a:schemeClr>
                </a:solidFill>
              </a:defRPr>
            </a:lvl1pPr>
          </a:lstStyle>
          <a:p>
            <a:pPr/>
            <a:r>
              <a:t>Wanted “phase-space” at sample</a:t>
            </a:r>
          </a:p>
        </p:txBody>
      </p:sp>
      <p:sp>
        <p:nvSpPr>
          <p:cNvPr id="519" name="Connection Line"/>
          <p:cNvSpPr/>
          <p:nvPr/>
        </p:nvSpPr>
        <p:spPr>
          <a:xfrm>
            <a:off x="8589476" y="1730413"/>
            <a:ext cx="2378740" cy="2094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2314" y="20363"/>
                  <a:pt x="19514" y="13163"/>
                  <a:pt x="21600" y="0"/>
                </a:cubicBezTo>
              </a:path>
            </a:pathLst>
          </a:custGeom>
          <a:ln w="25400">
            <a:solidFill>
              <a:schemeClr val="accent3">
                <a:lumOff val="-9372"/>
              </a:schemeClr>
            </a:solidFill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516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517" name="Shape 402"/>
          <p:cNvSpPr txBox="1"/>
          <p:nvPr/>
        </p:nvSpPr>
        <p:spPr>
          <a:xfrm>
            <a:off x="3193277" y="4119426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518" name="Shape 403"/>
          <p:cNvSpPr txBox="1"/>
          <p:nvPr/>
        </p:nvSpPr>
        <p:spPr>
          <a:xfrm>
            <a:off x="3611767" y="2888117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522" name="withguide_5.png" descr="withguide_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9045" y="2044926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523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524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5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26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27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28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29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30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531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32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33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34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35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536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37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38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539" name="Shape 402"/>
          <p:cNvSpPr txBox="1"/>
          <p:nvPr/>
        </p:nvSpPr>
        <p:spPr>
          <a:xfrm>
            <a:off x="3193277" y="4119426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540" name="Shape 403"/>
          <p:cNvSpPr txBox="1"/>
          <p:nvPr/>
        </p:nvSpPr>
        <p:spPr>
          <a:xfrm>
            <a:off x="3611767" y="2888117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543" name="withguide_9.png" descr="withguide_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0738" y="2045209"/>
            <a:ext cx="5067301" cy="3799390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544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545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6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47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48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49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50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51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552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53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54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55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56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557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58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59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560" name="Shape 402"/>
          <p:cNvSpPr txBox="1"/>
          <p:nvPr/>
        </p:nvSpPr>
        <p:spPr>
          <a:xfrm>
            <a:off x="3193277" y="4119426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561" name="Shape 403"/>
          <p:cNvSpPr txBox="1"/>
          <p:nvPr/>
        </p:nvSpPr>
        <p:spPr>
          <a:xfrm>
            <a:off x="3611767" y="2888117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564" name="withguide_13.png" descr="withguide_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2366" y="2044926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565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566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7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68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69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70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71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72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573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74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75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76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77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578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79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80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581" name="Shape 402"/>
          <p:cNvSpPr txBox="1"/>
          <p:nvPr/>
        </p:nvSpPr>
        <p:spPr>
          <a:xfrm>
            <a:off x="3193277" y="4119426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582" name="Shape 403"/>
          <p:cNvSpPr txBox="1"/>
          <p:nvPr/>
        </p:nvSpPr>
        <p:spPr>
          <a:xfrm>
            <a:off x="3611767" y="2888117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585" name="withguide_17.png" descr="withguide_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9806" y="2044926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586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587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8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89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90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91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92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93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594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95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96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97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98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599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00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601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602" name="Shape 402"/>
          <p:cNvSpPr txBox="1"/>
          <p:nvPr/>
        </p:nvSpPr>
        <p:spPr>
          <a:xfrm>
            <a:off x="3193277" y="4119426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603" name="Shape 403"/>
          <p:cNvSpPr txBox="1"/>
          <p:nvPr/>
        </p:nvSpPr>
        <p:spPr>
          <a:xfrm>
            <a:off x="3611767" y="2888117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606" name="withguide_21.png" descr="withguide_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2366" y="2044926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607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608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9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10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11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12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13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14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615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16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17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618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19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620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21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622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623" name="Shape 402"/>
          <p:cNvSpPr txBox="1"/>
          <p:nvPr/>
        </p:nvSpPr>
        <p:spPr>
          <a:xfrm>
            <a:off x="3193277" y="4119426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624" name="Shape 403"/>
          <p:cNvSpPr txBox="1"/>
          <p:nvPr/>
        </p:nvSpPr>
        <p:spPr>
          <a:xfrm>
            <a:off x="3611767" y="2888117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627" name="withguide_25.png" descr="withguide_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104" y="2041937"/>
            <a:ext cx="5067301" cy="3799390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628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629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30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31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32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33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34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35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636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37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38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639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40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641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42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643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644" name="Shape 402"/>
          <p:cNvSpPr txBox="1"/>
          <p:nvPr/>
        </p:nvSpPr>
        <p:spPr>
          <a:xfrm>
            <a:off x="3193277" y="4119426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645" name="Shape 403"/>
          <p:cNvSpPr txBox="1"/>
          <p:nvPr/>
        </p:nvSpPr>
        <p:spPr>
          <a:xfrm>
            <a:off x="3611767" y="2888117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648" name="withguide_29.png" descr="withguide_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104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649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650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1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52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53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54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55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56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657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58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59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660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61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662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63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664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665" name="Shape 402"/>
          <p:cNvSpPr txBox="1"/>
          <p:nvPr/>
        </p:nvSpPr>
        <p:spPr>
          <a:xfrm>
            <a:off x="3193277" y="4119426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666" name="Shape 403"/>
          <p:cNvSpPr txBox="1"/>
          <p:nvPr/>
        </p:nvSpPr>
        <p:spPr>
          <a:xfrm>
            <a:off x="3611767" y="2888117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669" name="withguide_33.png" descr="withguide_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104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670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671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2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73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74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75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76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77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678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79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80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681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82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683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84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685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686" name="Shape 402"/>
          <p:cNvSpPr txBox="1"/>
          <p:nvPr/>
        </p:nvSpPr>
        <p:spPr>
          <a:xfrm>
            <a:off x="3193277" y="4119426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687" name="Shape 403"/>
          <p:cNvSpPr txBox="1"/>
          <p:nvPr/>
        </p:nvSpPr>
        <p:spPr>
          <a:xfrm>
            <a:off x="3611767" y="2888117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690" name="withguide_37.png" descr="withguide_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0709" y="2044926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691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692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93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94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95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96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97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98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699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00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01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02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03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704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05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706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707" name="Shape 402"/>
          <p:cNvSpPr txBox="1"/>
          <p:nvPr/>
        </p:nvSpPr>
        <p:spPr>
          <a:xfrm>
            <a:off x="3193277" y="4119426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708" name="Shape 403"/>
          <p:cNvSpPr txBox="1"/>
          <p:nvPr/>
        </p:nvSpPr>
        <p:spPr>
          <a:xfrm>
            <a:off x="3611767" y="2888117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167" name="noguide_1.png" descr="noguide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703" y="2042445"/>
            <a:ext cx="5066102" cy="37984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</p:pic>
      <p:sp>
        <p:nvSpPr>
          <p:cNvPr id="168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169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0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171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172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73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174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75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76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77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178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79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80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181" name="“Phase-space” at source"/>
          <p:cNvSpPr txBox="1"/>
          <p:nvPr/>
        </p:nvSpPr>
        <p:spPr>
          <a:xfrm>
            <a:off x="9469663" y="1368148"/>
            <a:ext cx="222637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“Phase-space” at source</a:t>
            </a:r>
          </a:p>
        </p:txBody>
      </p:sp>
      <p:sp>
        <p:nvSpPr>
          <p:cNvPr id="185" name="Connection Line"/>
          <p:cNvSpPr/>
          <p:nvPr/>
        </p:nvSpPr>
        <p:spPr>
          <a:xfrm>
            <a:off x="8910751" y="1730413"/>
            <a:ext cx="1835606" cy="1811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4140" y="20964"/>
                  <a:pt x="21340" y="13764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183" name="Shape 353"/>
          <p:cNvSpPr txBox="1"/>
          <p:nvPr/>
        </p:nvSpPr>
        <p:spPr>
          <a:xfrm>
            <a:off x="3195176" y="4178643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184" name="Shape 354"/>
          <p:cNvSpPr txBox="1"/>
          <p:nvPr/>
        </p:nvSpPr>
        <p:spPr>
          <a:xfrm>
            <a:off x="3932352" y="3621566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711" name="withguide_41.png" descr="withguide_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9806" y="2041937"/>
            <a:ext cx="5067301" cy="3799390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712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713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4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715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716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17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18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719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720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21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22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23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24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725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26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727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728" name="Shape 402"/>
          <p:cNvSpPr txBox="1"/>
          <p:nvPr/>
        </p:nvSpPr>
        <p:spPr>
          <a:xfrm>
            <a:off x="3193277" y="4119426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729" name="Shape 403"/>
          <p:cNvSpPr txBox="1"/>
          <p:nvPr/>
        </p:nvSpPr>
        <p:spPr>
          <a:xfrm>
            <a:off x="3611767" y="2888117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732" name="withguide_45.png" descr="withguide_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2404" y="2044926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733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734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35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736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737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38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39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740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741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42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43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44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45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746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47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748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749" name="Shape 402"/>
          <p:cNvSpPr txBox="1"/>
          <p:nvPr/>
        </p:nvSpPr>
        <p:spPr>
          <a:xfrm>
            <a:off x="3193277" y="4119426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750" name="Shape 403"/>
          <p:cNvSpPr txBox="1"/>
          <p:nvPr/>
        </p:nvSpPr>
        <p:spPr>
          <a:xfrm>
            <a:off x="3611767" y="2888117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753" name="withguide_49.png" descr="withguide_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2404" y="2041937"/>
            <a:ext cx="5067301" cy="3799390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754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755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56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757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758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59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60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761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762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63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64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65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66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767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68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769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770" name="Shape 402"/>
          <p:cNvSpPr txBox="1"/>
          <p:nvPr/>
        </p:nvSpPr>
        <p:spPr>
          <a:xfrm>
            <a:off x="3193277" y="4119426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771" name="Shape 403"/>
          <p:cNvSpPr txBox="1"/>
          <p:nvPr/>
        </p:nvSpPr>
        <p:spPr>
          <a:xfrm>
            <a:off x="3611767" y="2888117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774" name="withguide_53.png" descr="withguide_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2404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775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776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7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778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779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80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81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782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783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84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85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86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87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788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89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790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791" name="Shape 402"/>
          <p:cNvSpPr txBox="1"/>
          <p:nvPr/>
        </p:nvSpPr>
        <p:spPr>
          <a:xfrm>
            <a:off x="3193277" y="4119426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792" name="Shape 403"/>
          <p:cNvSpPr txBox="1"/>
          <p:nvPr/>
        </p:nvSpPr>
        <p:spPr>
          <a:xfrm>
            <a:off x="3611767" y="2888117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795" name="withguide_61.png" descr="withguide_6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2404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796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797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98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799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800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01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02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803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804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05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06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807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08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809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10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811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812" name="Shape 402"/>
          <p:cNvSpPr txBox="1"/>
          <p:nvPr/>
        </p:nvSpPr>
        <p:spPr>
          <a:xfrm>
            <a:off x="3193277" y="4119426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813" name="Shape 403"/>
          <p:cNvSpPr txBox="1"/>
          <p:nvPr/>
        </p:nvSpPr>
        <p:spPr>
          <a:xfrm>
            <a:off x="3611767" y="2888117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816" name="withguide_61.png" descr="withguide_6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2404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817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818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19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820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821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22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23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824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825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26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27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828" name="Shape 402"/>
          <p:cNvSpPr txBox="1"/>
          <p:nvPr/>
        </p:nvSpPr>
        <p:spPr>
          <a:xfrm>
            <a:off x="3193277" y="4119426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829" name="Shape 403"/>
          <p:cNvSpPr txBox="1"/>
          <p:nvPr/>
        </p:nvSpPr>
        <p:spPr>
          <a:xfrm>
            <a:off x="3611767" y="2888117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830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31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832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33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834" name="We got some phase-space back from guide reflection!"/>
          <p:cNvSpPr txBox="1"/>
          <p:nvPr/>
        </p:nvSpPr>
        <p:spPr>
          <a:xfrm>
            <a:off x="6995556" y="1539674"/>
            <a:ext cx="4865689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We got some phase-space back from guide reflection!</a:t>
            </a:r>
          </a:p>
        </p:txBody>
      </p:sp>
      <p:sp>
        <p:nvSpPr>
          <p:cNvPr id="835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836" name="Shape"/>
          <p:cNvSpPr/>
          <p:nvPr/>
        </p:nvSpPr>
        <p:spPr>
          <a:xfrm>
            <a:off x="8169077" y="2889703"/>
            <a:ext cx="398473" cy="58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325"/>
                </a:moveTo>
                <a:lnTo>
                  <a:pt x="13887" y="0"/>
                </a:lnTo>
                <a:lnTo>
                  <a:pt x="21525" y="27"/>
                </a:lnTo>
                <a:lnTo>
                  <a:pt x="21600" y="1667"/>
                </a:lnTo>
                <a:lnTo>
                  <a:pt x="91" y="21600"/>
                </a:lnTo>
                <a:lnTo>
                  <a:pt x="0" y="13325"/>
                </a:lnTo>
                <a:close/>
              </a:path>
            </a:pathLst>
          </a:custGeom>
          <a:solidFill>
            <a:srgbClr val="A7A7A7">
              <a:alpha val="75288"/>
            </a:srgbClr>
          </a:solidFill>
          <a:ln w="25400">
            <a:solidFill>
              <a:schemeClr val="accent1">
                <a:alpha val="75288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837" name="Shape"/>
          <p:cNvSpPr/>
          <p:nvPr/>
        </p:nvSpPr>
        <p:spPr>
          <a:xfrm rot="10800000">
            <a:off x="8171188" y="4123689"/>
            <a:ext cx="397077" cy="637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789"/>
                </a:moveTo>
                <a:lnTo>
                  <a:pt x="16094" y="0"/>
                </a:lnTo>
                <a:lnTo>
                  <a:pt x="21479" y="181"/>
                </a:lnTo>
                <a:lnTo>
                  <a:pt x="21600" y="3144"/>
                </a:lnTo>
                <a:lnTo>
                  <a:pt x="90" y="21600"/>
                </a:lnTo>
                <a:lnTo>
                  <a:pt x="0" y="13789"/>
                </a:lnTo>
                <a:close/>
              </a:path>
            </a:pathLst>
          </a:custGeom>
          <a:solidFill>
            <a:srgbClr val="A7A7A7">
              <a:alpha val="75000"/>
            </a:srgbClr>
          </a:solidFill>
          <a:ln w="25400">
            <a:solidFill>
              <a:schemeClr val="accent1">
                <a:alpha val="75000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Reflectivity curves</a:t>
            </a:r>
          </a:p>
        </p:txBody>
      </p:sp>
      <p:sp>
        <p:nvSpPr>
          <p:cNvPr id="840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Reflectivity, super mirror, reflectivity curve</a:t>
            </a:r>
          </a:p>
        </p:txBody>
      </p:sp>
      <p:sp>
        <p:nvSpPr>
          <p:cNvPr id="841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56" name="Group 513"/>
          <p:cNvGrpSpPr/>
          <p:nvPr/>
        </p:nvGrpSpPr>
        <p:grpSpPr>
          <a:xfrm>
            <a:off x="2208351" y="2868797"/>
            <a:ext cx="4076954" cy="2751777"/>
            <a:chOff x="0" y="0"/>
            <a:chExt cx="4076953" cy="2751776"/>
          </a:xfrm>
        </p:grpSpPr>
        <p:sp>
          <p:nvSpPr>
            <p:cNvPr id="842" name="Shape 498"/>
            <p:cNvSpPr/>
            <p:nvPr/>
          </p:nvSpPr>
          <p:spPr>
            <a:xfrm rot="16200000">
              <a:off x="2613350" y="1256075"/>
              <a:ext cx="1065404" cy="18618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 defTabSz="267272">
                <a:defRPr sz="1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43" name="Shape 499"/>
            <p:cNvSpPr/>
            <p:nvPr/>
          </p:nvSpPr>
          <p:spPr>
            <a:xfrm>
              <a:off x="1169120" y="1193004"/>
              <a:ext cx="855321" cy="922541"/>
            </a:xfrm>
            <a:prstGeom prst="ellips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 defTabSz="267272">
                <a:defRPr sz="1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44" name="Shape 501"/>
            <p:cNvSpPr/>
            <p:nvPr/>
          </p:nvSpPr>
          <p:spPr>
            <a:xfrm rot="20264815">
              <a:off x="618041" y="232553"/>
              <a:ext cx="1516225" cy="146460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 defTabSz="267272">
                <a:defRPr sz="1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45" name="Shape 500"/>
            <p:cNvSpPr/>
            <p:nvPr/>
          </p:nvSpPr>
          <p:spPr>
            <a:xfrm rot="17526645">
              <a:off x="1095166" y="1104741"/>
              <a:ext cx="789555" cy="186180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 defTabSz="267272">
                <a:defRPr sz="1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46" name="Shape 509"/>
            <p:cNvSpPr/>
            <p:nvPr/>
          </p:nvSpPr>
          <p:spPr>
            <a:xfrm>
              <a:off x="0" y="1649589"/>
              <a:ext cx="3189119" cy="34504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7" name="Shape 502"/>
            <p:cNvSpPr/>
            <p:nvPr/>
          </p:nvSpPr>
          <p:spPr>
            <a:xfrm>
              <a:off x="143992" y="1081751"/>
              <a:ext cx="1462100" cy="572279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8" name="Shape 503"/>
            <p:cNvSpPr/>
            <p:nvPr/>
          </p:nvSpPr>
          <p:spPr>
            <a:xfrm flipV="1">
              <a:off x="1609528" y="1080751"/>
              <a:ext cx="1462100" cy="572279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9" name="Shape 505"/>
            <p:cNvSpPr txBox="1"/>
            <p:nvPr/>
          </p:nvSpPr>
          <p:spPr>
            <a:xfrm>
              <a:off x="416320" y="789211"/>
              <a:ext cx="310719" cy="3512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3241" tIns="23241" rIns="23241" bIns="23241" numCol="1" anchor="t">
              <a:spAutoFit/>
            </a:bodyPr>
            <a:lstStyle/>
            <a:p>
              <a:pPr defTabSz="267272">
                <a:defRPr b="1" sz="20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k</a:t>
              </a:r>
              <a:r>
                <a:rPr b="0" baseline="-5998">
                  <a:latin typeface="Helvetica Light"/>
                  <a:ea typeface="Helvetica Light"/>
                  <a:cs typeface="Helvetica Light"/>
                  <a:sym typeface="Helvetica Light"/>
                </a:rPr>
                <a:t>i</a:t>
              </a:r>
            </a:p>
          </p:txBody>
        </p:sp>
        <p:sp>
          <p:nvSpPr>
            <p:cNvPr id="850" name="Shape 507"/>
            <p:cNvSpPr/>
            <p:nvPr/>
          </p:nvSpPr>
          <p:spPr>
            <a:xfrm flipV="1">
              <a:off x="1604323" y="496304"/>
              <a:ext cx="1" cy="1153334"/>
            </a:xfrm>
            <a:prstGeom prst="line">
              <a:avLst/>
            </a:prstGeom>
            <a:noFill/>
            <a:ln w="63500" cap="flat">
              <a:solidFill>
                <a:srgbClr val="45743B"/>
              </a:solidFill>
              <a:prstDash val="solid"/>
              <a:miter lim="400000"/>
              <a:head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1" name="Shape 508"/>
            <p:cNvSpPr txBox="1"/>
            <p:nvPr/>
          </p:nvSpPr>
          <p:spPr>
            <a:xfrm>
              <a:off x="1674944" y="1062830"/>
              <a:ext cx="251234" cy="4147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3241" tIns="23241" rIns="23241" bIns="23241" numCol="1" anchor="t">
              <a:spAutoFit/>
            </a:bodyPr>
            <a:lstStyle>
              <a:lvl1pPr defTabSz="584200">
                <a:defRPr b="1" sz="24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q</a:t>
              </a:r>
            </a:p>
          </p:txBody>
        </p:sp>
        <p:sp>
          <p:nvSpPr>
            <p:cNvPr id="852" name="Shape 510"/>
            <p:cNvSpPr/>
            <p:nvPr/>
          </p:nvSpPr>
          <p:spPr>
            <a:xfrm>
              <a:off x="1591656" y="1648200"/>
              <a:ext cx="1462101" cy="57227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3" name="Shape 512"/>
            <p:cNvSpPr/>
            <p:nvPr/>
          </p:nvSpPr>
          <p:spPr>
            <a:xfrm>
              <a:off x="4443" y="1654274"/>
              <a:ext cx="3184675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4" name="Shape 506"/>
            <p:cNvSpPr txBox="1"/>
            <p:nvPr/>
          </p:nvSpPr>
          <p:spPr>
            <a:xfrm>
              <a:off x="2572117" y="789211"/>
              <a:ext cx="310719" cy="3512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3241" tIns="23241" rIns="23241" bIns="23241" numCol="1" anchor="t">
              <a:spAutoFit/>
            </a:bodyPr>
            <a:lstStyle/>
            <a:p>
              <a:pPr defTabSz="267272">
                <a:defRPr b="1" sz="20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k</a:t>
              </a:r>
              <a:r>
                <a:rPr b="0" baseline="-5998">
                  <a:latin typeface="Helvetica Light"/>
                  <a:ea typeface="Helvetica Light"/>
                  <a:cs typeface="Helvetica Light"/>
                  <a:sym typeface="Helvetica Light"/>
                </a:rPr>
                <a:t>f</a:t>
              </a:r>
            </a:p>
          </p:txBody>
        </p:sp>
        <p:sp>
          <p:nvSpPr>
            <p:cNvPr id="855" name="Shape 504"/>
            <p:cNvSpPr txBox="1"/>
            <p:nvPr/>
          </p:nvSpPr>
          <p:spPr>
            <a:xfrm>
              <a:off x="2179432" y="1323197"/>
              <a:ext cx="310720" cy="4274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3241" tIns="23241" rIns="23241" bIns="23241" numCol="1" anchor="t">
              <a:spAutoFit/>
            </a:bodyPr>
            <a:lstStyle>
              <a:lvl1pPr defTabSz="584200">
                <a:defRPr sz="20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𝛳</a:t>
              </a:r>
            </a:p>
          </p:txBody>
        </p:sp>
      </p:grpSp>
      <p:pic>
        <p:nvPicPr>
          <p:cNvPr id="857" name="Picture 39" descr="Picture 3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03472" y="2624772"/>
            <a:ext cx="5692156" cy="2708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858" name="Picture 40" descr="Picture 4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16528" y="1648415"/>
            <a:ext cx="1739473" cy="7214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Reflectivity curves in McStas</a:t>
            </a:r>
          </a:p>
        </p:txBody>
      </p:sp>
      <p:sp>
        <p:nvSpPr>
          <p:cNvPr id="861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62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4725" y="1529950"/>
            <a:ext cx="7767688" cy="767088"/>
          </a:xfrm>
          <a:prstGeom prst="rect">
            <a:avLst/>
          </a:prstGeom>
          <a:ln w="12700">
            <a:miter lim="400000"/>
          </a:ln>
        </p:spPr>
      </p:pic>
      <p:pic>
        <p:nvPicPr>
          <p:cNvPr id="863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62433" y="2951044"/>
            <a:ext cx="4079975" cy="3518511"/>
          </a:xfrm>
          <a:prstGeom prst="rect">
            <a:avLst/>
          </a:prstGeom>
          <a:ln w="12700">
            <a:miter lim="400000"/>
          </a:ln>
        </p:spPr>
      </p:pic>
      <p:sp>
        <p:nvSpPr>
          <p:cNvPr id="864" name="TextBox 8"/>
          <p:cNvSpPr txBox="1"/>
          <p:nvPr/>
        </p:nvSpPr>
        <p:spPr>
          <a:xfrm>
            <a:off x="10360059" y="3176833"/>
            <a:ext cx="1471357" cy="140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𝛼</m:t>
                </m:r>
              </m:oMath>
            </a14:m>
            <a:r>
              <a:t> </a:t>
            </a:r>
            <a:r>
              <a:rPr>
                <a:latin typeface="+mn-lt"/>
                <a:ea typeface="+mn-ea"/>
                <a:cs typeface="+mn-cs"/>
                <a:sym typeface="Arial"/>
              </a:rPr>
              <a:t>= 0</a:t>
            </a:r>
            <a:br>
              <a:rPr>
                <a:latin typeface="+mn-lt"/>
                <a:ea typeface="+mn-ea"/>
                <a:cs typeface="+mn-cs"/>
                <a:sym typeface="Arial"/>
              </a:rPr>
            </a:br>
            <a:r>
              <a:rPr i="1">
                <a:latin typeface="+mn-lt"/>
                <a:ea typeface="+mn-ea"/>
                <a:cs typeface="+mn-cs"/>
                <a:sym typeface="Arial"/>
              </a:rPr>
              <a:t>W</a:t>
            </a:r>
            <a:r>
              <a:rPr>
                <a:latin typeface="+mn-lt"/>
                <a:ea typeface="+mn-ea"/>
                <a:cs typeface="+mn-cs"/>
                <a:sym typeface="Arial"/>
              </a:rPr>
              <a:t> = 0</a:t>
            </a:r>
            <a:endParaRPr>
              <a:latin typeface="+mn-lt"/>
              <a:ea typeface="+mn-ea"/>
              <a:cs typeface="+mn-cs"/>
              <a:sym typeface="Arial"/>
            </a:endParaRPr>
          </a:p>
          <a:p>
            <a:pPr/>
            <a:r>
              <a:t>Only </a:t>
            </a:r>
            <a:r>
              <a:rPr i="1"/>
              <a:t>m</a:t>
            </a:r>
            <a:r>
              <a:t> matters</a:t>
            </a:r>
          </a:p>
          <a:p>
            <a:pPr/>
            <a:r>
              <a:t>Better mirrors available today</a:t>
            </a:r>
          </a:p>
        </p:txBody>
      </p:sp>
      <p:pic>
        <p:nvPicPr>
          <p:cNvPr id="86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32174" y="3015264"/>
            <a:ext cx="3922414" cy="3463708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Box 11"/>
          <p:cNvSpPr txBox="1"/>
          <p:nvPr/>
        </p:nvSpPr>
        <p:spPr>
          <a:xfrm>
            <a:off x="2931735" y="3240666"/>
            <a:ext cx="1319754" cy="275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Slope:</a:t>
            </a:r>
            <a14:m>
              <m:oMath>
                <m: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−</m:t>
                </m:r>
                <m: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𝛼</m:t>
                </m:r>
              </m:oMath>
            </a14:m>
          </a:p>
        </p:txBody>
      </p:sp>
      <p:sp>
        <p:nvSpPr>
          <p:cNvPr id="867" name="TextBox 15"/>
          <p:cNvSpPr txBox="1"/>
          <p:nvPr/>
        </p:nvSpPr>
        <p:spPr>
          <a:xfrm>
            <a:off x="4310248" y="4588173"/>
            <a:ext cx="1319754" cy="53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Cutoff: </a:t>
            </a:r>
            <a14:m>
              <m:oMath>
                <m:f>
                  <m:fPr>
                    <m:ctrl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⁡</m:t>
                    </m:r>
                  </m:num>
                  <m:den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den>
                </m:f>
              </m:oMath>
            </a14:m>
          </a:p>
        </p:txBody>
      </p:sp>
      <p:sp>
        <p:nvSpPr>
          <p:cNvPr id="868" name="TextBox 3"/>
          <p:cNvSpPr txBox="1"/>
          <p:nvPr/>
        </p:nvSpPr>
        <p:spPr>
          <a:xfrm>
            <a:off x="2422687" y="2591059"/>
            <a:ext cx="2875178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McStas standard model</a:t>
            </a:r>
          </a:p>
        </p:txBody>
      </p:sp>
      <p:sp>
        <p:nvSpPr>
          <p:cNvPr id="869" name="TextBox 13"/>
          <p:cNvSpPr txBox="1"/>
          <p:nvPr/>
        </p:nvSpPr>
        <p:spPr>
          <a:xfrm>
            <a:off x="7099954" y="2589407"/>
            <a:ext cx="2875177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McStas fitted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5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69" grpId="3"/>
      <p:bldP build="whole" bldLvl="1" animBg="1" rev="0" advAuto="0" spid="864" grpId="2"/>
      <p:bldP build="whole" bldLvl="1" animBg="1" rev="0" advAuto="0" spid="863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Guide placement in McStas</a:t>
            </a:r>
          </a:p>
        </p:txBody>
      </p:sp>
      <p:sp>
        <p:nvSpPr>
          <p:cNvPr id="872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The center is the front of the guide element</a:t>
            </a:r>
          </a:p>
          <a:p>
            <a:pPr/>
            <a:r>
              <a:t>Tip: Insert a guide at the end of the guide</a:t>
            </a:r>
          </a:p>
        </p:txBody>
      </p:sp>
      <p:sp>
        <p:nvSpPr>
          <p:cNvPr id="873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74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4725" y="3053023"/>
            <a:ext cx="8850836" cy="2047582"/>
          </a:xfrm>
          <a:prstGeom prst="rect">
            <a:avLst/>
          </a:prstGeom>
          <a:ln w="12700">
            <a:miter lim="400000"/>
          </a:ln>
        </p:spPr>
      </p:pic>
      <p:sp>
        <p:nvSpPr>
          <p:cNvPr id="875" name="Straight Connector 4"/>
          <p:cNvSpPr/>
          <p:nvPr/>
        </p:nvSpPr>
        <p:spPr>
          <a:xfrm flipV="1">
            <a:off x="10433050" y="4003790"/>
            <a:ext cx="173461" cy="174511"/>
          </a:xfrm>
          <a:prstGeom prst="line">
            <a:avLst/>
          </a:prstGeom>
          <a:ln w="22225"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76" name="Straight Connector 12"/>
          <p:cNvSpPr/>
          <p:nvPr/>
        </p:nvSpPr>
        <p:spPr>
          <a:xfrm flipV="1">
            <a:off x="10429874" y="4457815"/>
            <a:ext cx="179811" cy="184036"/>
          </a:xfrm>
          <a:prstGeom prst="line">
            <a:avLst/>
          </a:prstGeom>
          <a:ln w="22225"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87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22083" y="3039772"/>
            <a:ext cx="1191621" cy="1588826"/>
          </a:xfrm>
          <a:prstGeom prst="rect">
            <a:avLst/>
          </a:prstGeom>
          <a:ln w="12700">
            <a:miter lim="400000"/>
          </a:ln>
        </p:spPr>
      </p:pic>
      <p:sp>
        <p:nvSpPr>
          <p:cNvPr id="878" name="TextBox 11"/>
          <p:cNvSpPr txBox="1"/>
          <p:nvPr/>
        </p:nvSpPr>
        <p:spPr>
          <a:xfrm>
            <a:off x="1774725" y="5113856"/>
            <a:ext cx="2168165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COMPONENT Source</a:t>
            </a:r>
            <a:br/>
            <a:r>
              <a:t>AT (0,0,0) ABSOLUTE</a:t>
            </a:r>
          </a:p>
        </p:txBody>
      </p:sp>
      <p:sp>
        <p:nvSpPr>
          <p:cNvPr id="879" name="TextBox 16"/>
          <p:cNvSpPr txBox="1"/>
          <p:nvPr/>
        </p:nvSpPr>
        <p:spPr>
          <a:xfrm>
            <a:off x="4566630" y="5113856"/>
            <a:ext cx="3059656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COMPONENT Guide(length=A)</a:t>
            </a:r>
            <a:br/>
            <a:r>
              <a:t>AT (0,0,2) RELATIVE Source</a:t>
            </a:r>
          </a:p>
        </p:txBody>
      </p:sp>
      <p:sp>
        <p:nvSpPr>
          <p:cNvPr id="880" name="TextBox 17"/>
          <p:cNvSpPr txBox="1"/>
          <p:nvPr/>
        </p:nvSpPr>
        <p:spPr>
          <a:xfrm>
            <a:off x="9530115" y="5118386"/>
            <a:ext cx="3540650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COMPONENT Arm</a:t>
            </a:r>
            <a:br/>
            <a:r>
              <a:t>AT (0,0,A) RELATIVE Guide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80" grpId="2"/>
      <p:bldP build="whole" bldLvl="1" animBg="1" rev="0" advAuto="0" spid="877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ravitation in McSt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Gravitation in McStas</a:t>
            </a:r>
          </a:p>
        </p:txBody>
      </p:sp>
      <p:sp>
        <p:nvSpPr>
          <p:cNvPr id="883" name="Enabled by adding -g / --gravitation on command line or by selecting “Gravity On” in mcgu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50479" indent="-150479" defTabSz="694944">
              <a:spcBef>
                <a:spcPts val="300"/>
              </a:spcBef>
              <a:defRPr sz="1368"/>
            </a:pPr>
            <a:r>
              <a:t>Enabled by adding -g / --gravitation on command line or</a:t>
            </a:r>
            <a:br/>
            <a:r>
              <a:t>by selecting “Gravity On” in mcgui</a:t>
            </a:r>
            <a:br/>
          </a:p>
          <a:p>
            <a:pPr marL="150479" indent="-150479" defTabSz="694944">
              <a:spcBef>
                <a:spcPts val="300"/>
              </a:spcBef>
              <a:defRPr sz="1368"/>
            </a:pPr>
            <a:r>
              <a:t>Default ~ gravity on earth</a:t>
            </a:r>
            <a:br/>
            <a:r>
              <a:rPr sz="988"/>
              <a:t>#define GRAVITY  9.81              /* [m/s^2] gravitational acceleration */</a:t>
            </a:r>
            <a:br>
              <a:rPr sz="988"/>
            </a:br>
            <a:br>
              <a:rPr sz="988"/>
            </a:br>
            <a:r>
              <a:rPr sz="988"/>
              <a:t>( If on the moon, use -DGRAVITY=1.62 ;-) )</a:t>
            </a:r>
            <a:br>
              <a:rPr sz="988"/>
            </a:br>
          </a:p>
          <a:p>
            <a:pPr marL="150479" indent="-150479" defTabSz="694944">
              <a:spcBef>
                <a:spcPts val="300"/>
              </a:spcBef>
              <a:defRPr sz="1368"/>
            </a:pPr>
            <a:r>
              <a:t>For guides, only Guide_gravity and Elliptic_guide_gravity </a:t>
            </a:r>
            <a:br/>
            <a:r>
              <a:t>support parabolic propagation. (Many others propagate </a:t>
            </a:r>
            <a:br/>
            <a:r>
              <a:t>linearly in </a:t>
            </a:r>
            <a:r>
              <a:rPr i="1"/>
              <a:t>v direction.)</a:t>
            </a:r>
            <a:r>
              <a:t> </a:t>
            </a:r>
            <a:br/>
          </a:p>
          <a:p>
            <a:pPr marL="150479" indent="-150479" defTabSz="694944">
              <a:spcBef>
                <a:spcPts val="300"/>
              </a:spcBef>
              <a:defRPr sz="1368"/>
            </a:pPr>
            <a:r>
              <a:t>As you will see in the practical, implications are greatest with long wavelengths and at long distances</a:t>
            </a:r>
            <a:br/>
          </a:p>
          <a:p>
            <a:pPr marL="150479" indent="-150479" defTabSz="694944">
              <a:spcBef>
                <a:spcPts val="300"/>
              </a:spcBef>
              <a:defRPr sz="1368"/>
            </a:pPr>
            <a:r>
              <a:rPr i="1"/>
              <a:t>“How about e.g. elliptic mirror optic X that does not support gravity?”</a:t>
            </a:r>
            <a:br>
              <a:rPr i="1"/>
            </a:br>
            <a:endParaRPr i="1"/>
          </a:p>
          <a:p>
            <a:pPr lvl="1" marL="314640" indent="-150479" defTabSz="694944">
              <a:spcBef>
                <a:spcPts val="300"/>
              </a:spcBef>
              <a:buChar char="•"/>
              <a:defRPr sz="1368"/>
            </a:pPr>
            <a:r>
              <a:t>often a good workaround is to add a monitor close to the surface of object X, this takes care that propagation up to the monitor includes gravitation: </a:t>
            </a:r>
            <a:br/>
          </a:p>
          <a:p>
            <a:pPr lvl="1" marL="314640" indent="-150479" defTabSz="694944">
              <a:spcBef>
                <a:spcPts val="300"/>
              </a:spcBef>
              <a:buChar char="•"/>
              <a:defRPr sz="1368"/>
            </a:pPr>
            <a:r>
              <a:t>Gravity is enabled in any call to PROP_DT, PROP_Z0 etc., but not in </a:t>
            </a:r>
            <a:br/>
            <a:r>
              <a:t>intersect_* routines  (most monitors use PROP_Z0 directly, no intersect_ call first</a:t>
            </a:r>
            <a:br/>
          </a:p>
          <a:p>
            <a:pPr lvl="1" marL="314640" indent="-150479" defTabSz="694944">
              <a:spcBef>
                <a:spcPts val="300"/>
              </a:spcBef>
              <a:buChar char="•"/>
              <a:defRPr sz="1368"/>
            </a:pPr>
            <a:r>
              <a:t>OK to propagate without gravitation e.g. within sample, through velocity selector etc. / range of ~cm’s</a:t>
            </a:r>
          </a:p>
        </p:txBody>
      </p:sp>
      <p:sp>
        <p:nvSpPr>
          <p:cNvPr id="8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85" name="Screen Shot 2021-04-12 at 19.12.01.png" descr="Screen Shot 2021-04-12 at 19.12.01.png"/>
          <p:cNvPicPr>
            <a:picLocks noChangeAspect="1"/>
          </p:cNvPicPr>
          <p:nvPr/>
        </p:nvPicPr>
        <p:blipFill>
          <a:blip r:embed="rId2">
            <a:extLst/>
          </a:blip>
          <a:srcRect l="1463" t="735" r="1082" b="735"/>
          <a:stretch>
            <a:fillRect/>
          </a:stretch>
        </p:blipFill>
        <p:spPr>
          <a:xfrm>
            <a:off x="7771586" y="331203"/>
            <a:ext cx="3428985" cy="4112171"/>
          </a:xfrm>
          <a:prstGeom prst="rect">
            <a:avLst/>
          </a:prstGeom>
          <a:ln w="12700">
            <a:miter lim="400000"/>
          </a:ln>
        </p:spPr>
      </p:pic>
      <p:sp>
        <p:nvSpPr>
          <p:cNvPr id="886" name="Line"/>
          <p:cNvSpPr/>
          <p:nvPr/>
        </p:nvSpPr>
        <p:spPr>
          <a:xfrm>
            <a:off x="4654788" y="2015825"/>
            <a:ext cx="4698481" cy="1621087"/>
          </a:xfrm>
          <a:prstGeom prst="line">
            <a:avLst/>
          </a:prstGeom>
          <a:ln w="12700">
            <a:solidFill>
              <a:schemeClr val="accent1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87" name="Line"/>
          <p:cNvSpPr/>
          <p:nvPr/>
        </p:nvSpPr>
        <p:spPr>
          <a:xfrm flipV="1">
            <a:off x="2721493" y="3560088"/>
            <a:ext cx="127001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188" name="noguide_1.png" descr="noguide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703" y="2042445"/>
            <a:ext cx="5066102" cy="37984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</p:pic>
      <p:sp>
        <p:nvSpPr>
          <p:cNvPr id="189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190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1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192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193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94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195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96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97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98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99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00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201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02" name="Wanted “phase-space” at sample"/>
          <p:cNvSpPr txBox="1"/>
          <p:nvPr/>
        </p:nvSpPr>
        <p:spPr>
          <a:xfrm>
            <a:off x="8972393" y="1406400"/>
            <a:ext cx="2998193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accent3">
                    <a:lumOff val="-9372"/>
                  </a:schemeClr>
                </a:solidFill>
              </a:defRPr>
            </a:lvl1pPr>
          </a:lstStyle>
          <a:p>
            <a:pPr/>
            <a:r>
              <a:t>Wanted “phase-space” at sample</a:t>
            </a:r>
          </a:p>
        </p:txBody>
      </p:sp>
      <p:sp>
        <p:nvSpPr>
          <p:cNvPr id="207" name="Connection Line"/>
          <p:cNvSpPr/>
          <p:nvPr/>
        </p:nvSpPr>
        <p:spPr>
          <a:xfrm>
            <a:off x="8577342" y="1730413"/>
            <a:ext cx="2169015" cy="2070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2233" y="19812"/>
                  <a:pt x="19433" y="12612"/>
                  <a:pt x="21600" y="0"/>
                </a:cubicBezTo>
              </a:path>
            </a:pathLst>
          </a:custGeom>
          <a:ln w="25400">
            <a:solidFill>
              <a:schemeClr val="accent3">
                <a:lumOff val="-9372"/>
              </a:schemeClr>
            </a:solidFill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204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205" name="Shape 353"/>
          <p:cNvSpPr txBox="1"/>
          <p:nvPr/>
        </p:nvSpPr>
        <p:spPr>
          <a:xfrm>
            <a:off x="3195176" y="4178643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206" name="Shape 354"/>
          <p:cNvSpPr txBox="1"/>
          <p:nvPr/>
        </p:nvSpPr>
        <p:spPr>
          <a:xfrm>
            <a:off x="3932352" y="3621566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Popular guide components: Guide_gravity</a:t>
            </a:r>
          </a:p>
        </p:txBody>
      </p:sp>
      <p:sp>
        <p:nvSpPr>
          <p:cNvPr id="890" name="Content Placeholder 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Typical guide component with gravity, parameter-interface similar to e.g. Guide.comp </a:t>
            </a:r>
          </a:p>
          <a:p>
            <a:pPr/>
            <a:r>
              <a:t>Many additional features, channels, fermi chopper, … (see mcdoc pages for more info) </a:t>
            </a:r>
          </a:p>
        </p:txBody>
      </p:sp>
      <p:sp>
        <p:nvSpPr>
          <p:cNvPr id="891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92" name="TextBox 21"/>
          <p:cNvSpPr txBox="1"/>
          <p:nvPr/>
        </p:nvSpPr>
        <p:spPr>
          <a:xfrm>
            <a:off x="10110778" y="4557445"/>
            <a:ext cx="1219201" cy="32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200"/>
            </a:lvl1pPr>
          </a:lstStyle>
          <a:p>
            <a:pPr/>
            <a:r>
              <a:t>h2</a:t>
            </a:r>
          </a:p>
        </p:txBody>
      </p:sp>
      <p:sp>
        <p:nvSpPr>
          <p:cNvPr id="893" name="Freeform 1"/>
          <p:cNvSpPr/>
          <p:nvPr/>
        </p:nvSpPr>
        <p:spPr>
          <a:xfrm>
            <a:off x="4656613" y="4201609"/>
            <a:ext cx="937187" cy="12877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0" h="21600" fill="norm" stroke="1" extrusionOk="0">
                <a:moveTo>
                  <a:pt x="0" y="0"/>
                </a:moveTo>
                <a:lnTo>
                  <a:pt x="21200" y="2397"/>
                </a:lnTo>
                <a:cubicBezTo>
                  <a:pt x="21134" y="8668"/>
                  <a:pt x="21600" y="15328"/>
                  <a:pt x="21534" y="21600"/>
                </a:cubicBezTo>
                <a:lnTo>
                  <a:pt x="2" y="19346"/>
                </a:lnTo>
                <a:cubicBezTo>
                  <a:pt x="1" y="12897"/>
                  <a:pt x="1" y="6449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894" name="Freeform 2"/>
          <p:cNvSpPr/>
          <p:nvPr/>
        </p:nvSpPr>
        <p:spPr>
          <a:xfrm>
            <a:off x="8377050" y="4099638"/>
            <a:ext cx="1042729" cy="1244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626"/>
                </a:lnTo>
                <a:lnTo>
                  <a:pt x="21291" y="21600"/>
                </a:lnTo>
                <a:lnTo>
                  <a:pt x="240" y="18369"/>
                </a:lnTo>
                <a:cubicBezTo>
                  <a:pt x="240" y="12313"/>
                  <a:pt x="0" y="6056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909" name="Straight Connector 4"/>
          <p:cNvSpPr/>
          <p:nvPr/>
        </p:nvSpPr>
        <p:spPr>
          <a:xfrm>
            <a:off x="4666156" y="5154190"/>
            <a:ext cx="3721559" cy="1894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910" name="Straight Connector 9"/>
          <p:cNvSpPr/>
          <p:nvPr/>
        </p:nvSpPr>
        <p:spPr>
          <a:xfrm>
            <a:off x="4666306" y="4102575"/>
            <a:ext cx="3711863" cy="104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911" name="Straight Connector 10"/>
          <p:cNvSpPr/>
          <p:nvPr/>
        </p:nvSpPr>
        <p:spPr>
          <a:xfrm>
            <a:off x="5597134" y="5342682"/>
            <a:ext cx="3803569" cy="1434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912" name="Straight Connector 11"/>
          <p:cNvSpPr/>
          <p:nvPr/>
        </p:nvSpPr>
        <p:spPr>
          <a:xfrm>
            <a:off x="5562110" y="4263999"/>
            <a:ext cx="3858815" cy="83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899" name="TextBox 15"/>
          <p:cNvSpPr txBox="1"/>
          <p:nvPr/>
        </p:nvSpPr>
        <p:spPr>
          <a:xfrm>
            <a:off x="5142431" y="3160058"/>
            <a:ext cx="1219201" cy="32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200"/>
            </a:lvl1pPr>
          </a:lstStyle>
          <a:p>
            <a:pPr/>
            <a:r>
              <a:t>w1</a:t>
            </a:r>
          </a:p>
        </p:txBody>
      </p:sp>
      <p:sp>
        <p:nvSpPr>
          <p:cNvPr id="900" name="TextBox 20"/>
          <p:cNvSpPr txBox="1"/>
          <p:nvPr/>
        </p:nvSpPr>
        <p:spPr>
          <a:xfrm>
            <a:off x="3783496" y="4454426"/>
            <a:ext cx="1219201" cy="32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200"/>
            </a:lvl1pPr>
          </a:lstStyle>
          <a:p>
            <a:pPr/>
            <a:r>
              <a:t>h1</a:t>
            </a:r>
          </a:p>
        </p:txBody>
      </p:sp>
      <p:sp>
        <p:nvSpPr>
          <p:cNvPr id="901" name="TextBox 22"/>
          <p:cNvSpPr txBox="1"/>
          <p:nvPr/>
        </p:nvSpPr>
        <p:spPr>
          <a:xfrm>
            <a:off x="8965827" y="3150664"/>
            <a:ext cx="1219201" cy="32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200"/>
            </a:lvl1pPr>
          </a:lstStyle>
          <a:p>
            <a:pPr/>
            <a:r>
              <a:t>w2</a:t>
            </a:r>
          </a:p>
        </p:txBody>
      </p:sp>
      <p:sp>
        <p:nvSpPr>
          <p:cNvPr id="902" name="Left Brace 17"/>
          <p:cNvSpPr/>
          <p:nvPr/>
        </p:nvSpPr>
        <p:spPr>
          <a:xfrm rot="10800000">
            <a:off x="9482832" y="4241053"/>
            <a:ext cx="483705" cy="1113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250"/>
                  <a:pt x="10800" y="20818"/>
                </a:cubicBezTo>
                <a:lnTo>
                  <a:pt x="10800" y="11582"/>
                </a:lnTo>
                <a:cubicBezTo>
                  <a:pt x="10800" y="11150"/>
                  <a:pt x="5965" y="10800"/>
                  <a:pt x="0" y="10800"/>
                </a:cubicBezTo>
                <a:cubicBezTo>
                  <a:pt x="5965" y="10800"/>
                  <a:pt x="10800" y="10450"/>
                  <a:pt x="10800" y="10018"/>
                </a:cubicBezTo>
                <a:lnTo>
                  <a:pt x="10800" y="782"/>
                </a:lnTo>
                <a:cubicBezTo>
                  <a:pt x="10800" y="350"/>
                  <a:pt x="15635" y="0"/>
                  <a:pt x="21600" y="0"/>
                </a:cubicBezTo>
              </a:path>
            </a:pathLst>
          </a:custGeom>
          <a:ln w="38100">
            <a:solidFill>
              <a:srgbClr val="989898"/>
            </a:solidFill>
          </a:ln>
        </p:spPr>
        <p:txBody>
          <a:bodyPr lIns="46799" tIns="46799" rIns="46799" bIns="46799" anchor="ctr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903" name="Left Brace 24"/>
          <p:cNvSpPr/>
          <p:nvPr/>
        </p:nvSpPr>
        <p:spPr>
          <a:xfrm rot="5884581">
            <a:off x="4901783" y="3527445"/>
            <a:ext cx="531485" cy="883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115"/>
                  <a:pt x="10800" y="20517"/>
                </a:cubicBezTo>
                <a:lnTo>
                  <a:pt x="10800" y="8360"/>
                </a:lnTo>
                <a:cubicBezTo>
                  <a:pt x="10800" y="7761"/>
                  <a:pt x="5965" y="7276"/>
                  <a:pt x="0" y="7276"/>
                </a:cubicBezTo>
                <a:cubicBezTo>
                  <a:pt x="5965" y="7276"/>
                  <a:pt x="10800" y="6791"/>
                  <a:pt x="10800" y="6193"/>
                </a:cubicBezTo>
                <a:lnTo>
                  <a:pt x="10800" y="1083"/>
                </a:lnTo>
                <a:cubicBezTo>
                  <a:pt x="10800" y="485"/>
                  <a:pt x="15635" y="0"/>
                  <a:pt x="21600" y="0"/>
                </a:cubicBezTo>
              </a:path>
            </a:pathLst>
          </a:custGeom>
          <a:ln w="38100">
            <a:solidFill>
              <a:srgbClr val="989898"/>
            </a:solidFill>
          </a:ln>
        </p:spPr>
        <p:txBody>
          <a:bodyPr lIns="46799" tIns="46799" rIns="46799" bIns="46799" anchor="ctr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904" name="Left Brace 29"/>
          <p:cNvSpPr/>
          <p:nvPr/>
        </p:nvSpPr>
        <p:spPr>
          <a:xfrm rot="5992863">
            <a:off x="8757636" y="3372472"/>
            <a:ext cx="458303" cy="1050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248"/>
                  <a:pt x="10800" y="20815"/>
                </a:cubicBezTo>
                <a:lnTo>
                  <a:pt x="10800" y="11585"/>
                </a:lnTo>
                <a:cubicBezTo>
                  <a:pt x="10800" y="11152"/>
                  <a:pt x="5965" y="10800"/>
                  <a:pt x="0" y="10800"/>
                </a:cubicBezTo>
                <a:cubicBezTo>
                  <a:pt x="5965" y="10800"/>
                  <a:pt x="10800" y="10448"/>
                  <a:pt x="10800" y="10015"/>
                </a:cubicBezTo>
                <a:lnTo>
                  <a:pt x="10800" y="785"/>
                </a:lnTo>
                <a:cubicBezTo>
                  <a:pt x="10800" y="352"/>
                  <a:pt x="15635" y="0"/>
                  <a:pt x="21600" y="0"/>
                </a:cubicBezTo>
              </a:path>
            </a:pathLst>
          </a:custGeom>
          <a:ln w="38100">
            <a:solidFill>
              <a:srgbClr val="989898"/>
            </a:solidFill>
          </a:ln>
        </p:spPr>
        <p:txBody>
          <a:bodyPr lIns="46799" tIns="46799" rIns="46799" bIns="46799" anchor="ctr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905" name="Left Brace 30"/>
          <p:cNvSpPr/>
          <p:nvPr/>
        </p:nvSpPr>
        <p:spPr>
          <a:xfrm rot="60000">
            <a:off x="4203770" y="4194378"/>
            <a:ext cx="415999" cy="1165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312"/>
                  <a:pt x="10800" y="20957"/>
                </a:cubicBezTo>
                <a:lnTo>
                  <a:pt x="10800" y="11443"/>
                </a:lnTo>
                <a:cubicBezTo>
                  <a:pt x="10800" y="11088"/>
                  <a:pt x="5965" y="10800"/>
                  <a:pt x="0" y="10800"/>
                </a:cubicBezTo>
                <a:cubicBezTo>
                  <a:pt x="5965" y="10800"/>
                  <a:pt x="10800" y="10512"/>
                  <a:pt x="10800" y="10157"/>
                </a:cubicBezTo>
                <a:lnTo>
                  <a:pt x="10800" y="643"/>
                </a:lnTo>
                <a:cubicBezTo>
                  <a:pt x="10800" y="288"/>
                  <a:pt x="15635" y="0"/>
                  <a:pt x="21600" y="0"/>
                </a:cubicBezTo>
              </a:path>
            </a:pathLst>
          </a:custGeom>
          <a:ln w="38100">
            <a:solidFill>
              <a:srgbClr val="989898"/>
            </a:solidFill>
          </a:ln>
        </p:spPr>
        <p:txBody>
          <a:bodyPr lIns="46799" tIns="46799" rIns="46799" bIns="46799" anchor="ctr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906" name="Straight Connector 28"/>
          <p:cNvSpPr/>
          <p:nvPr/>
        </p:nvSpPr>
        <p:spPr>
          <a:xfrm flipV="1">
            <a:off x="5110143" y="4708516"/>
            <a:ext cx="3855685" cy="107078"/>
          </a:xfrm>
          <a:prstGeom prst="line">
            <a:avLst/>
          </a:prstGeom>
          <a:ln w="25400">
            <a:solidFill>
              <a:srgbClr val="0D0D0D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07" name="Left Brace 36"/>
          <p:cNvSpPr/>
          <p:nvPr/>
        </p:nvSpPr>
        <p:spPr>
          <a:xfrm rot="16080000">
            <a:off x="6798429" y="3155399"/>
            <a:ext cx="513411" cy="3823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492"/>
                  <a:pt x="10800" y="21358"/>
                </a:cubicBezTo>
                <a:lnTo>
                  <a:pt x="10800" y="14139"/>
                </a:lnTo>
                <a:cubicBezTo>
                  <a:pt x="10800" y="14005"/>
                  <a:pt x="5965" y="13897"/>
                  <a:pt x="0" y="13897"/>
                </a:cubicBezTo>
                <a:cubicBezTo>
                  <a:pt x="5965" y="13897"/>
                  <a:pt x="10800" y="13789"/>
                  <a:pt x="10800" y="13656"/>
                </a:cubicBezTo>
                <a:lnTo>
                  <a:pt x="10800" y="242"/>
                </a:lnTo>
                <a:cubicBezTo>
                  <a:pt x="10800" y="108"/>
                  <a:pt x="15635" y="0"/>
                  <a:pt x="21600" y="0"/>
                </a:cubicBezTo>
              </a:path>
            </a:pathLst>
          </a:custGeom>
          <a:ln w="38100">
            <a:solidFill>
              <a:srgbClr val="989898"/>
            </a:solidFill>
          </a:ln>
        </p:spPr>
        <p:txBody>
          <a:bodyPr lIns="46799" tIns="46799" rIns="46799" bIns="46799" anchor="ctr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908" name="TextBox 37"/>
          <p:cNvSpPr txBox="1"/>
          <p:nvPr/>
        </p:nvSpPr>
        <p:spPr>
          <a:xfrm>
            <a:off x="7679214" y="5381774"/>
            <a:ext cx="1219201" cy="32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200"/>
            </a:lvl1pPr>
          </a:lstStyle>
          <a:p>
            <a:pPr/>
            <a:r>
              <a:t>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Popular guide components: Guide_gravity</a:t>
            </a:r>
          </a:p>
        </p:txBody>
      </p:sp>
      <p:sp>
        <p:nvSpPr>
          <p:cNvPr id="915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16" name="TextBox 21"/>
          <p:cNvSpPr txBox="1"/>
          <p:nvPr/>
        </p:nvSpPr>
        <p:spPr>
          <a:xfrm>
            <a:off x="10539041" y="4707916"/>
            <a:ext cx="1219201" cy="32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200"/>
            </a:lvl1pPr>
          </a:lstStyle>
          <a:p>
            <a:pPr/>
            <a:r>
              <a:t>h2</a:t>
            </a:r>
          </a:p>
        </p:txBody>
      </p:sp>
      <p:grpSp>
        <p:nvGrpSpPr>
          <p:cNvPr id="933" name="Group 3"/>
          <p:cNvGrpSpPr/>
          <p:nvPr/>
        </p:nvGrpSpPr>
        <p:grpSpPr>
          <a:xfrm>
            <a:off x="3783496" y="2835966"/>
            <a:ext cx="6737199" cy="3381003"/>
            <a:chOff x="0" y="0"/>
            <a:chExt cx="6737198" cy="3381003"/>
          </a:xfrm>
        </p:grpSpPr>
        <p:sp>
          <p:nvSpPr>
            <p:cNvPr id="917" name="Freeform 1"/>
            <p:cNvSpPr/>
            <p:nvPr/>
          </p:nvSpPr>
          <p:spPr>
            <a:xfrm>
              <a:off x="907772" y="770323"/>
              <a:ext cx="569845" cy="2610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9" y="0"/>
                  </a:moveTo>
                  <a:lnTo>
                    <a:pt x="21600" y="2083"/>
                  </a:lnTo>
                  <a:lnTo>
                    <a:pt x="20093" y="21600"/>
                  </a:lnTo>
                  <a:lnTo>
                    <a:pt x="0" y="18859"/>
                  </a:lnTo>
                  <a:lnTo>
                    <a:pt x="2009" y="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918" name="Freeform 2"/>
            <p:cNvSpPr/>
            <p:nvPr/>
          </p:nvSpPr>
          <p:spPr>
            <a:xfrm>
              <a:off x="4605130" y="1101628"/>
              <a:ext cx="1470992" cy="1603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6248"/>
                  </a:lnTo>
                  <a:lnTo>
                    <a:pt x="21211" y="21600"/>
                  </a:lnTo>
                  <a:lnTo>
                    <a:pt x="0" y="14102"/>
                  </a:lnTo>
                  <a:cubicBezTo>
                    <a:pt x="0" y="9402"/>
                    <a:pt x="0" y="470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919" name="Straight Connector 4"/>
            <p:cNvSpPr/>
            <p:nvPr/>
          </p:nvSpPr>
          <p:spPr>
            <a:xfrm>
              <a:off x="1477616" y="1022116"/>
              <a:ext cx="4598505" cy="543338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0" name="Straight Connector 9"/>
            <p:cNvSpPr/>
            <p:nvPr/>
          </p:nvSpPr>
          <p:spPr>
            <a:xfrm>
              <a:off x="960781" y="770323"/>
              <a:ext cx="3644349" cy="331306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1" name="Straight Connector 10"/>
            <p:cNvSpPr/>
            <p:nvPr/>
          </p:nvSpPr>
          <p:spPr>
            <a:xfrm flipV="1">
              <a:off x="907772" y="2148549"/>
              <a:ext cx="3697360" cy="901149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2" name="Straight Connector 11"/>
            <p:cNvSpPr/>
            <p:nvPr/>
          </p:nvSpPr>
          <p:spPr>
            <a:xfrm flipV="1">
              <a:off x="1437860" y="2705140"/>
              <a:ext cx="4611758" cy="67586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3" name="TextBox 15"/>
            <p:cNvSpPr txBox="1"/>
            <p:nvPr/>
          </p:nvSpPr>
          <p:spPr>
            <a:xfrm>
              <a:off x="1683025" y="-1"/>
              <a:ext cx="1219201" cy="3210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w1</a:t>
              </a:r>
            </a:p>
          </p:txBody>
        </p:sp>
        <p:sp>
          <p:nvSpPr>
            <p:cNvPr id="924" name="TextBox 20"/>
            <p:cNvSpPr txBox="1"/>
            <p:nvPr/>
          </p:nvSpPr>
          <p:spPr>
            <a:xfrm>
              <a:off x="-1" y="1618460"/>
              <a:ext cx="1219201" cy="3210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h1</a:t>
              </a:r>
            </a:p>
          </p:txBody>
        </p:sp>
        <p:sp>
          <p:nvSpPr>
            <p:cNvPr id="925" name="TextBox 22"/>
            <p:cNvSpPr txBox="1"/>
            <p:nvPr/>
          </p:nvSpPr>
          <p:spPr>
            <a:xfrm>
              <a:off x="5517998" y="291548"/>
              <a:ext cx="1219201" cy="3210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w2</a:t>
              </a:r>
            </a:p>
          </p:txBody>
        </p:sp>
        <p:sp>
          <p:nvSpPr>
            <p:cNvPr id="926" name="Left Brace 17"/>
            <p:cNvSpPr/>
            <p:nvPr/>
          </p:nvSpPr>
          <p:spPr>
            <a:xfrm rot="10800000">
              <a:off x="6127599" y="1578706"/>
              <a:ext cx="483705" cy="1113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250"/>
                    <a:pt x="10800" y="20818"/>
                  </a:cubicBezTo>
                  <a:lnTo>
                    <a:pt x="10800" y="11582"/>
                  </a:lnTo>
                  <a:cubicBezTo>
                    <a:pt x="10800" y="11150"/>
                    <a:pt x="5965" y="10800"/>
                    <a:pt x="0" y="10800"/>
                  </a:cubicBezTo>
                  <a:cubicBezTo>
                    <a:pt x="5965" y="10800"/>
                    <a:pt x="10800" y="10450"/>
                    <a:pt x="10800" y="10018"/>
                  </a:cubicBezTo>
                  <a:lnTo>
                    <a:pt x="10800" y="782"/>
                  </a:lnTo>
                  <a:cubicBezTo>
                    <a:pt x="10800" y="350"/>
                    <a:pt x="15635" y="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989898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spcBef>
                  <a:spcPts val="0"/>
                </a:spcBef>
                <a:defRPr sz="1800"/>
              </a:pPr>
            </a:p>
          </p:txBody>
        </p:sp>
        <p:sp>
          <p:nvSpPr>
            <p:cNvPr id="927" name="Left Brace 24"/>
            <p:cNvSpPr/>
            <p:nvPr/>
          </p:nvSpPr>
          <p:spPr>
            <a:xfrm rot="7045631">
              <a:off x="1151666" y="350237"/>
              <a:ext cx="483705" cy="544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0885"/>
                    <a:pt x="10800" y="20002"/>
                  </a:cubicBezTo>
                  <a:lnTo>
                    <a:pt x="10800" y="8874"/>
                  </a:lnTo>
                  <a:cubicBezTo>
                    <a:pt x="10800" y="7992"/>
                    <a:pt x="5965" y="7276"/>
                    <a:pt x="0" y="7276"/>
                  </a:cubicBezTo>
                  <a:cubicBezTo>
                    <a:pt x="5965" y="7276"/>
                    <a:pt x="10800" y="6561"/>
                    <a:pt x="10800" y="5679"/>
                  </a:cubicBezTo>
                  <a:lnTo>
                    <a:pt x="10800" y="1598"/>
                  </a:lnTo>
                  <a:cubicBezTo>
                    <a:pt x="10800" y="715"/>
                    <a:pt x="15635" y="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989898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spcBef>
                  <a:spcPts val="0"/>
                </a:spcBef>
                <a:defRPr sz="1800"/>
              </a:pPr>
            </a:p>
          </p:txBody>
        </p:sp>
        <p:sp>
          <p:nvSpPr>
            <p:cNvPr id="928" name="Left Brace 29"/>
            <p:cNvSpPr/>
            <p:nvPr/>
          </p:nvSpPr>
          <p:spPr>
            <a:xfrm rot="6541481">
              <a:off x="5207451" y="282496"/>
              <a:ext cx="483705" cy="153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345"/>
                    <a:pt x="10800" y="21031"/>
                  </a:cubicBezTo>
                  <a:lnTo>
                    <a:pt x="10800" y="11369"/>
                  </a:lnTo>
                  <a:cubicBezTo>
                    <a:pt x="10800" y="11055"/>
                    <a:pt x="5965" y="10800"/>
                    <a:pt x="0" y="10800"/>
                  </a:cubicBezTo>
                  <a:cubicBezTo>
                    <a:pt x="5965" y="10800"/>
                    <a:pt x="10800" y="10545"/>
                    <a:pt x="10800" y="10231"/>
                  </a:cubicBezTo>
                  <a:lnTo>
                    <a:pt x="10800" y="569"/>
                  </a:lnTo>
                  <a:cubicBezTo>
                    <a:pt x="10800" y="255"/>
                    <a:pt x="15635" y="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989898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spcBef>
                  <a:spcPts val="0"/>
                </a:spcBef>
                <a:defRPr sz="1800"/>
              </a:pPr>
            </a:p>
          </p:txBody>
        </p:sp>
        <p:sp>
          <p:nvSpPr>
            <p:cNvPr id="929" name="Left Brace 30"/>
            <p:cNvSpPr/>
            <p:nvPr/>
          </p:nvSpPr>
          <p:spPr>
            <a:xfrm rot="60000">
              <a:off x="394250" y="783576"/>
              <a:ext cx="483705" cy="2252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427"/>
                    <a:pt x="10800" y="21214"/>
                  </a:cubicBezTo>
                  <a:lnTo>
                    <a:pt x="10800" y="11186"/>
                  </a:lnTo>
                  <a:cubicBezTo>
                    <a:pt x="10800" y="10973"/>
                    <a:pt x="5965" y="10800"/>
                    <a:pt x="0" y="10800"/>
                  </a:cubicBezTo>
                  <a:cubicBezTo>
                    <a:pt x="5965" y="10800"/>
                    <a:pt x="10800" y="10627"/>
                    <a:pt x="10800" y="10414"/>
                  </a:cubicBezTo>
                  <a:lnTo>
                    <a:pt x="10800" y="386"/>
                  </a:lnTo>
                  <a:cubicBezTo>
                    <a:pt x="10800" y="173"/>
                    <a:pt x="15635" y="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989898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spcBef>
                  <a:spcPts val="0"/>
                </a:spcBef>
                <a:defRPr sz="1800"/>
              </a:pPr>
            </a:p>
          </p:txBody>
        </p:sp>
        <p:sp>
          <p:nvSpPr>
            <p:cNvPr id="930" name="Straight Connector 28"/>
            <p:cNvSpPr/>
            <p:nvPr/>
          </p:nvSpPr>
          <p:spPr>
            <a:xfrm flipV="1">
              <a:off x="1199322" y="1871951"/>
              <a:ext cx="4108174" cy="130826"/>
            </a:xfrm>
            <a:prstGeom prst="line">
              <a:avLst/>
            </a:prstGeom>
            <a:noFill/>
            <a:ln w="25400" cap="flat">
              <a:solidFill>
                <a:srgbClr val="0D0D0D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1" name="Left Brace 36"/>
            <p:cNvSpPr/>
            <p:nvPr/>
          </p:nvSpPr>
          <p:spPr>
            <a:xfrm rot="16080000">
              <a:off x="3105477" y="116974"/>
              <a:ext cx="335709" cy="4088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34"/>
                    <a:pt x="10800" y="21452"/>
                  </a:cubicBezTo>
                  <a:lnTo>
                    <a:pt x="10800" y="17112"/>
                  </a:lnTo>
                  <a:cubicBezTo>
                    <a:pt x="10800" y="17030"/>
                    <a:pt x="5965" y="16964"/>
                    <a:pt x="0" y="16964"/>
                  </a:cubicBezTo>
                  <a:cubicBezTo>
                    <a:pt x="5965" y="16964"/>
                    <a:pt x="10800" y="16898"/>
                    <a:pt x="10800" y="16816"/>
                  </a:cubicBezTo>
                  <a:lnTo>
                    <a:pt x="10800" y="148"/>
                  </a:lnTo>
                  <a:cubicBezTo>
                    <a:pt x="10800" y="66"/>
                    <a:pt x="15635" y="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989898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spcBef>
                  <a:spcPts val="0"/>
                </a:spcBef>
                <a:defRPr sz="1800"/>
              </a:pPr>
            </a:p>
          </p:txBody>
        </p:sp>
        <p:sp>
          <p:nvSpPr>
            <p:cNvPr id="932" name="TextBox 37"/>
            <p:cNvSpPr txBox="1"/>
            <p:nvPr/>
          </p:nvSpPr>
          <p:spPr>
            <a:xfrm>
              <a:off x="4429025" y="2222556"/>
              <a:ext cx="1219201" cy="3210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934" name="Content Placeholder 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Typical guide component with gravity, parameter-interface similar to e.g. Guide.comp </a:t>
            </a:r>
          </a:p>
          <a:p>
            <a:pPr/>
            <a:r>
              <a:t>Many additional features, channels, fermi chopper, … (see mcdoc pages for more info)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Popular guide components: Guide_gravity</a:t>
            </a:r>
          </a:p>
        </p:txBody>
      </p:sp>
      <p:sp>
        <p:nvSpPr>
          <p:cNvPr id="937" name="Content Placeholder 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Typical guide component with gravity</a:t>
            </a:r>
          </a:p>
        </p:txBody>
      </p:sp>
      <p:sp>
        <p:nvSpPr>
          <p:cNvPr id="938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39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10491" y="2068416"/>
            <a:ext cx="6233931" cy="4364732"/>
          </a:xfrm>
          <a:prstGeom prst="rect">
            <a:avLst/>
          </a:prstGeom>
          <a:ln w="12700">
            <a:miter lim="400000"/>
          </a:ln>
        </p:spPr>
      </p:pic>
      <p:sp>
        <p:nvSpPr>
          <p:cNvPr id="940" name="TextBox 25"/>
          <p:cNvSpPr txBox="1"/>
          <p:nvPr/>
        </p:nvSpPr>
        <p:spPr>
          <a:xfrm>
            <a:off x="6829067" y="2100644"/>
            <a:ext cx="186352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Position</a:t>
            </a:r>
          </a:p>
        </p:txBody>
      </p:sp>
      <p:sp>
        <p:nvSpPr>
          <p:cNvPr id="941" name="TextBox 26"/>
          <p:cNvSpPr txBox="1"/>
          <p:nvPr/>
        </p:nvSpPr>
        <p:spPr>
          <a:xfrm>
            <a:off x="6746485" y="4294171"/>
            <a:ext cx="1863525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Wavelength</a:t>
            </a:r>
          </a:p>
        </p:txBody>
      </p:sp>
      <p:sp>
        <p:nvSpPr>
          <p:cNvPr id="942" name="TextBox 27"/>
          <p:cNvSpPr txBox="1"/>
          <p:nvPr/>
        </p:nvSpPr>
        <p:spPr>
          <a:xfrm>
            <a:off x="9920405" y="2087823"/>
            <a:ext cx="2187936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Divergence</a:t>
            </a:r>
          </a:p>
        </p:txBody>
      </p:sp>
      <p:sp>
        <p:nvSpPr>
          <p:cNvPr id="943" name="TextBox 31"/>
          <p:cNvSpPr txBox="1"/>
          <p:nvPr/>
        </p:nvSpPr>
        <p:spPr>
          <a:xfrm>
            <a:off x="9481967" y="4286455"/>
            <a:ext cx="218793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Position - Divergence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Popular guide components: Elliptical_guide_gravity</a:t>
            </a:r>
          </a:p>
        </p:txBody>
      </p:sp>
      <p:sp>
        <p:nvSpPr>
          <p:cNvPr id="946" name="Content Placeholder 5"/>
          <p:cNvSpPr txBox="1"/>
          <p:nvPr>
            <p:ph type="body" idx="1"/>
          </p:nvPr>
        </p:nvSpPr>
        <p:spPr>
          <a:xfrm>
            <a:off x="1774800" y="1706399"/>
            <a:ext cx="9709200" cy="4545579"/>
          </a:xfrm>
          <a:prstGeom prst="rect">
            <a:avLst/>
          </a:prstGeom>
        </p:spPr>
        <p:txBody>
          <a:bodyPr/>
          <a:lstStyle/>
          <a:p>
            <a:pPr/>
            <a:r>
              <a:t>Useful for elliptic and parabolic guide geometries, focusing, ballistic, coating distribution, … </a:t>
            </a:r>
          </a:p>
        </p:txBody>
      </p:sp>
      <p:sp>
        <p:nvSpPr>
          <p:cNvPr id="947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48" name="Oval 1"/>
          <p:cNvSpPr/>
          <p:nvPr/>
        </p:nvSpPr>
        <p:spPr>
          <a:xfrm>
            <a:off x="1586167" y="3362961"/>
            <a:ext cx="10317354" cy="123245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949" name="Rectangle 2"/>
          <p:cNvSpPr/>
          <p:nvPr/>
        </p:nvSpPr>
        <p:spPr>
          <a:xfrm>
            <a:off x="1347007" y="2740106"/>
            <a:ext cx="1456169" cy="2372140"/>
          </a:xfrm>
          <a:prstGeom prst="rect">
            <a:avLst/>
          </a:prstGeom>
          <a:solidFill>
            <a:srgbClr val="FFFFFF">
              <a:alpha val="85000"/>
            </a:srgbClr>
          </a:solidFill>
          <a:ln w="25400">
            <a:solidFill>
              <a:srgbClr val="FFFFFF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950" name="Rectangle 3"/>
          <p:cNvSpPr/>
          <p:nvPr/>
        </p:nvSpPr>
        <p:spPr>
          <a:xfrm>
            <a:off x="8908188" y="2668985"/>
            <a:ext cx="3432314" cy="2478158"/>
          </a:xfrm>
          <a:prstGeom prst="rect">
            <a:avLst/>
          </a:prstGeom>
          <a:solidFill>
            <a:srgbClr val="FFFFFF">
              <a:alpha val="85000"/>
            </a:srgbClr>
          </a:solidFill>
          <a:ln w="25400">
            <a:solidFill>
              <a:srgbClr val="FFFFFF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951" name="Straight Connector 5"/>
          <p:cNvSpPr/>
          <p:nvPr/>
        </p:nvSpPr>
        <p:spPr>
          <a:xfrm>
            <a:off x="1208313" y="3974736"/>
            <a:ext cx="10842174" cy="1"/>
          </a:xfrm>
          <a:prstGeom prst="line">
            <a:avLst/>
          </a:prstGeom>
          <a:ln w="25400">
            <a:solidFill>
              <a:srgbClr val="989898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52" name="Straight Connector 8"/>
          <p:cNvSpPr/>
          <p:nvPr/>
        </p:nvSpPr>
        <p:spPr>
          <a:xfrm>
            <a:off x="2819151" y="2930235"/>
            <a:ext cx="2" cy="1971303"/>
          </a:xfrm>
          <a:prstGeom prst="line">
            <a:avLst/>
          </a:prstGeom>
          <a:ln w="25400">
            <a:solidFill>
              <a:srgbClr val="989898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53" name="Straight Connector 12"/>
          <p:cNvSpPr/>
          <p:nvPr/>
        </p:nvSpPr>
        <p:spPr>
          <a:xfrm>
            <a:off x="8892212" y="2930235"/>
            <a:ext cx="1" cy="1971303"/>
          </a:xfrm>
          <a:prstGeom prst="line">
            <a:avLst/>
          </a:prstGeom>
          <a:ln w="25400">
            <a:solidFill>
              <a:srgbClr val="989898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54" name="Left Brace 13"/>
          <p:cNvSpPr/>
          <p:nvPr/>
        </p:nvSpPr>
        <p:spPr>
          <a:xfrm rot="16200000">
            <a:off x="5613829" y="2146617"/>
            <a:ext cx="483705" cy="6073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36"/>
                  <a:pt x="10800" y="21457"/>
                </a:cubicBezTo>
                <a:lnTo>
                  <a:pt x="10800" y="10943"/>
                </a:lnTo>
                <a:cubicBezTo>
                  <a:pt x="10800" y="10864"/>
                  <a:pt x="5965" y="10800"/>
                  <a:pt x="0" y="10800"/>
                </a:cubicBezTo>
                <a:cubicBezTo>
                  <a:pt x="5965" y="10800"/>
                  <a:pt x="10800" y="10736"/>
                  <a:pt x="10800" y="10657"/>
                </a:cubicBezTo>
                <a:lnTo>
                  <a:pt x="10800" y="143"/>
                </a:lnTo>
                <a:cubicBezTo>
                  <a:pt x="10800" y="64"/>
                  <a:pt x="15635" y="0"/>
                  <a:pt x="21600" y="0"/>
                </a:cubicBezTo>
              </a:path>
            </a:pathLst>
          </a:custGeom>
          <a:ln w="38100">
            <a:solidFill>
              <a:srgbClr val="989898"/>
            </a:solidFill>
          </a:ln>
        </p:spPr>
        <p:txBody>
          <a:bodyPr lIns="46799" tIns="46799" rIns="46799" bIns="46799" anchor="ctr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955" name="Left Brace 25"/>
          <p:cNvSpPr/>
          <p:nvPr/>
        </p:nvSpPr>
        <p:spPr>
          <a:xfrm rot="16200000">
            <a:off x="10170679" y="3716614"/>
            <a:ext cx="391571" cy="2934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492"/>
                  <a:pt x="10800" y="21360"/>
                </a:cubicBezTo>
                <a:lnTo>
                  <a:pt x="10800" y="11040"/>
                </a:lnTo>
                <a:cubicBezTo>
                  <a:pt x="10800" y="10908"/>
                  <a:pt x="5965" y="10800"/>
                  <a:pt x="0" y="10800"/>
                </a:cubicBezTo>
                <a:cubicBezTo>
                  <a:pt x="5965" y="10800"/>
                  <a:pt x="10800" y="10692"/>
                  <a:pt x="10800" y="10560"/>
                </a:cubicBezTo>
                <a:lnTo>
                  <a:pt x="10800" y="240"/>
                </a:lnTo>
                <a:cubicBezTo>
                  <a:pt x="10800" y="108"/>
                  <a:pt x="15635" y="0"/>
                  <a:pt x="21600" y="0"/>
                </a:cubicBezTo>
              </a:path>
            </a:pathLst>
          </a:custGeom>
          <a:ln w="38100">
            <a:solidFill>
              <a:srgbClr val="989898"/>
            </a:solidFill>
          </a:ln>
        </p:spPr>
        <p:txBody>
          <a:bodyPr lIns="46799" tIns="46799" rIns="46799" bIns="46799" anchor="ctr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956" name="Straight Connector 26"/>
          <p:cNvSpPr/>
          <p:nvPr/>
        </p:nvSpPr>
        <p:spPr>
          <a:xfrm>
            <a:off x="11837781" y="2930235"/>
            <a:ext cx="1" cy="1989416"/>
          </a:xfrm>
          <a:prstGeom prst="line">
            <a:avLst/>
          </a:prstGeom>
          <a:ln w="25400">
            <a:solidFill>
              <a:srgbClr val="989898"/>
            </a:solidFill>
            <a:prstDash val="dash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57" name="Straight Connector 27"/>
          <p:cNvSpPr/>
          <p:nvPr/>
        </p:nvSpPr>
        <p:spPr>
          <a:xfrm flipH="1">
            <a:off x="1635727" y="2930236"/>
            <a:ext cx="1" cy="2007526"/>
          </a:xfrm>
          <a:prstGeom prst="line">
            <a:avLst/>
          </a:prstGeom>
          <a:ln w="25400">
            <a:solidFill>
              <a:srgbClr val="989898"/>
            </a:solidFill>
            <a:prstDash val="dash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58" name="Left Brace 28"/>
          <p:cNvSpPr/>
          <p:nvPr/>
        </p:nvSpPr>
        <p:spPr>
          <a:xfrm rot="16200000">
            <a:off x="2009892" y="4584416"/>
            <a:ext cx="434687" cy="1191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306"/>
                  <a:pt x="10800" y="20943"/>
                </a:cubicBezTo>
                <a:lnTo>
                  <a:pt x="10800" y="11457"/>
                </a:lnTo>
                <a:cubicBezTo>
                  <a:pt x="10800" y="11094"/>
                  <a:pt x="5965" y="10800"/>
                  <a:pt x="0" y="10800"/>
                </a:cubicBezTo>
                <a:cubicBezTo>
                  <a:pt x="5965" y="10800"/>
                  <a:pt x="10800" y="10506"/>
                  <a:pt x="10800" y="10143"/>
                </a:cubicBezTo>
                <a:lnTo>
                  <a:pt x="10800" y="657"/>
                </a:lnTo>
                <a:cubicBezTo>
                  <a:pt x="10800" y="294"/>
                  <a:pt x="15635" y="0"/>
                  <a:pt x="21600" y="0"/>
                </a:cubicBezTo>
              </a:path>
            </a:pathLst>
          </a:custGeom>
          <a:ln w="38100">
            <a:solidFill>
              <a:srgbClr val="989898"/>
            </a:solidFill>
          </a:ln>
        </p:spPr>
        <p:txBody>
          <a:bodyPr lIns="46799" tIns="46799" rIns="46799" bIns="46799" anchor="ctr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959" name="Oval 17"/>
          <p:cNvSpPr/>
          <p:nvPr/>
        </p:nvSpPr>
        <p:spPr>
          <a:xfrm>
            <a:off x="1554215" y="3908064"/>
            <a:ext cx="142241" cy="142241"/>
          </a:xfrm>
          <a:prstGeom prst="ellipse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960" name="Oval 11"/>
          <p:cNvSpPr/>
          <p:nvPr/>
        </p:nvSpPr>
        <p:spPr>
          <a:xfrm>
            <a:off x="11761279" y="3908064"/>
            <a:ext cx="142241" cy="142241"/>
          </a:xfrm>
          <a:prstGeom prst="ellipse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961" name="TextBox 29"/>
          <p:cNvSpPr txBox="1"/>
          <p:nvPr/>
        </p:nvSpPr>
        <p:spPr>
          <a:xfrm>
            <a:off x="1625334" y="5379868"/>
            <a:ext cx="1219201" cy="651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 sz="2200"/>
            </a:pPr>
            <a:r>
              <a:t>linxw</a:t>
            </a:r>
            <a:br/>
            <a:r>
              <a:t>linyh</a:t>
            </a:r>
          </a:p>
        </p:txBody>
      </p:sp>
      <p:sp>
        <p:nvSpPr>
          <p:cNvPr id="962" name="TextBox 30"/>
          <p:cNvSpPr txBox="1"/>
          <p:nvPr/>
        </p:nvSpPr>
        <p:spPr>
          <a:xfrm>
            <a:off x="5246081" y="5414127"/>
            <a:ext cx="1219201" cy="32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200"/>
            </a:lvl1pPr>
          </a:lstStyle>
          <a:p>
            <a:pPr/>
            <a:r>
              <a:t>l</a:t>
            </a:r>
          </a:p>
        </p:txBody>
      </p:sp>
      <p:sp>
        <p:nvSpPr>
          <p:cNvPr id="963" name="TextBox 31"/>
          <p:cNvSpPr txBox="1"/>
          <p:nvPr/>
        </p:nvSpPr>
        <p:spPr>
          <a:xfrm>
            <a:off x="9756864" y="5379868"/>
            <a:ext cx="1219201" cy="651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 sz="2200"/>
            </a:pPr>
            <a:r>
              <a:t>loutxw</a:t>
            </a:r>
            <a:br/>
            <a:r>
              <a:t>loutyh</a:t>
            </a:r>
          </a:p>
        </p:txBody>
      </p:sp>
      <p:sp>
        <p:nvSpPr>
          <p:cNvPr id="964" name="TextBox 38"/>
          <p:cNvSpPr txBox="1"/>
          <p:nvPr/>
        </p:nvSpPr>
        <p:spPr>
          <a:xfrm>
            <a:off x="2772773" y="2199336"/>
            <a:ext cx="8284645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000"/>
            </a:lvl1pPr>
          </a:lstStyle>
          <a:p>
            <a:pPr/>
            <a:r>
              <a:t>xwidth and yheight at DimensionsAt = ”entrance” , ”mid” or ”exit”</a:t>
            </a:r>
          </a:p>
        </p:txBody>
      </p:sp>
      <p:sp>
        <p:nvSpPr>
          <p:cNvPr id="965" name="Oval 40"/>
          <p:cNvSpPr/>
          <p:nvPr/>
        </p:nvSpPr>
        <p:spPr>
          <a:xfrm>
            <a:off x="2745707" y="3904600"/>
            <a:ext cx="142241" cy="142241"/>
          </a:xfrm>
          <a:prstGeom prst="ellipse">
            <a:avLst/>
          </a:prstGeom>
          <a:solidFill>
            <a:srgbClr val="989898"/>
          </a:solidFill>
          <a:ln w="25400">
            <a:solidFill>
              <a:srgbClr val="989898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966" name="Straight Arrow Connector 37"/>
          <p:cNvSpPr/>
          <p:nvPr/>
        </p:nvSpPr>
        <p:spPr>
          <a:xfrm>
            <a:off x="6744844" y="3362960"/>
            <a:ext cx="1" cy="1232454"/>
          </a:xfrm>
          <a:prstGeom prst="line">
            <a:avLst/>
          </a:prstGeom>
          <a:ln w="25400">
            <a:solidFill>
              <a:schemeClr val="accent1">
                <a:alpha val="40000"/>
              </a:schemeClr>
            </a:solidFill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67" name="Straight Arrow Connector 44"/>
          <p:cNvSpPr/>
          <p:nvPr/>
        </p:nvSpPr>
        <p:spPr>
          <a:xfrm>
            <a:off x="8892212" y="3430613"/>
            <a:ext cx="1" cy="1089432"/>
          </a:xfrm>
          <a:prstGeom prst="line">
            <a:avLst/>
          </a:prstGeom>
          <a:ln w="25400">
            <a:solidFill>
              <a:schemeClr val="accent1">
                <a:alpha val="40000"/>
              </a:schemeClr>
            </a:solidFill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68" name="Straight Arrow Connector 48"/>
          <p:cNvSpPr/>
          <p:nvPr/>
        </p:nvSpPr>
        <p:spPr>
          <a:xfrm>
            <a:off x="2813616" y="3564082"/>
            <a:ext cx="1" cy="799270"/>
          </a:xfrm>
          <a:prstGeom prst="line">
            <a:avLst/>
          </a:prstGeom>
          <a:ln w="25400">
            <a:solidFill>
              <a:schemeClr val="accent1">
                <a:alpha val="40000"/>
              </a:schemeClr>
            </a:solidFill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69" name="Freeform 47"/>
          <p:cNvSpPr/>
          <p:nvPr/>
        </p:nvSpPr>
        <p:spPr>
          <a:xfrm>
            <a:off x="2872902" y="2568101"/>
            <a:ext cx="3975372" cy="946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538" y="7434"/>
                  <a:pt x="19092" y="11860"/>
                  <a:pt x="16632" y="13611"/>
                </a:cubicBezTo>
                <a:cubicBezTo>
                  <a:pt x="14171" y="15362"/>
                  <a:pt x="9179" y="10726"/>
                  <a:pt x="6836" y="10504"/>
                </a:cubicBezTo>
                <a:cubicBezTo>
                  <a:pt x="4493" y="10282"/>
                  <a:pt x="3712" y="10430"/>
                  <a:pt x="2572" y="12279"/>
                </a:cubicBezTo>
                <a:cubicBezTo>
                  <a:pt x="1433" y="14129"/>
                  <a:pt x="523" y="16631"/>
                  <a:pt x="0" y="21600"/>
                </a:cubicBezTo>
              </a:path>
            </a:pathLst>
          </a:custGeom>
          <a:ln w="25400">
            <a:solidFill>
              <a:srgbClr val="989898">
                <a:alpha val="80000"/>
              </a:srgbClr>
            </a:solidFill>
            <a:tailEnd type="triangle"/>
          </a:ln>
        </p:spPr>
        <p:txBody>
          <a:bodyPr lIns="46799" tIns="46799" rIns="46799" bIns="46799" anchor="ctr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970" name="Freeform 52"/>
          <p:cNvSpPr/>
          <p:nvPr/>
        </p:nvSpPr>
        <p:spPr>
          <a:xfrm>
            <a:off x="6736100" y="2557852"/>
            <a:ext cx="1142132" cy="758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2" h="21600" fill="norm" stroke="1" extrusionOk="0">
                <a:moveTo>
                  <a:pt x="21472" y="0"/>
                </a:moveTo>
                <a:cubicBezTo>
                  <a:pt x="21259" y="9277"/>
                  <a:pt x="17388" y="14738"/>
                  <a:pt x="14523" y="16985"/>
                </a:cubicBezTo>
                <a:cubicBezTo>
                  <a:pt x="11658" y="19231"/>
                  <a:pt x="7797" y="13446"/>
                  <a:pt x="4281" y="13477"/>
                </a:cubicBezTo>
                <a:cubicBezTo>
                  <a:pt x="766" y="13508"/>
                  <a:pt x="-128" y="12815"/>
                  <a:pt x="14" y="21600"/>
                </a:cubicBezTo>
              </a:path>
            </a:pathLst>
          </a:custGeom>
          <a:ln w="25400">
            <a:solidFill>
              <a:srgbClr val="989898">
                <a:alpha val="80000"/>
              </a:srgbClr>
            </a:solidFill>
            <a:tailEnd type="triangle"/>
          </a:ln>
        </p:spPr>
        <p:txBody>
          <a:bodyPr lIns="46799" tIns="46799" rIns="46799" bIns="46799" anchor="ctr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971" name="Freeform 53"/>
          <p:cNvSpPr/>
          <p:nvPr/>
        </p:nvSpPr>
        <p:spPr>
          <a:xfrm>
            <a:off x="8891918" y="2550857"/>
            <a:ext cx="325127" cy="810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47" h="21600" fill="norm" stroke="1" extrusionOk="0">
                <a:moveTo>
                  <a:pt x="18" y="0"/>
                </a:moveTo>
                <a:cubicBezTo>
                  <a:pt x="-685" y="8683"/>
                  <a:pt x="19308" y="8150"/>
                  <a:pt x="20111" y="11750"/>
                </a:cubicBezTo>
                <a:cubicBezTo>
                  <a:pt x="20915" y="15350"/>
                  <a:pt x="7938" y="18936"/>
                  <a:pt x="4841" y="21600"/>
                </a:cubicBezTo>
              </a:path>
            </a:pathLst>
          </a:custGeom>
          <a:ln w="25400">
            <a:solidFill>
              <a:srgbClr val="989898">
                <a:alpha val="80000"/>
              </a:srgbClr>
            </a:solidFill>
            <a:tailEnd type="triangle"/>
          </a:ln>
        </p:spPr>
        <p:txBody>
          <a:bodyPr lIns="46799" tIns="46799" rIns="46799" bIns="46799" anchor="ctr"/>
          <a:lstStyle/>
          <a:p>
            <a:pPr>
              <a:spcBef>
                <a:spcPts val="0"/>
              </a:spcBef>
              <a:defRPr sz="18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5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5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9" dur="5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67" grpId="6"/>
      <p:bldP build="whole" bldLvl="1" animBg="1" rev="0" advAuto="0" spid="971" grpId="5"/>
      <p:bldP build="whole" bldLvl="1" animBg="1" rev="0" advAuto="0" spid="970" grpId="3"/>
      <p:bldP build="whole" bldLvl="1" animBg="1" rev="0" advAuto="0" spid="968" grpId="2"/>
      <p:bldP build="whole" bldLvl="1" animBg="1" rev="0" advAuto="0" spid="969" grpId="1"/>
      <p:bldP build="whole" bldLvl="1" animBg="1" rev="0" advAuto="0" spid="966" grpId="4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Popular guide components: Elliptical_guide_gravity</a:t>
            </a:r>
          </a:p>
        </p:txBody>
      </p:sp>
      <p:sp>
        <p:nvSpPr>
          <p:cNvPr id="974" name="Content Placeholder 5"/>
          <p:cNvSpPr txBox="1"/>
          <p:nvPr>
            <p:ph type="body" idx="1"/>
          </p:nvPr>
        </p:nvSpPr>
        <p:spPr>
          <a:xfrm>
            <a:off x="1774800" y="1706399"/>
            <a:ext cx="9791494" cy="4545579"/>
          </a:xfrm>
          <a:prstGeom prst="rect">
            <a:avLst/>
          </a:prstGeom>
        </p:spPr>
        <p:txBody>
          <a:bodyPr/>
          <a:lstStyle/>
          <a:p>
            <a:pPr/>
            <a:r>
              <a:t>Useful for elliptic and parabolic guide geometries, focusing, ballistic, coating distribution, … </a:t>
            </a:r>
          </a:p>
        </p:txBody>
      </p:sp>
      <p:sp>
        <p:nvSpPr>
          <p:cNvPr id="975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76" name="Rectangle 3"/>
          <p:cNvSpPr/>
          <p:nvPr/>
        </p:nvSpPr>
        <p:spPr>
          <a:xfrm>
            <a:off x="8908188" y="2668985"/>
            <a:ext cx="3432314" cy="2478158"/>
          </a:xfrm>
          <a:prstGeom prst="rect">
            <a:avLst/>
          </a:prstGeom>
          <a:solidFill>
            <a:srgbClr val="FFFFFF">
              <a:alpha val="85000"/>
            </a:srgbClr>
          </a:solidFill>
          <a:ln w="25400">
            <a:solidFill>
              <a:srgbClr val="FFFFFF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pic>
        <p:nvPicPr>
          <p:cNvPr id="97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74825" y="2111009"/>
            <a:ext cx="6362957" cy="4308774"/>
          </a:xfrm>
          <a:prstGeom prst="rect">
            <a:avLst/>
          </a:prstGeom>
          <a:ln w="12700">
            <a:miter lim="400000"/>
          </a:ln>
        </p:spPr>
      </p:pic>
      <p:sp>
        <p:nvSpPr>
          <p:cNvPr id="978" name="TextBox 7"/>
          <p:cNvSpPr txBox="1"/>
          <p:nvPr/>
        </p:nvSpPr>
        <p:spPr>
          <a:xfrm>
            <a:off x="6586191" y="2136598"/>
            <a:ext cx="186352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Position</a:t>
            </a:r>
          </a:p>
        </p:txBody>
      </p:sp>
      <p:sp>
        <p:nvSpPr>
          <p:cNvPr id="979" name="TextBox 32"/>
          <p:cNvSpPr txBox="1"/>
          <p:nvPr/>
        </p:nvSpPr>
        <p:spPr>
          <a:xfrm>
            <a:off x="6457708" y="4338899"/>
            <a:ext cx="186352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Wavelength</a:t>
            </a:r>
          </a:p>
        </p:txBody>
      </p:sp>
      <p:sp>
        <p:nvSpPr>
          <p:cNvPr id="980" name="TextBox 33"/>
          <p:cNvSpPr txBox="1"/>
          <p:nvPr/>
        </p:nvSpPr>
        <p:spPr>
          <a:xfrm>
            <a:off x="9654578" y="2136677"/>
            <a:ext cx="218793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Divergence</a:t>
            </a:r>
          </a:p>
        </p:txBody>
      </p:sp>
      <p:sp>
        <p:nvSpPr>
          <p:cNvPr id="981" name="TextBox 34"/>
          <p:cNvSpPr txBox="1"/>
          <p:nvPr/>
        </p:nvSpPr>
        <p:spPr>
          <a:xfrm>
            <a:off x="9223791" y="4338899"/>
            <a:ext cx="218793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Position - Divergence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Comparison: Guide_gravity and Elliptic_guide_gravity</a:t>
            </a:r>
          </a:p>
        </p:txBody>
      </p:sp>
      <p:sp>
        <p:nvSpPr>
          <p:cNvPr id="984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85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04086" y="2407533"/>
            <a:ext cx="5314691" cy="3598924"/>
          </a:xfrm>
          <a:prstGeom prst="rect">
            <a:avLst/>
          </a:prstGeom>
          <a:ln w="12700">
            <a:miter lim="400000"/>
          </a:ln>
        </p:spPr>
      </p:pic>
      <p:pic>
        <p:nvPicPr>
          <p:cNvPr id="986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2266" y="2407533"/>
            <a:ext cx="5140167" cy="3598924"/>
          </a:xfrm>
          <a:prstGeom prst="rect">
            <a:avLst/>
          </a:prstGeom>
          <a:ln w="12700">
            <a:miter lim="400000"/>
          </a:ln>
        </p:spPr>
      </p:pic>
      <p:sp>
        <p:nvSpPr>
          <p:cNvPr id="987" name="TextBox 7"/>
          <p:cNvSpPr txBox="1"/>
          <p:nvPr/>
        </p:nvSpPr>
        <p:spPr>
          <a:xfrm>
            <a:off x="2314936" y="1828800"/>
            <a:ext cx="3565004" cy="32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200"/>
            </a:lvl1pPr>
          </a:lstStyle>
          <a:p>
            <a:pPr/>
            <a:r>
              <a:t>Guide_gravity</a:t>
            </a:r>
          </a:p>
        </p:txBody>
      </p:sp>
      <p:sp>
        <p:nvSpPr>
          <p:cNvPr id="988" name="TextBox 11"/>
          <p:cNvSpPr txBox="1"/>
          <p:nvPr/>
        </p:nvSpPr>
        <p:spPr>
          <a:xfrm>
            <a:off x="7578929" y="1828800"/>
            <a:ext cx="3565003" cy="32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200"/>
            </a:lvl1pPr>
          </a:lstStyle>
          <a:p>
            <a:pPr/>
            <a:r>
              <a:t>Elliptic_guide_gravity</a:t>
            </a:r>
          </a:p>
        </p:txBody>
      </p:sp>
      <p:sp>
        <p:nvSpPr>
          <p:cNvPr id="989" name="TextBox 16"/>
          <p:cNvSpPr txBox="1"/>
          <p:nvPr/>
        </p:nvSpPr>
        <p:spPr>
          <a:xfrm>
            <a:off x="7581416" y="2419075"/>
            <a:ext cx="1863525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Position</a:t>
            </a:r>
          </a:p>
        </p:txBody>
      </p:sp>
      <p:sp>
        <p:nvSpPr>
          <p:cNvPr id="990" name="TextBox 17"/>
          <p:cNvSpPr txBox="1"/>
          <p:nvPr/>
        </p:nvSpPr>
        <p:spPr>
          <a:xfrm>
            <a:off x="7497906" y="4234553"/>
            <a:ext cx="186352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Wavelength</a:t>
            </a:r>
          </a:p>
        </p:txBody>
      </p:sp>
      <p:sp>
        <p:nvSpPr>
          <p:cNvPr id="991" name="TextBox 18"/>
          <p:cNvSpPr txBox="1"/>
          <p:nvPr/>
        </p:nvSpPr>
        <p:spPr>
          <a:xfrm>
            <a:off x="10143846" y="2419075"/>
            <a:ext cx="2187936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Divergence</a:t>
            </a:r>
          </a:p>
        </p:txBody>
      </p:sp>
      <p:sp>
        <p:nvSpPr>
          <p:cNvPr id="992" name="TextBox 19"/>
          <p:cNvSpPr txBox="1"/>
          <p:nvPr/>
        </p:nvSpPr>
        <p:spPr>
          <a:xfrm>
            <a:off x="9751509" y="4240801"/>
            <a:ext cx="218793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Position - Divergence</a:t>
            </a:r>
          </a:p>
        </p:txBody>
      </p:sp>
      <p:sp>
        <p:nvSpPr>
          <p:cNvPr id="993" name="TextBox 20"/>
          <p:cNvSpPr txBox="1"/>
          <p:nvPr/>
        </p:nvSpPr>
        <p:spPr>
          <a:xfrm>
            <a:off x="2314936" y="2419075"/>
            <a:ext cx="1863526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Position</a:t>
            </a:r>
          </a:p>
        </p:txBody>
      </p:sp>
      <p:sp>
        <p:nvSpPr>
          <p:cNvPr id="994" name="TextBox 21"/>
          <p:cNvSpPr txBox="1"/>
          <p:nvPr/>
        </p:nvSpPr>
        <p:spPr>
          <a:xfrm>
            <a:off x="2231427" y="4234553"/>
            <a:ext cx="186352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Wavelength</a:t>
            </a:r>
          </a:p>
        </p:txBody>
      </p:sp>
      <p:sp>
        <p:nvSpPr>
          <p:cNvPr id="995" name="TextBox 22"/>
          <p:cNvSpPr txBox="1"/>
          <p:nvPr/>
        </p:nvSpPr>
        <p:spPr>
          <a:xfrm>
            <a:off x="4785971" y="2419075"/>
            <a:ext cx="2187936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Divergence</a:t>
            </a:r>
          </a:p>
        </p:txBody>
      </p:sp>
      <p:sp>
        <p:nvSpPr>
          <p:cNvPr id="996" name="TextBox 23"/>
          <p:cNvSpPr txBox="1"/>
          <p:nvPr/>
        </p:nvSpPr>
        <p:spPr>
          <a:xfrm>
            <a:off x="4393226" y="4228305"/>
            <a:ext cx="2187936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Position - Divergence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Breaking line of sight</a:t>
            </a:r>
          </a:p>
        </p:txBody>
      </p:sp>
      <p:sp>
        <p:nvSpPr>
          <p:cNvPr id="999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Importance of breaking line of sight, ways of doing so, …</a:t>
            </a:r>
          </a:p>
        </p:txBody>
      </p:sp>
      <p:sp>
        <p:nvSpPr>
          <p:cNvPr id="1000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00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4725" y="2134454"/>
            <a:ext cx="9401196" cy="25142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Breaking line of sight</a:t>
            </a:r>
          </a:p>
        </p:txBody>
      </p:sp>
      <p:sp>
        <p:nvSpPr>
          <p:cNvPr id="1004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Bender / Guide_curved component or many straight sections</a:t>
            </a:r>
          </a:p>
        </p:txBody>
      </p:sp>
      <p:sp>
        <p:nvSpPr>
          <p:cNvPr id="1005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06" name="Rectangle 1"/>
          <p:cNvSpPr/>
          <p:nvPr/>
        </p:nvSpPr>
        <p:spPr>
          <a:xfrm>
            <a:off x="2221726" y="2944017"/>
            <a:ext cx="2139887" cy="44306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007" name="Rectangle 6"/>
          <p:cNvSpPr/>
          <p:nvPr/>
        </p:nvSpPr>
        <p:spPr>
          <a:xfrm rot="300000">
            <a:off x="4426684" y="3042998"/>
            <a:ext cx="2139886" cy="44306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008" name="Rectangle 7"/>
          <p:cNvSpPr/>
          <p:nvPr/>
        </p:nvSpPr>
        <p:spPr>
          <a:xfrm rot="600000">
            <a:off x="6605844" y="3328656"/>
            <a:ext cx="2139886" cy="44306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009" name="Rectangle 8"/>
          <p:cNvSpPr/>
          <p:nvPr/>
        </p:nvSpPr>
        <p:spPr>
          <a:xfrm rot="900000">
            <a:off x="8747300" y="3803105"/>
            <a:ext cx="2139887" cy="44306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010" name="TextBox 3"/>
          <p:cNvSpPr txBox="1"/>
          <p:nvPr/>
        </p:nvSpPr>
        <p:spPr>
          <a:xfrm>
            <a:off x="5496626" y="2006362"/>
            <a:ext cx="3648174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Mind the gaps, avoid overlap</a:t>
            </a:r>
          </a:p>
        </p:txBody>
      </p:sp>
      <p:sp>
        <p:nvSpPr>
          <p:cNvPr id="1011" name="Freeform 5"/>
          <p:cNvSpPr/>
          <p:nvPr/>
        </p:nvSpPr>
        <p:spPr>
          <a:xfrm>
            <a:off x="4430598" y="2243579"/>
            <a:ext cx="999241" cy="631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5480" y="69"/>
                  <a:pt x="9360" y="138"/>
                  <a:pt x="5760" y="3738"/>
                </a:cubicBezTo>
                <a:cubicBezTo>
                  <a:pt x="2160" y="7338"/>
                  <a:pt x="1080" y="14469"/>
                  <a:pt x="0" y="21600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</p:spPr>
        <p:txBody>
          <a:bodyPr lIns="46799" tIns="46799" rIns="46799" bIns="46799" anchor="ctr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012" name="Rectangle 12"/>
          <p:cNvSpPr/>
          <p:nvPr/>
        </p:nvSpPr>
        <p:spPr>
          <a:xfrm>
            <a:off x="2221726" y="4732371"/>
            <a:ext cx="1360460" cy="103628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013" name="Rectangle 14"/>
          <p:cNvSpPr/>
          <p:nvPr/>
        </p:nvSpPr>
        <p:spPr>
          <a:xfrm rot="300000">
            <a:off x="3653101" y="4798357"/>
            <a:ext cx="1360460" cy="103628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014" name="Rectangle 15"/>
          <p:cNvSpPr/>
          <p:nvPr/>
        </p:nvSpPr>
        <p:spPr>
          <a:xfrm>
            <a:off x="5880132" y="4732373"/>
            <a:ext cx="1360460" cy="103628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015" name="Rectangle 16"/>
          <p:cNvSpPr/>
          <p:nvPr/>
        </p:nvSpPr>
        <p:spPr>
          <a:xfrm rot="300000">
            <a:off x="7236090" y="4788932"/>
            <a:ext cx="1360460" cy="103628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pic>
        <p:nvPicPr>
          <p:cNvPr id="1016" name="Picture 17" descr="Pictur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26374" y="4248296"/>
            <a:ext cx="428435" cy="4284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7" name="Picture 18" descr="Picture 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06835" y="4254982"/>
            <a:ext cx="367381" cy="4127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Guide optimization</a:t>
            </a:r>
          </a:p>
        </p:txBody>
      </p:sp>
      <p:sp>
        <p:nvSpPr>
          <p:cNvPr id="1020" name="Content Placeholder 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Optimization result from MATLAB guide_bot</a:t>
            </a:r>
          </a:p>
          <a:p>
            <a:pPr/>
            <a:r>
              <a:t>Python guide_bot available</a:t>
            </a:r>
          </a:p>
        </p:txBody>
      </p:sp>
      <p:sp>
        <p:nvSpPr>
          <p:cNvPr id="1021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022" name="PGECCE_4Vsize1_geometry.png" descr="PGECCE_4Vsize1_geometry.png"/>
          <p:cNvPicPr>
            <a:picLocks noChangeAspect="1"/>
          </p:cNvPicPr>
          <p:nvPr/>
        </p:nvPicPr>
        <p:blipFill>
          <a:blip r:embed="rId2">
            <a:extLst/>
          </a:blip>
          <a:srcRect l="5542" t="2897" r="1953" b="2897"/>
          <a:stretch>
            <a:fillRect/>
          </a:stretch>
        </p:blipFill>
        <p:spPr>
          <a:xfrm>
            <a:off x="1856599" y="2456725"/>
            <a:ext cx="5322389" cy="37952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3" name="PGECCE_4Vsize1_overall_pure.png" descr="PGECCE_4Vsize1_overall_pure.png"/>
          <p:cNvPicPr>
            <a:picLocks noChangeAspect="1"/>
          </p:cNvPicPr>
          <p:nvPr/>
        </p:nvPicPr>
        <p:blipFill>
          <a:blip r:embed="rId3">
            <a:extLst/>
          </a:blip>
          <a:srcRect l="6180" t="5124" r="6179" b="28902"/>
          <a:stretch>
            <a:fillRect/>
          </a:stretch>
        </p:blipFill>
        <p:spPr>
          <a:xfrm>
            <a:off x="7085915" y="964294"/>
            <a:ext cx="4918439" cy="52876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Content Placeholder 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Optimization results from python guide_bot</a:t>
            </a:r>
          </a:p>
          <a:p>
            <a:pPr/>
            <a:r>
              <a:t>pip install guide_bot --upgrade</a:t>
            </a:r>
          </a:p>
        </p:txBody>
      </p:sp>
      <p:sp>
        <p:nvSpPr>
          <p:cNvPr id="1026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027" name="Screenshot 2022-03-15 at 11.31.17.png" descr="Screenshot 2022-03-15 at 11.31.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91264" y="2229569"/>
            <a:ext cx="5941641" cy="42241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8" name="Screenshot 2022-03-15 at 11.35.35.png" descr="Screenshot 2022-03-15 at 11.35.3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641" y="2622441"/>
            <a:ext cx="6442540" cy="3438435"/>
          </a:xfrm>
          <a:prstGeom prst="rect">
            <a:avLst/>
          </a:prstGeom>
          <a:ln w="12700">
            <a:miter lim="400000"/>
          </a:ln>
        </p:spPr>
      </p:pic>
      <p:sp>
        <p:nvSpPr>
          <p:cNvPr id="1029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Guide optimization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210" name="noguide_5.png" descr="noguide_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703" y="2042445"/>
            <a:ext cx="5066102" cy="37984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</p:pic>
      <p:sp>
        <p:nvSpPr>
          <p:cNvPr id="211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212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3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214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215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16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217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18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19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20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21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22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223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24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225" name="Shape 353"/>
          <p:cNvSpPr txBox="1"/>
          <p:nvPr/>
        </p:nvSpPr>
        <p:spPr>
          <a:xfrm>
            <a:off x="3195176" y="4178643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226" name="Shape 354"/>
          <p:cNvSpPr txBox="1"/>
          <p:nvPr/>
        </p:nvSpPr>
        <p:spPr>
          <a:xfrm>
            <a:off x="3932352" y="3621566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Guide exercise</a:t>
            </a:r>
          </a:p>
        </p:txBody>
      </p:sp>
      <p:sp>
        <p:nvSpPr>
          <p:cNvPr id="1032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t>Insert a guide and use an instrument input parameter to set the length</a:t>
            </a:r>
          </a:p>
          <a:p>
            <a:pPr>
              <a:defRPr sz="2000"/>
            </a:pPr>
            <a:r>
              <a:t>Use monitors to see the resulting beam</a:t>
            </a:r>
          </a:p>
          <a:p>
            <a:pPr lvl="2">
              <a:defRPr sz="2000"/>
            </a:pPr>
            <a:r>
              <a:t>PSD_monitor (spatial distribution)</a:t>
            </a:r>
          </a:p>
          <a:p>
            <a:pPr lvl="2">
              <a:defRPr sz="2000"/>
            </a:pPr>
            <a:r>
              <a:t>Divergence_monitor (divergence distribution)</a:t>
            </a:r>
          </a:p>
          <a:p>
            <a:pPr lvl="2">
              <a:defRPr sz="2000"/>
            </a:pPr>
            <a:r>
              <a:t>L_monitor (wavelength distribution)</a:t>
            </a:r>
          </a:p>
          <a:p>
            <a:pPr lvl="2">
              <a:defRPr sz="2000"/>
            </a:pPr>
            <a:r>
              <a:t>Posdiv_monitor (acceptance diagram)</a:t>
            </a:r>
          </a:p>
          <a:p>
            <a:pPr lvl="2">
              <a:defRPr sz="2000"/>
            </a:pPr>
          </a:p>
          <a:p>
            <a:pPr>
              <a:defRPr sz="2000"/>
            </a:pPr>
            <a:r>
              <a:t>Extra tasks: </a:t>
            </a:r>
          </a:p>
          <a:p>
            <a:pPr lvl="2">
              <a:defRPr sz="2000"/>
            </a:pPr>
            <a:r>
              <a:t>Scan guide length</a:t>
            </a:r>
          </a:p>
          <a:p>
            <a:pPr lvl="2">
              <a:defRPr sz="2000"/>
            </a:pPr>
            <a:r>
              <a:t>Introduce a gap by using two guide components</a:t>
            </a:r>
          </a:p>
          <a:p>
            <a:pPr lvl="2">
              <a:defRPr sz="2000"/>
            </a:pPr>
            <a:r>
              <a:t>Use Guide_gravity and extend to 100 m length</a:t>
            </a:r>
          </a:p>
          <a:p>
            <a:pPr lvl="2">
              <a:defRPr sz="2000"/>
            </a:pPr>
            <a:r>
              <a:t>Investigate the effect of gravity on the transport of long-wavelength neutrons</a:t>
            </a:r>
          </a:p>
        </p:txBody>
      </p:sp>
      <p:sp>
        <p:nvSpPr>
          <p:cNvPr id="1033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34" name="TextBox 4"/>
          <p:cNvSpPr txBox="1"/>
          <p:nvPr/>
        </p:nvSpPr>
        <p:spPr>
          <a:xfrm rot="390092">
            <a:off x="7061507" y="753737"/>
            <a:ext cx="4812024" cy="773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200"/>
            </a:lvl1pPr>
          </a:lstStyle>
          <a:p>
            <a:pPr/>
            <a:r>
              <a:t>Solution on github, use if you are stuck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229" name="noguide_9.png" descr="noguide_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703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</p:pic>
      <p:sp>
        <p:nvSpPr>
          <p:cNvPr id="230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231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2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233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234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35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236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37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38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39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40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41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242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43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244" name="Shape 353"/>
          <p:cNvSpPr txBox="1"/>
          <p:nvPr/>
        </p:nvSpPr>
        <p:spPr>
          <a:xfrm>
            <a:off x="3195176" y="4178643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245" name="Shape 354"/>
          <p:cNvSpPr txBox="1"/>
          <p:nvPr/>
        </p:nvSpPr>
        <p:spPr>
          <a:xfrm>
            <a:off x="3932352" y="3621566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248" name="noguide_13.png" descr="noguide_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104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</p:pic>
      <p:sp>
        <p:nvSpPr>
          <p:cNvPr id="249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250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1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252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253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54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255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56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57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58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59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60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261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62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263" name="Shape 353"/>
          <p:cNvSpPr txBox="1"/>
          <p:nvPr/>
        </p:nvSpPr>
        <p:spPr>
          <a:xfrm>
            <a:off x="3195176" y="4178643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264" name="Shape 354"/>
          <p:cNvSpPr txBox="1"/>
          <p:nvPr/>
        </p:nvSpPr>
        <p:spPr>
          <a:xfrm>
            <a:off x="3932352" y="3621566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267" name="noguide_17.png" descr="noguide_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104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</p:pic>
      <p:sp>
        <p:nvSpPr>
          <p:cNvPr id="268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269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0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271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272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73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274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75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76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77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78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79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280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81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282" name="Shape 353"/>
          <p:cNvSpPr txBox="1"/>
          <p:nvPr/>
        </p:nvSpPr>
        <p:spPr>
          <a:xfrm>
            <a:off x="3195176" y="4178643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283" name="Shape 354"/>
          <p:cNvSpPr txBox="1"/>
          <p:nvPr/>
        </p:nvSpPr>
        <p:spPr>
          <a:xfrm>
            <a:off x="3932352" y="3621566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286" name="noguide_21.png" descr="noguide_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104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</p:pic>
      <p:sp>
        <p:nvSpPr>
          <p:cNvPr id="287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288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9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290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291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2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293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94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5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6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97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8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299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00" name="Shape 351"/>
          <p:cNvSpPr txBox="1"/>
          <p:nvPr/>
        </p:nvSpPr>
        <p:spPr>
          <a:xfrm>
            <a:off x="3048551" y="2714123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301" name="Shape 353"/>
          <p:cNvSpPr txBox="1"/>
          <p:nvPr/>
        </p:nvSpPr>
        <p:spPr>
          <a:xfrm>
            <a:off x="3195176" y="4178643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302" name="Shape 354"/>
          <p:cNvSpPr txBox="1"/>
          <p:nvPr/>
        </p:nvSpPr>
        <p:spPr>
          <a:xfrm>
            <a:off x="3932352" y="3621566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