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nfluence.esss.lu.se/display/MCSTAS/McStas+sample+model+functionality-matrix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  <a:p>
            <a:pPr>
              <a:defRPr sz="4100"/>
            </a:pPr>
            <a:r>
              <a:t>SANS, reflectometry, imaging, inelastic scattering</a:t>
            </a:r>
          </a:p>
        </p:txBody>
      </p:sp>
      <p:sp>
        <p:nvSpPr>
          <p:cNvPr id="15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225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226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3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37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2" name="CustomShape 1"/>
          <p:cNvSpPr txBox="1"/>
          <p:nvPr/>
        </p:nvSpPr>
        <p:spPr>
          <a:xfrm>
            <a:off x="1668980" y="3792515"/>
            <a:ext cx="9714406" cy="13083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6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3000"/>
            </a:lvl1pPr>
          </a:lstStyle>
          <a:p>
            <a:pPr/>
            <a:r>
              <a:t>New developments are in the pipe e.g. for multi-phase materials, refractive effects, phase-contrast imaging techniques, these are not ready yet.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shot 2021-05-05 at 22.08.43.png" descr="Screenshot 2021-05-05 at 22.0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680" y="893846"/>
            <a:ext cx="6750112" cy="277873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247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24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5753" y="3726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272" y="4602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cStas samples with inelastic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samples with inelastic options</a:t>
            </a:r>
          </a:p>
        </p:txBody>
      </p:sp>
      <p:sp>
        <p:nvSpPr>
          <p:cNvPr id="25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5" name="Screenshot 2021-05-05 at 21.58.17.png" descr="Screenshot 2021-05-05 at 21.5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22" y="1774569"/>
            <a:ext cx="10984456" cy="509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shot 2021-05-05 at 21.54.43.png" descr="Screenshot 2021-05-05 at 21.5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72" y="667274"/>
            <a:ext cx="11016356" cy="115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"/>
          <p:cNvGrpSpPr/>
          <p:nvPr/>
        </p:nvGrpSpPr>
        <p:grpSpPr>
          <a:xfrm>
            <a:off x="1424798" y="-3863873"/>
            <a:ext cx="10399030" cy="10115851"/>
            <a:chOff x="0" y="0"/>
            <a:chExt cx="10399028" cy="10115851"/>
          </a:xfrm>
        </p:grpSpPr>
        <p:pic>
          <p:nvPicPr>
            <p:cNvPr id="258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228" y="6008099"/>
              <a:ext cx="4876801" cy="3797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Straight Arrow Connector 2"/>
            <p:cNvSpPr/>
            <p:nvPr/>
          </p:nvSpPr>
          <p:spPr>
            <a:xfrm>
              <a:off x="194860" y="9674704"/>
              <a:ext cx="4301081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traight Arrow Connector 7"/>
            <p:cNvSpPr/>
            <p:nvPr/>
          </p:nvSpPr>
          <p:spPr>
            <a:xfrm flipV="1">
              <a:off x="509306" y="6341435"/>
              <a:ext cx="1" cy="3578267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TextBox 5"/>
            <p:cNvSpPr txBox="1"/>
            <p:nvPr/>
          </p:nvSpPr>
          <p:spPr>
            <a:xfrm>
              <a:off x="4604529" y="9453170"/>
              <a:ext cx="672778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262" name="TextBox 6"/>
            <p:cNvSpPr txBox="1"/>
            <p:nvPr/>
          </p:nvSpPr>
          <p:spPr>
            <a:xfrm>
              <a:off x="0" y="6112748"/>
              <a:ext cx="72920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⍵</a:t>
              </a:r>
            </a:p>
          </p:txBody>
        </p:sp>
        <p:sp>
          <p:nvSpPr>
            <p:cNvPr id="263" name="TextBox 11"/>
            <p:cNvSpPr txBox="1"/>
            <p:nvPr/>
          </p:nvSpPr>
          <p:spPr>
            <a:xfrm>
              <a:off x="2585151" y="9516860"/>
              <a:ext cx="672778" cy="491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3000"/>
              </a:pPr>
              <a:r>
                <a:t>q</a:t>
              </a:r>
              <a:r>
                <a:rPr baseline="-25000"/>
                <a:t>0</a:t>
              </a:r>
            </a:p>
          </p:txBody>
        </p:sp>
        <p:sp>
          <p:nvSpPr>
            <p:cNvPr id="264" name="Oval 8"/>
            <p:cNvSpPr/>
            <p:nvPr/>
          </p:nvSpPr>
          <p:spPr>
            <a:xfrm>
              <a:off x="1535594" y="0"/>
              <a:ext cx="2411708" cy="9675260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5" name="Rectangle 9"/>
            <p:cNvSpPr/>
            <p:nvPr/>
          </p:nvSpPr>
          <p:spPr>
            <a:xfrm>
              <a:off x="1296364" y="2345973"/>
              <a:ext cx="4213669" cy="45201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6" name="Content Placeholder 5"/>
            <p:cNvSpPr txBox="1"/>
            <p:nvPr/>
          </p:nvSpPr>
          <p:spPr>
            <a:xfrm>
              <a:off x="350000" y="5570272"/>
              <a:ext cx="9312377" cy="454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marL="131999" indent="-131999">
                <a:spcBef>
                  <a:spcPts val="200"/>
                </a:spcBef>
                <a:buSzPct val="100000"/>
                <a:buChar char="•"/>
                <a:defRPr sz="1200"/>
              </a:lvl1pPr>
            </a:lstStyle>
            <a:p>
              <a:pPr/>
              <a:r>
                <a:t>Dispersion relation, theory and mcstas</a:t>
              </a:r>
            </a:p>
          </p:txBody>
        </p:sp>
      </p:grpSp>
      <p:sp>
        <p:nvSpPr>
          <p:cNvPr id="268" name="Title 4"/>
          <p:cNvSpPr txBox="1"/>
          <p:nvPr>
            <p:ph type="title"/>
          </p:nvPr>
        </p:nvSpPr>
        <p:spPr>
          <a:xfrm>
            <a:off x="1774725" y="-208874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69" name="Content Placeholder 5"/>
          <p:cNvSpPr txBox="1"/>
          <p:nvPr>
            <p:ph type="body" idx="1"/>
          </p:nvPr>
        </p:nvSpPr>
        <p:spPr>
          <a:xfrm>
            <a:off x="1774800" y="1071399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27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659" y="2139860"/>
            <a:ext cx="2413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15"/>
          <p:cNvSpPr txBox="1"/>
          <p:nvPr/>
        </p:nvSpPr>
        <p:spPr>
          <a:xfrm>
            <a:off x="2055238" y="2257483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75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  <a:p>
            <a:pPr/>
            <a:r>
              <a:t>Elastic scattering only</a:t>
            </a:r>
          </a:p>
          <a:p>
            <a:pPr/>
            <a:r>
              <a:t>Combine with Single_crystal</a:t>
            </a:r>
            <a:br/>
            <a:r>
              <a:t>for elastic-inelastic scattering</a:t>
            </a:r>
            <a:br/>
            <a:br/>
            <a:br/>
          </a:p>
          <a:p>
            <a:pPr/>
            <a:r>
              <a:t>Magnon_fcc is conceptually</a:t>
            </a:r>
            <a:br/>
            <a:r>
              <a:t>very similar</a:t>
            </a:r>
            <a:br/>
            <a:br/>
          </a:p>
          <a:p>
            <a:pPr/>
            <a:r>
              <a:t>Describes coherent “closed-form”</a:t>
            </a:r>
            <a:br/>
            <a:r>
              <a:t>inelastic scattering, generalisations</a:t>
            </a:r>
            <a:br/>
            <a:r>
              <a:t>foreseen, different lattice-dep. </a:t>
            </a:r>
            <a:br/>
            <a:r>
              <a:t>Other dispersion shapes?</a:t>
            </a:r>
          </a:p>
        </p:txBody>
      </p:sp>
      <p:sp>
        <p:nvSpPr>
          <p:cNvPr id="2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431035" y="1539201"/>
            <a:ext cx="6679834" cy="487979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Isotropic_sqw</a:t>
            </a:r>
          </a:p>
        </p:txBody>
      </p:sp>
      <p:sp>
        <p:nvSpPr>
          <p:cNvPr id="281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S(|q|,w) directly, coherent and incoherent  - isotropic scattering</a:t>
            </a:r>
          </a:p>
          <a:p>
            <a:pPr/>
            <a:r>
              <a:t>Supports concentric geometries</a:t>
            </a:r>
          </a:p>
        </p:txBody>
      </p:sp>
      <p:sp>
        <p:nvSpPr>
          <p:cNvPr id="28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90" y="2675584"/>
            <a:ext cx="5600765" cy="369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</a:t>
            </a:r>
          </a:p>
        </p:txBody>
      </p:sp>
      <p:sp>
        <p:nvSpPr>
          <p:cNvPr id="287" name="Single_crystal_in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Single_crystal_inelastic</a:t>
            </a:r>
          </a:p>
          <a:p>
            <a:pPr/>
            <a:r>
              <a:t>Contribution from Duc Le, ISIS</a:t>
            </a:r>
          </a:p>
          <a:p>
            <a:pPr/>
            <a:r>
              <a:t>“Marriage” between Single_crystal and 4D equivalent of Isotropic_Sqw</a:t>
            </a:r>
          </a:p>
          <a:p>
            <a:pPr/>
          </a:p>
          <a:p>
            <a:pPr/>
            <a:r>
              <a:t>BIG tables, lots of memory, close to impossible to use for anything but “locally” in reciprocal space, i.e. in TAS settings</a:t>
            </a:r>
            <a:br/>
          </a:p>
          <a:p>
            <a:pPr/>
            <a:r>
              <a:t>We are looking for good alternatives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291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29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1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2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3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5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6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7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309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310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311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312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313" name="TextBox 29"/>
          <p:cNvSpPr txBox="1"/>
          <p:nvPr/>
        </p:nvSpPr>
        <p:spPr>
          <a:xfrm>
            <a:off x="4131838" y="4064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314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315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318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3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Content Placeholder 5"/>
          <p:cNvSpPr txBox="1"/>
          <p:nvPr>
            <p:ph type="body" idx="1"/>
          </p:nvPr>
        </p:nvSpPr>
        <p:spPr>
          <a:xfrm>
            <a:off x="1774800" y="1452399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1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328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</a:t>
            </a:r>
          </a:p>
          <a:p>
            <a:pPr lvl="1">
              <a:buChar char="•"/>
            </a:pPr>
            <a:r>
              <a:t>Lots of choice, many models (challenge can be to decide what to choose)</a:t>
            </a:r>
          </a:p>
          <a:p>
            <a:pPr lvl="1">
              <a:buChar char="•"/>
            </a:pPr>
          </a:p>
          <a:p>
            <a:pPr/>
            <a:r>
              <a:t>Reflectometry:</a:t>
            </a:r>
          </a:p>
          <a:p>
            <a:pPr lvl="1">
              <a:buChar char="•"/>
            </a:pPr>
            <a:r>
              <a:t>Only little choice, Multilayer_sample or “a mirror”</a:t>
            </a:r>
            <a:br/>
          </a:p>
          <a:p>
            <a:pPr/>
            <a:r>
              <a:t>Imaging:</a:t>
            </a:r>
          </a:p>
          <a:p>
            <a:pPr lvl="1">
              <a:buChar char="•"/>
            </a:pPr>
            <a:r>
              <a:t>Single-phase “blocks” of material, new developments are in the pipe</a:t>
            </a:r>
          </a:p>
          <a:p>
            <a:pPr/>
          </a:p>
          <a:p>
            <a:pPr/>
            <a:r>
              <a:t>Inelastic scattering</a:t>
            </a:r>
          </a:p>
          <a:p>
            <a:pPr lvl="1">
              <a:buChar char="•"/>
            </a:pPr>
            <a:r>
              <a:t>Inelastic scattering supported in McStas, not all cases fully covered</a:t>
            </a:r>
          </a:p>
          <a:p>
            <a:pPr lvl="1">
              <a:buChar char="•"/>
            </a:pPr>
            <a:r>
              <a:t>Longer computational times required</a:t>
            </a:r>
          </a:p>
          <a:p>
            <a:pPr lvl="1">
              <a:buChar char="•"/>
            </a:pPr>
            <a:r>
              <a:t>Advantages from simulation especially important for spectroscopy (resolution function)</a:t>
            </a:r>
          </a:p>
        </p:txBody>
      </p:sp>
      <p:sp>
        <p:nvSpPr>
          <p:cNvPr id="3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720" y="5321299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TextShape 1"/>
          <p:cNvSpPr txBox="1"/>
          <p:nvPr/>
        </p:nvSpPr>
        <p:spPr>
          <a:xfrm>
            <a:off x="2304486" y="564166"/>
            <a:ext cx="61862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16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675" y="3182797"/>
            <a:ext cx="3514274" cy="3029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ustomShape 2"/>
          <p:cNvSpPr txBox="1"/>
          <p:nvPr/>
        </p:nvSpPr>
        <p:spPr>
          <a:xfrm>
            <a:off x="1884309" y="1782334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7396786" y="1888885"/>
            <a:ext cx="4549709" cy="488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  <a:br/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174" name="Group"/>
          <p:cNvGrpSpPr/>
          <p:nvPr/>
        </p:nvGrpSpPr>
        <p:grpSpPr>
          <a:xfrm>
            <a:off x="8096198" y="1036586"/>
            <a:ext cx="3761934" cy="1430994"/>
            <a:chOff x="0" y="0"/>
            <a:chExt cx="3761932" cy="1430992"/>
          </a:xfrm>
        </p:grpSpPr>
        <p:pic>
          <p:nvPicPr>
            <p:cNvPr id="172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Picture 7" descr="Picture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ANS model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models in McStas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Screenshot 2021-05-05 at 21.56.51.png" descr="Screenshot 2021-05-05 at 21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05594"/>
            <a:ext cx="12179301" cy="286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Example: SANS spheres</a:t>
            </a:r>
          </a:p>
        </p:txBody>
      </p:sp>
      <p:pic>
        <p:nvPicPr>
          <p:cNvPr id="182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184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flectome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</a:t>
            </a:r>
          </a:p>
        </p:txBody>
      </p:sp>
      <p:sp>
        <p:nvSpPr>
          <p:cNvPr id="187" name="Used to probe properties of surfaces and interfaces - solids and liquid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to probe properties of surfaces and interfaces - solids and liquids 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Screenshot 2021-05-05 at 22.24.00.png" descr="Screenshot 2021-05-05 at 22.2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03" y="1348948"/>
            <a:ext cx="7600535" cy="55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flectometry sample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 samples in McStas</a:t>
            </a:r>
          </a:p>
        </p:txBody>
      </p:sp>
      <p:sp>
        <p:nvSpPr>
          <p:cNvPr id="19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Screenshot 2021-05-05 at 21.57.00.png" descr="Screenshot 2021-05-05 at 21.5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2" y="2236244"/>
            <a:ext cx="12502943" cy="74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1-05-05 at 22.25.17.png" descr="Screenshot 2021-05-05 at 22.25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6" y="2935459"/>
            <a:ext cx="12321414" cy="81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ple: Multilayer_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Multilayer_sample</a:t>
            </a:r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Screenshot 2021-05-05 at 22.28.39.png" descr="Screenshot 2021-05-05 at 22.2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64" y="840673"/>
            <a:ext cx="9056226" cy="609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204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205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1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16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7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