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121793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DCACA"/>
          </a:solidFill>
        </a:fill>
      </a:tcStyle>
    </a:wholeTbl>
    <a:band2H>
      <a:tcTxStyle b="def" i="def"/>
      <a:tcStyle>
        <a:tcBdr/>
        <a:fill>
          <a:solidFill>
            <a:srgbClr val="EF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EED8"/>
          </a:solidFill>
        </a:fill>
      </a:tcStyle>
    </a:wholeTbl>
    <a:band2H>
      <a:tcTxStyle b="def" i="def"/>
      <a:tcStyle>
        <a:tcBdr/>
        <a:fill>
          <a:solidFill>
            <a:srgbClr val="E7F6EC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ED5CC"/>
          </a:solidFill>
        </a:fill>
      </a:tcStyle>
    </a:wholeTbl>
    <a:band2H>
      <a:tcTxStyle b="def" i="def"/>
      <a:tcStyle>
        <a:tcBdr/>
        <a:fill>
          <a:solidFill>
            <a:srgbClr val="FEEB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6" name="Shape 15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Arial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ront A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17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Peter Willendrup, DTU Physics and ESS DMSC</a:t>
            </a:r>
          </a:p>
        </p:txBody>
      </p:sp>
      <p:sp>
        <p:nvSpPr>
          <p:cNvPr id="19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" name="Logo white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249858" y="3545116"/>
            <a:ext cx="10840030" cy="2706459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>
              <a:lnSpc>
                <a:spcPct val="93000"/>
              </a:lnSpc>
              <a:defRPr sz="80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half" idx="1"/>
          </p:nvPr>
        </p:nvSpPr>
        <p:spPr>
          <a:xfrm>
            <a:off x="247072" y="1704975"/>
            <a:ext cx="10840029" cy="1660655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SzTx/>
              <a:buNone/>
              <a:defRPr sz="3000">
                <a:solidFill>
                  <a:srgbClr val="FFFFFF"/>
                </a:solidFill>
              </a:defRPr>
            </a:lvl1pPr>
            <a:lvl2pPr marL="546000" indent="-329999">
              <a:lnSpc>
                <a:spcPct val="110000"/>
              </a:lnSpc>
              <a:spcBef>
                <a:spcPts val="0"/>
              </a:spcBef>
              <a:defRPr sz="3000">
                <a:solidFill>
                  <a:srgbClr val="FFFFFF"/>
                </a:solidFill>
              </a:defRPr>
            </a:lvl2pPr>
            <a:lvl3pPr marL="747600" indent="-330000">
              <a:lnSpc>
                <a:spcPct val="110000"/>
              </a:lnSpc>
              <a:spcBef>
                <a:spcPts val="0"/>
              </a:spcBef>
              <a:defRPr sz="3000">
                <a:solidFill>
                  <a:srgbClr val="FFFFFF"/>
                </a:solidFill>
              </a:defRPr>
            </a:lvl3pPr>
            <a:lvl4pPr marL="960000" indent="-330000">
              <a:lnSpc>
                <a:spcPct val="110000"/>
              </a:lnSpc>
              <a:spcBef>
                <a:spcPts val="0"/>
              </a:spcBef>
              <a:defRPr sz="3000">
                <a:solidFill>
                  <a:srgbClr val="FFFFFF"/>
                </a:solidFill>
              </a:defRPr>
            </a:lvl4pPr>
            <a:lvl5pPr marL="1157999" indent="-330000">
              <a:lnSpc>
                <a:spcPct val="110000"/>
              </a:lnSpc>
              <a:spcBef>
                <a:spcPts val="0"/>
              </a:spcBef>
              <a:defRPr sz="30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ront/Pause 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Background"/>
          <p:cNvSpPr/>
          <p:nvPr/>
        </p:nvSpPr>
        <p:spPr>
          <a:xfrm>
            <a:off x="0" y="0"/>
            <a:ext cx="12193200" cy="68616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/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xfrm flipV="1">
            <a:off x="0" y="6849134"/>
            <a:ext cx="127000" cy="127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20" name="Logo color"/>
          <p:cNvSpPr/>
          <p:nvPr/>
        </p:nvSpPr>
        <p:spPr>
          <a:xfrm>
            <a:off x="4870539" y="1651373"/>
            <a:ext cx="2388324" cy="34833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ront/Paus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128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9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DTU Physics</a:t>
            </a:r>
          </a:p>
        </p:txBody>
      </p:sp>
      <p:sp>
        <p:nvSpPr>
          <p:cNvPr id="130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11 June 2019</a:t>
            </a:r>
          </a:p>
        </p:txBody>
      </p:sp>
      <p:sp>
        <p:nvSpPr>
          <p:cNvPr id="131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2" name="Background"/>
          <p:cNvSpPr/>
          <p:nvPr/>
        </p:nvSpPr>
        <p:spPr>
          <a:xfrm>
            <a:off x="-1168400" y="-990600"/>
            <a:ext cx="12193200" cy="68616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6799" tIns="46799" rIns="46799" bIns="46799"/>
          <a:lstStyle/>
          <a:p>
            <a:pPr/>
          </a:p>
        </p:txBody>
      </p:sp>
      <p:sp>
        <p:nvSpPr>
          <p:cNvPr id="133" name="Logo color"/>
          <p:cNvSpPr/>
          <p:nvPr/>
        </p:nvSpPr>
        <p:spPr>
          <a:xfrm>
            <a:off x="2394039" y="1687322"/>
            <a:ext cx="2388324" cy="34833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134" name="Slide Number"/>
          <p:cNvSpPr txBox="1"/>
          <p:nvPr>
            <p:ph type="sldNum" sz="quarter" idx="2"/>
          </p:nvPr>
        </p:nvSpPr>
        <p:spPr>
          <a:xfrm flipV="1">
            <a:off x="0" y="6849134"/>
            <a:ext cx="127000" cy="127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35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6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3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70780" y="1687322"/>
            <a:ext cx="6508803" cy="34833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0"/>
          <p:cNvSpPr/>
          <p:nvPr/>
        </p:nvSpPr>
        <p:spPr>
          <a:xfrm>
            <a:off x="252000" y="251999"/>
            <a:ext cx="419041" cy="6112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>
              <a:spcBef>
                <a:spcPts val="0"/>
              </a:spcBef>
              <a:defRPr sz="1800"/>
            </a:pPr>
          </a:p>
        </p:txBody>
      </p:sp>
      <p:sp>
        <p:nvSpPr>
          <p:cNvPr id="145" name="CustomShape 11"/>
          <p:cNvSpPr/>
          <p:nvPr/>
        </p:nvSpPr>
        <p:spPr>
          <a:xfrm>
            <a:off x="0" y="6541199"/>
            <a:ext cx="12192480" cy="31608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>
              <a:spcBef>
                <a:spcPts val="0"/>
              </a:spcBef>
              <a:defRPr sz="1800"/>
            </a:pPr>
          </a:p>
        </p:txBody>
      </p:sp>
      <p:sp>
        <p:nvSpPr>
          <p:cNvPr id="146" name="CustomShape 14"/>
          <p:cNvSpPr/>
          <p:nvPr/>
        </p:nvSpPr>
        <p:spPr>
          <a:xfrm>
            <a:off x="0" y="-1"/>
            <a:ext cx="12192480" cy="4968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>
              <a:spcBef>
                <a:spcPts val="0"/>
              </a:spcBef>
              <a:defRPr sz="1800"/>
            </a:pPr>
          </a:p>
        </p:txBody>
      </p:sp>
      <p:sp>
        <p:nvSpPr>
          <p:cNvPr id="147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Peter Willendrup, DTU Physics and ESS DMSC</a:t>
            </a:r>
          </a:p>
        </p:txBody>
      </p:sp>
      <p:pic>
        <p:nvPicPr>
          <p:cNvPr id="14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6580" y="251999"/>
            <a:ext cx="1142204" cy="611281"/>
          </a:xfrm>
          <a:prstGeom prst="rect">
            <a:avLst/>
          </a:prstGeom>
          <a:ln w="12700">
            <a:miter lim="400000"/>
          </a:ln>
        </p:spPr>
      </p:pic>
      <p:sp>
        <p:nvSpPr>
          <p:cNvPr id="149" name="Slide Number"/>
          <p:cNvSpPr txBox="1"/>
          <p:nvPr>
            <p:ph type="sldNum" sz="quarter" idx="2"/>
          </p:nvPr>
        </p:nvSpPr>
        <p:spPr>
          <a:xfrm>
            <a:off x="5886661" y="6172200"/>
            <a:ext cx="2841838" cy="368301"/>
          </a:xfrm>
          <a:prstGeom prst="rect">
            <a:avLst/>
          </a:prstGeom>
        </p:spPr>
        <p:txBody>
          <a:bodyPr lIns="45719" tIns="45719" rIns="45719" bIns="45719"/>
          <a:lstStyle>
            <a:lvl1pPr algn="r">
              <a:spcBef>
                <a:spcPts val="0"/>
              </a:spcBef>
              <a:defRPr b="0" sz="12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ro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31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2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Peter Willendrup, DTU Physics and ESS DMSC</a:t>
            </a:r>
          </a:p>
        </p:txBody>
      </p:sp>
      <p:sp>
        <p:nvSpPr>
          <p:cNvPr id="33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4" name="Title Text"/>
          <p:cNvSpPr txBox="1"/>
          <p:nvPr>
            <p:ph type="title"/>
          </p:nvPr>
        </p:nvSpPr>
        <p:spPr>
          <a:xfrm>
            <a:off x="249858" y="3545116"/>
            <a:ext cx="10840030" cy="2706459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>
              <a:lnSpc>
                <a:spcPct val="93000"/>
              </a:lnSpc>
              <a:defRPr sz="8000"/>
            </a:lvl1pPr>
          </a:lstStyle>
          <a:p>
            <a:pPr/>
            <a:r>
              <a:t>Title Text</a:t>
            </a:r>
          </a:p>
        </p:txBody>
      </p:sp>
      <p:sp>
        <p:nvSpPr>
          <p:cNvPr id="35" name="Body Level One…"/>
          <p:cNvSpPr txBox="1"/>
          <p:nvPr>
            <p:ph type="body" sz="half" idx="1"/>
          </p:nvPr>
        </p:nvSpPr>
        <p:spPr>
          <a:xfrm>
            <a:off x="247072" y="1704975"/>
            <a:ext cx="10840029" cy="1660655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SzTx/>
              <a:buNone/>
              <a:defRPr sz="3000"/>
            </a:lvl1pPr>
            <a:lvl2pPr marL="546000" indent="-329999">
              <a:lnSpc>
                <a:spcPct val="110000"/>
              </a:lnSpc>
              <a:spcBef>
                <a:spcPts val="0"/>
              </a:spcBef>
              <a:defRPr sz="3000"/>
            </a:lvl2pPr>
            <a:lvl3pPr marL="747600" indent="-330000">
              <a:lnSpc>
                <a:spcPct val="110000"/>
              </a:lnSpc>
              <a:spcBef>
                <a:spcPts val="0"/>
              </a:spcBef>
              <a:defRPr sz="3000"/>
            </a:lvl3pPr>
            <a:lvl4pPr marL="960000" indent="-330000">
              <a:lnSpc>
                <a:spcPct val="110000"/>
              </a:lnSpc>
              <a:spcBef>
                <a:spcPts val="0"/>
              </a:spcBef>
              <a:defRPr sz="3000"/>
            </a:lvl4pPr>
            <a:lvl5pPr marL="1157999" indent="-330000">
              <a:lnSpc>
                <a:spcPct val="110000"/>
              </a:lnSpc>
              <a:spcBef>
                <a:spcPts val="0"/>
              </a:spcBef>
              <a:defRPr sz="3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6580" y="251999"/>
            <a:ext cx="1142204" cy="6112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45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6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Peter Willendrup, DTU Physics and ESS DMSC</a:t>
            </a:r>
          </a:p>
        </p:txBody>
      </p:sp>
      <p:sp>
        <p:nvSpPr>
          <p:cNvPr id="47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8" name="Title Text"/>
          <p:cNvSpPr txBox="1"/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9" name="Body Level One…"/>
          <p:cNvSpPr txBox="1"/>
          <p:nvPr>
            <p:ph type="body" idx="1"/>
          </p:nvPr>
        </p:nvSpPr>
        <p:spPr>
          <a:xfrm>
            <a:off x="1774800" y="1706399"/>
            <a:ext cx="9312375" cy="4545579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5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6580" y="251999"/>
            <a:ext cx="1142204" cy="6112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le Text"/>
          <p:cNvSpPr txBox="1"/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9" name="Body Level One…"/>
          <p:cNvSpPr txBox="1"/>
          <p:nvPr>
            <p:ph type="body" sz="half" idx="1"/>
          </p:nvPr>
        </p:nvSpPr>
        <p:spPr>
          <a:xfrm>
            <a:off x="1774800" y="1706398"/>
            <a:ext cx="4410177" cy="45468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ext and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itle Text"/>
          <p:cNvSpPr txBox="1"/>
          <p:nvPr>
            <p:ph type="title"/>
          </p:nvPr>
        </p:nvSpPr>
        <p:spPr>
          <a:xfrm>
            <a:off x="1774725" y="426126"/>
            <a:ext cx="6048673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68" name="Body Level One…"/>
          <p:cNvSpPr txBox="1"/>
          <p:nvPr>
            <p:ph type="body" sz="half" idx="1"/>
          </p:nvPr>
        </p:nvSpPr>
        <p:spPr>
          <a:xfrm>
            <a:off x="1774725" y="1706328"/>
            <a:ext cx="6048673" cy="454557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9" name="Picture Placeholder 9"/>
          <p:cNvSpPr/>
          <p:nvPr>
            <p:ph type="pic" sz="quarter" idx="21"/>
          </p:nvPr>
        </p:nvSpPr>
        <p:spPr>
          <a:xfrm>
            <a:off x="8331213" y="849733"/>
            <a:ext cx="3859201" cy="25056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70" name="Picture Placeholder 11"/>
          <p:cNvSpPr/>
          <p:nvPr>
            <p:ph type="pic" sz="quarter" idx="22"/>
          </p:nvPr>
        </p:nvSpPr>
        <p:spPr>
          <a:xfrm>
            <a:off x="8331213" y="3563718"/>
            <a:ext cx="3859201" cy="25056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7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pictur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itle Text"/>
          <p:cNvSpPr txBox="1"/>
          <p:nvPr>
            <p:ph type="title"/>
          </p:nvPr>
        </p:nvSpPr>
        <p:spPr>
          <a:xfrm>
            <a:off x="4221360" y="426126"/>
            <a:ext cx="6865740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79" name="Body Level One…"/>
          <p:cNvSpPr txBox="1"/>
          <p:nvPr>
            <p:ph type="body" sz="half" idx="1"/>
          </p:nvPr>
        </p:nvSpPr>
        <p:spPr>
          <a:xfrm>
            <a:off x="4221360" y="1706328"/>
            <a:ext cx="6865740" cy="454557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0" name="Picture Placeholder 9"/>
          <p:cNvSpPr/>
          <p:nvPr>
            <p:ph type="pic" sz="quarter" idx="21"/>
          </p:nvPr>
        </p:nvSpPr>
        <p:spPr>
          <a:xfrm>
            <a:off x="-2" y="1314522"/>
            <a:ext cx="3708002" cy="24552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81" name="Picture Placeholder 11"/>
          <p:cNvSpPr/>
          <p:nvPr>
            <p:ph type="pic" sz="quarter" idx="22"/>
          </p:nvPr>
        </p:nvSpPr>
        <p:spPr>
          <a:xfrm>
            <a:off x="-2" y="3968153"/>
            <a:ext cx="3708002" cy="24552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8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itle Text"/>
          <p:cNvSpPr txBox="1"/>
          <p:nvPr>
            <p:ph type="title"/>
          </p:nvPr>
        </p:nvSpPr>
        <p:spPr>
          <a:xfrm>
            <a:off x="247650" y="980726"/>
            <a:ext cx="3740400" cy="418116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90" name="Body Level One…"/>
          <p:cNvSpPr txBox="1"/>
          <p:nvPr>
            <p:ph type="body" sz="quarter" idx="1"/>
          </p:nvPr>
        </p:nvSpPr>
        <p:spPr>
          <a:xfrm>
            <a:off x="247650" y="4407149"/>
            <a:ext cx="3740400" cy="1844426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spcBef>
                <a:spcPts val="200"/>
              </a:spcBef>
              <a:defRPr sz="1200"/>
            </a:lvl1pPr>
            <a:lvl2pPr>
              <a:spcBef>
                <a:spcPts val="200"/>
              </a:spcBef>
              <a:defRPr sz="1200"/>
            </a:lvl2pPr>
            <a:lvl3pPr>
              <a:spcBef>
                <a:spcPts val="200"/>
              </a:spcBef>
              <a:defRPr sz="1200"/>
            </a:lvl3pPr>
            <a:lvl4pPr>
              <a:spcBef>
                <a:spcPts val="200"/>
              </a:spcBef>
              <a:defRPr sz="1200"/>
            </a:lvl4pPr>
            <a:lvl5pPr>
              <a:spcBef>
                <a:spcPts val="200"/>
              </a:spcBef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1" name="Text Placeholder 18"/>
          <p:cNvSpPr/>
          <p:nvPr>
            <p:ph type="body" sz="quarter" idx="21"/>
          </p:nvPr>
        </p:nvSpPr>
        <p:spPr>
          <a:xfrm>
            <a:off x="4222750" y="979200"/>
            <a:ext cx="3740400" cy="417768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/>
          <a:p>
            <a:pPr marL="0" indent="0">
              <a:spcBef>
                <a:spcPts val="500"/>
              </a:spcBef>
              <a:buSzTx/>
              <a:buNone/>
              <a:defRPr b="1" sz="2400"/>
            </a:pPr>
          </a:p>
        </p:txBody>
      </p:sp>
      <p:sp>
        <p:nvSpPr>
          <p:cNvPr id="92" name="Text Placeholder 22"/>
          <p:cNvSpPr/>
          <p:nvPr>
            <p:ph type="body" sz="quarter" idx="22"/>
          </p:nvPr>
        </p:nvSpPr>
        <p:spPr>
          <a:xfrm>
            <a:off x="8197850" y="979200"/>
            <a:ext cx="3740400" cy="417768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/>
          <a:p>
            <a:pPr marL="0" indent="0">
              <a:spcBef>
                <a:spcPts val="500"/>
              </a:spcBef>
              <a:buSzTx/>
              <a:buNone/>
              <a:defRPr b="1" sz="2400"/>
            </a:pPr>
          </a:p>
        </p:txBody>
      </p:sp>
      <p:sp>
        <p:nvSpPr>
          <p:cNvPr id="93" name="Picture Placeholder 8"/>
          <p:cNvSpPr/>
          <p:nvPr>
            <p:ph type="pic" sz="quarter" idx="23"/>
          </p:nvPr>
        </p:nvSpPr>
        <p:spPr>
          <a:xfrm>
            <a:off x="247650" y="1546281"/>
            <a:ext cx="3740400" cy="26640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94" name="Picture Placeholder 8"/>
          <p:cNvSpPr/>
          <p:nvPr>
            <p:ph type="pic" sz="quarter" idx="24"/>
          </p:nvPr>
        </p:nvSpPr>
        <p:spPr>
          <a:xfrm>
            <a:off x="4223148" y="1548580"/>
            <a:ext cx="3740401" cy="26640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95" name="Picture Placeholder 8"/>
          <p:cNvSpPr/>
          <p:nvPr>
            <p:ph type="pic" sz="quarter" idx="25"/>
          </p:nvPr>
        </p:nvSpPr>
        <p:spPr>
          <a:xfrm>
            <a:off x="8198647" y="1546281"/>
            <a:ext cx="3740401" cy="26640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9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itle Text"/>
          <p:cNvSpPr txBox="1"/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Logo og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tif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3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11506450" y="6636099"/>
            <a:ext cx="127001" cy="1270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Peter Willendrup, DTU Physics and ESS DMSC</a:t>
            </a:r>
          </a:p>
        </p:txBody>
      </p:sp>
      <p:pic>
        <p:nvPicPr>
          <p:cNvPr id="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6580" y="251999"/>
            <a:ext cx="1142204" cy="611281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Title Text"/>
          <p:cNvSpPr txBox="1"/>
          <p:nvPr>
            <p:ph type="title"/>
          </p:nvPr>
        </p:nvSpPr>
        <p:spPr>
          <a:xfrm>
            <a:off x="608965" y="0"/>
            <a:ext cx="10961370" cy="1417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/>
          <a:lstStyle/>
          <a:p>
            <a:pPr/>
            <a:r>
              <a:t>Title Text</a:t>
            </a:r>
          </a:p>
        </p:txBody>
      </p:sp>
      <p:sp>
        <p:nvSpPr>
          <p:cNvPr id="9" name="Body Level One…"/>
          <p:cNvSpPr txBox="1"/>
          <p:nvPr>
            <p:ph type="body" idx="1"/>
          </p:nvPr>
        </p:nvSpPr>
        <p:spPr>
          <a:xfrm>
            <a:off x="608965" y="1600200"/>
            <a:ext cx="1096137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1980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4140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6156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8280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4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hyperlink" Target="https://github.com/McStasMcXtrace/Schools/blob/master/2024/NECSA_October_2024/01_Monday_October_7th/02_McStas_sources_and_monitors/Exercise/README.md" TargetMode="Externa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hyperlink" Target="https://github.com/McStasMcXtrace/McCode/raw/master/docpkg/manuals/mcstas/Component_manual.pdf" TargetMode="External"/><Relationship Id="rId3" Type="http://schemas.openxmlformats.org/officeDocument/2006/relationships/hyperlink" Target="http://mcstas.org/download/components/doc/manuals/mcstas-components.pdf" TargetMode="Externa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itle 3"/>
          <p:cNvSpPr txBox="1"/>
          <p:nvPr/>
        </p:nvSpPr>
        <p:spPr>
          <a:xfrm>
            <a:off x="1736176" y="3334087"/>
            <a:ext cx="9529925" cy="2224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93000"/>
              </a:lnSpc>
              <a:defRPr b="1" spc="-1" sz="8000"/>
            </a:lvl1pPr>
          </a:lstStyle>
          <a:p>
            <a:pPr/>
            <a:r>
              <a:t>Sources and Monitors</a:t>
            </a:r>
          </a:p>
        </p:txBody>
      </p:sp>
      <p:sp>
        <p:nvSpPr>
          <p:cNvPr id="159" name="Subtitle 4"/>
          <p:cNvSpPr txBox="1"/>
          <p:nvPr/>
        </p:nvSpPr>
        <p:spPr>
          <a:xfrm>
            <a:off x="1766564" y="2751985"/>
            <a:ext cx="9872535" cy="419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10000"/>
              </a:lnSpc>
              <a:defRPr spc="-1" sz="3000"/>
            </a:lvl1pPr>
          </a:lstStyle>
          <a:p>
            <a:pPr/>
            <a:r>
              <a:t>Peter Willendrup, DTU Physics + ESS DMSC</a:t>
            </a:r>
          </a:p>
        </p:txBody>
      </p:sp>
      <p:sp>
        <p:nvSpPr>
          <p:cNvPr id="160" name="Slide Number Placeholder 2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pc="-1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65" name="Monitors: Example PSD_monitor"/>
          <p:cNvSpPr txBox="1"/>
          <p:nvPr/>
        </p:nvSpPr>
        <p:spPr>
          <a:xfrm>
            <a:off x="1774800" y="912419"/>
            <a:ext cx="9312120" cy="22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pc="-1"/>
            </a:lvl1pPr>
          </a:lstStyle>
          <a:p>
            <a:pPr/>
            <a:r>
              <a:t>Monitors: Example PSD_monitor</a:t>
            </a:r>
          </a:p>
        </p:txBody>
      </p:sp>
      <p:grpSp>
        <p:nvGrpSpPr>
          <p:cNvPr id="280" name="Group"/>
          <p:cNvGrpSpPr/>
          <p:nvPr/>
        </p:nvGrpSpPr>
        <p:grpSpPr>
          <a:xfrm>
            <a:off x="1439999" y="1892519"/>
            <a:ext cx="4680001" cy="2643482"/>
            <a:chOff x="0" y="0"/>
            <a:chExt cx="4680000" cy="2643480"/>
          </a:xfrm>
        </p:grpSpPr>
        <p:sp>
          <p:nvSpPr>
            <p:cNvPr id="266" name="Shape"/>
            <p:cNvSpPr/>
            <p:nvPr/>
          </p:nvSpPr>
          <p:spPr>
            <a:xfrm rot="5400000">
              <a:off x="1371239" y="1173599"/>
              <a:ext cx="2311201" cy="3848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202" y="0"/>
                  </a:moveTo>
                  <a:lnTo>
                    <a:pt x="0" y="0"/>
                  </a:lnTo>
                  <a:lnTo>
                    <a:pt x="5402" y="21600"/>
                  </a:lnTo>
                  <a:lnTo>
                    <a:pt x="21600" y="21600"/>
                  </a:lnTo>
                  <a:lnTo>
                    <a:pt x="16202" y="0"/>
                  </a:lnTo>
                </a:path>
              </a:pathLst>
            </a:custGeom>
            <a:solidFill>
              <a:srgbClr val="729FCF"/>
            </a:solidFill>
            <a:ln w="3175" cap="flat">
              <a:solidFill>
                <a:srgbClr val="3465A4"/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/>
            </a:p>
          </p:txBody>
        </p:sp>
        <p:sp>
          <p:nvSpPr>
            <p:cNvPr id="267" name="Line"/>
            <p:cNvSpPr/>
            <p:nvPr/>
          </p:nvSpPr>
          <p:spPr>
            <a:xfrm flipV="1">
              <a:off x="129959" y="476639"/>
              <a:ext cx="4550042" cy="1083241"/>
            </a:xfrm>
            <a:prstGeom prst="line">
              <a:avLst/>
            </a:prstGeom>
            <a:noFill/>
            <a:ln w="3175" cap="flat">
              <a:solidFill>
                <a:srgbClr val="3465A4"/>
              </a:solidFill>
              <a:prstDash val="solid"/>
              <a:round/>
              <a:tailEnd type="stealth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8" name="Line"/>
            <p:cNvSpPr/>
            <p:nvPr/>
          </p:nvSpPr>
          <p:spPr>
            <a:xfrm>
              <a:off x="910080" y="1646639"/>
              <a:ext cx="3596761" cy="259922"/>
            </a:xfrm>
            <a:prstGeom prst="line">
              <a:avLst/>
            </a:prstGeom>
            <a:noFill/>
            <a:ln w="3175" cap="flat">
              <a:solidFill>
                <a:srgbClr val="3465A4"/>
              </a:solidFill>
              <a:prstDash val="solid"/>
              <a:round/>
              <a:tailEnd type="stealth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9" name="Line"/>
            <p:cNvSpPr/>
            <p:nvPr/>
          </p:nvSpPr>
          <p:spPr>
            <a:xfrm>
              <a:off x="-1" y="866880"/>
              <a:ext cx="4246562" cy="519840"/>
            </a:xfrm>
            <a:prstGeom prst="line">
              <a:avLst/>
            </a:prstGeom>
            <a:noFill/>
            <a:ln w="3175" cap="flat">
              <a:solidFill>
                <a:srgbClr val="3465A4"/>
              </a:solidFill>
              <a:prstDash val="solid"/>
              <a:round/>
              <a:tailEnd type="stealth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0" name="Shape"/>
            <p:cNvSpPr/>
            <p:nvPr/>
          </p:nvSpPr>
          <p:spPr>
            <a:xfrm>
              <a:off x="2489760" y="930239"/>
              <a:ext cx="110161" cy="109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97" y="0"/>
                  </a:moveTo>
                  <a:lnTo>
                    <a:pt x="8278" y="8256"/>
                  </a:lnTo>
                  <a:lnTo>
                    <a:pt x="0" y="8256"/>
                  </a:lnTo>
                  <a:lnTo>
                    <a:pt x="6722" y="13405"/>
                  </a:lnTo>
                  <a:lnTo>
                    <a:pt x="4198" y="21600"/>
                  </a:lnTo>
                  <a:lnTo>
                    <a:pt x="10797" y="16580"/>
                  </a:lnTo>
                  <a:lnTo>
                    <a:pt x="17401" y="21600"/>
                  </a:lnTo>
                  <a:lnTo>
                    <a:pt x="14878" y="13405"/>
                  </a:lnTo>
                  <a:lnTo>
                    <a:pt x="21600" y="8256"/>
                  </a:lnTo>
                  <a:lnTo>
                    <a:pt x="13321" y="8256"/>
                  </a:lnTo>
                  <a:lnTo>
                    <a:pt x="10797" y="0"/>
                  </a:lnTo>
                  <a:close/>
                </a:path>
              </a:pathLst>
            </a:custGeom>
            <a:solidFill>
              <a:srgbClr val="FFFF00"/>
            </a:solidFill>
            <a:ln w="3175" cap="flat">
              <a:solidFill>
                <a:srgbClr val="3465A4"/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/>
            </a:p>
          </p:txBody>
        </p:sp>
        <p:sp>
          <p:nvSpPr>
            <p:cNvPr id="271" name="Shape"/>
            <p:cNvSpPr/>
            <p:nvPr/>
          </p:nvSpPr>
          <p:spPr>
            <a:xfrm>
              <a:off x="2513159" y="1126799"/>
              <a:ext cx="110161" cy="1101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97" y="0"/>
                  </a:moveTo>
                  <a:lnTo>
                    <a:pt x="8278" y="8256"/>
                  </a:lnTo>
                  <a:lnTo>
                    <a:pt x="0" y="8256"/>
                  </a:lnTo>
                  <a:lnTo>
                    <a:pt x="6722" y="13405"/>
                  </a:lnTo>
                  <a:lnTo>
                    <a:pt x="4198" y="21600"/>
                  </a:lnTo>
                  <a:lnTo>
                    <a:pt x="10797" y="16580"/>
                  </a:lnTo>
                  <a:lnTo>
                    <a:pt x="17401" y="21600"/>
                  </a:lnTo>
                  <a:lnTo>
                    <a:pt x="14878" y="13405"/>
                  </a:lnTo>
                  <a:lnTo>
                    <a:pt x="21600" y="8256"/>
                  </a:lnTo>
                  <a:lnTo>
                    <a:pt x="13321" y="8256"/>
                  </a:lnTo>
                  <a:lnTo>
                    <a:pt x="10797" y="0"/>
                  </a:lnTo>
                  <a:close/>
                </a:path>
              </a:pathLst>
            </a:custGeom>
            <a:solidFill>
              <a:srgbClr val="FFFF00"/>
            </a:solidFill>
            <a:ln w="3175" cap="flat">
              <a:solidFill>
                <a:srgbClr val="3465A4"/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/>
            </a:p>
          </p:txBody>
        </p:sp>
        <p:sp>
          <p:nvSpPr>
            <p:cNvPr id="272" name="Shape"/>
            <p:cNvSpPr/>
            <p:nvPr/>
          </p:nvSpPr>
          <p:spPr>
            <a:xfrm>
              <a:off x="2359799" y="1709999"/>
              <a:ext cx="110161" cy="1101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97" y="0"/>
                  </a:moveTo>
                  <a:lnTo>
                    <a:pt x="8278" y="8256"/>
                  </a:lnTo>
                  <a:lnTo>
                    <a:pt x="0" y="8256"/>
                  </a:lnTo>
                  <a:lnTo>
                    <a:pt x="6722" y="13405"/>
                  </a:lnTo>
                  <a:lnTo>
                    <a:pt x="4198" y="21600"/>
                  </a:lnTo>
                  <a:lnTo>
                    <a:pt x="10797" y="16580"/>
                  </a:lnTo>
                  <a:lnTo>
                    <a:pt x="17401" y="21600"/>
                  </a:lnTo>
                  <a:lnTo>
                    <a:pt x="14878" y="13405"/>
                  </a:lnTo>
                  <a:lnTo>
                    <a:pt x="21600" y="8256"/>
                  </a:lnTo>
                  <a:lnTo>
                    <a:pt x="13321" y="8256"/>
                  </a:lnTo>
                  <a:lnTo>
                    <a:pt x="10797" y="0"/>
                  </a:lnTo>
                  <a:close/>
                </a:path>
              </a:pathLst>
            </a:custGeom>
            <a:solidFill>
              <a:srgbClr val="FFFF00"/>
            </a:solidFill>
            <a:ln w="3175" cap="flat">
              <a:solidFill>
                <a:srgbClr val="3465A4"/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/>
            </a:p>
          </p:txBody>
        </p:sp>
        <p:sp>
          <p:nvSpPr>
            <p:cNvPr id="273" name="Line"/>
            <p:cNvSpPr/>
            <p:nvPr/>
          </p:nvSpPr>
          <p:spPr>
            <a:xfrm flipV="1">
              <a:off x="2334240" y="563399"/>
              <a:ext cx="385200" cy="519842"/>
            </a:xfrm>
            <a:prstGeom prst="line">
              <a:avLst/>
            </a:prstGeom>
            <a:noFill/>
            <a:ln w="3175" cap="flat">
              <a:solidFill>
                <a:srgbClr val="3465A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4" name="Line"/>
            <p:cNvSpPr/>
            <p:nvPr/>
          </p:nvSpPr>
          <p:spPr>
            <a:xfrm flipV="1">
              <a:off x="2334240" y="866880"/>
              <a:ext cx="385200" cy="519841"/>
            </a:xfrm>
            <a:prstGeom prst="line">
              <a:avLst/>
            </a:prstGeom>
            <a:noFill/>
            <a:ln w="3175" cap="flat">
              <a:solidFill>
                <a:srgbClr val="3465A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5" name="Line"/>
            <p:cNvSpPr/>
            <p:nvPr/>
          </p:nvSpPr>
          <p:spPr>
            <a:xfrm flipV="1">
              <a:off x="2334240" y="1169999"/>
              <a:ext cx="385200" cy="519842"/>
            </a:xfrm>
            <a:prstGeom prst="line">
              <a:avLst/>
            </a:prstGeom>
            <a:noFill/>
            <a:ln w="3175" cap="flat">
              <a:solidFill>
                <a:srgbClr val="3465A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6" name="Line"/>
            <p:cNvSpPr/>
            <p:nvPr/>
          </p:nvSpPr>
          <p:spPr>
            <a:xfrm flipV="1">
              <a:off x="2334240" y="1473479"/>
              <a:ext cx="385200" cy="519842"/>
            </a:xfrm>
            <a:prstGeom prst="line">
              <a:avLst/>
            </a:prstGeom>
            <a:noFill/>
            <a:ln w="3175" cap="flat">
              <a:solidFill>
                <a:srgbClr val="3465A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7" name="Line"/>
            <p:cNvSpPr/>
            <p:nvPr/>
          </p:nvSpPr>
          <p:spPr>
            <a:xfrm flipV="1">
              <a:off x="2334240" y="1733399"/>
              <a:ext cx="385200" cy="519842"/>
            </a:xfrm>
            <a:prstGeom prst="line">
              <a:avLst/>
            </a:prstGeom>
            <a:noFill/>
            <a:ln w="3175" cap="flat">
              <a:solidFill>
                <a:srgbClr val="3465A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8" name="Line"/>
            <p:cNvSpPr/>
            <p:nvPr/>
          </p:nvSpPr>
          <p:spPr>
            <a:xfrm>
              <a:off x="2448360" y="210600"/>
              <a:ext cx="43200" cy="2432881"/>
            </a:xfrm>
            <a:prstGeom prst="line">
              <a:avLst/>
            </a:prstGeom>
            <a:noFill/>
            <a:ln w="3175" cap="flat">
              <a:solidFill>
                <a:srgbClr val="3465A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9" name="Line"/>
            <p:cNvSpPr/>
            <p:nvPr/>
          </p:nvSpPr>
          <p:spPr>
            <a:xfrm>
              <a:off x="2599920" y="0"/>
              <a:ext cx="43200" cy="2432880"/>
            </a:xfrm>
            <a:prstGeom prst="line">
              <a:avLst/>
            </a:prstGeom>
            <a:noFill/>
            <a:ln w="3175" cap="flat">
              <a:solidFill>
                <a:srgbClr val="3465A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81" name="Line"/>
          <p:cNvSpPr/>
          <p:nvPr/>
        </p:nvSpPr>
        <p:spPr>
          <a:xfrm flipH="1">
            <a:off x="4039920" y="2447999"/>
            <a:ext cx="3016081" cy="374762"/>
          </a:xfrm>
          <a:prstGeom prst="line">
            <a:avLst/>
          </a:prstGeom>
          <a:ln w="360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82" name="When the simulation has been completed, the detected intensity in pixel (i,j) is:"/>
          <p:cNvSpPr txBox="1"/>
          <p:nvPr/>
        </p:nvSpPr>
        <p:spPr>
          <a:xfrm>
            <a:off x="7173000" y="1800000"/>
            <a:ext cx="3942001" cy="540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pc="0"/>
            </a:lvl1pPr>
          </a:lstStyle>
          <a:p>
            <a:pPr/>
            <a:r>
              <a:t>When the simulation has been completed, the detected intensity in pixel (i,j) is:</a:t>
            </a:r>
          </a:p>
        </p:txBody>
      </p:sp>
      <p:sp>
        <p:nvSpPr>
          <p:cNvPr id="283" name="Text"/>
          <p:cNvSpPr txBox="1"/>
          <p:nvPr/>
        </p:nvSpPr>
        <p:spPr>
          <a:xfrm>
            <a:off x="7262999" y="2678040"/>
            <a:ext cx="3584881" cy="622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16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I</m:t>
                  </m:r>
                  <m:d>
                    <m:dPr>
                      <m:ctrlPr>
                        <a:rPr xmlns:a="http://schemas.openxmlformats.org/drawingml/2006/main" sz="1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xmlns:a="http://schemas.openxmlformats.org/drawingml/2006/main" sz="1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1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xmlns:a="http://schemas.openxmlformats.org/drawingml/2006/main" sz="1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</m:e>
                  </m:d>
                  <m:r>
                    <a:rPr xmlns:a="http://schemas.openxmlformats.org/drawingml/2006/main" sz="16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nary>
                    <m:naryPr>
                      <m:ctrlPr>
                        <a:rPr xmlns:a="http://schemas.openxmlformats.org/drawingml/2006/main" sz="1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chr m:val="∑"/>
                      <m:limLoc m:val="undOvr"/>
                      <m:grow m:val="0"/>
                      <m:subHide m:val="off"/>
                      <m:supHide m:val="on"/>
                    </m:naryPr>
                    <m:sub>
                      <m:sSub>
                        <m:e>
                          <m:r>
                            <a:rPr xmlns:a="http://schemas.openxmlformats.org/drawingml/2006/main"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xmlns:a="http://schemas.openxmlformats.org/drawingml/2006/main"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  <m:r>
                        <a:rPr xmlns:a="http://schemas.openxmlformats.org/drawingml/2006/main" sz="1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e>
                          <m:r>
                            <a:rPr xmlns:a="http://schemas.openxmlformats.org/drawingml/2006/main"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xmlns:a="http://schemas.openxmlformats.org/drawingml/2006/main"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  <m:r>
                        <a:rPr xmlns:a="http://schemas.openxmlformats.org/drawingml/2006/main" sz="1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xmlns:a="http://schemas.openxmlformats.org/drawingml/2006/main" sz="1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xmlns:a="http://schemas.openxmlformats.org/drawingml/2006/main" sz="1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1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xmlns:a="http://schemas.openxmlformats.org/drawingml/2006/main" sz="1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xmlns:a="http://schemas.openxmlformats.org/drawingml/2006/main" sz="1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  <m:d>
                        <m:dPr>
                          <m:ctrlPr>
                            <a:rPr xmlns:a="http://schemas.openxmlformats.org/drawingml/2006/main"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xmlns:a="http://schemas.openxmlformats.org/drawingml/2006/main"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xmlns:a="http://schemas.openxmlformats.org/drawingml/2006/main"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xmlns:a="http://schemas.openxmlformats.org/drawingml/2006/main"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</m:e>
                      </m:d>
                    </m:sub>
                    <m:sup/>
                    <m:e>
                      <m:sSub>
                        <m:e>
                          <m:r>
                            <a:rPr xmlns:a="http://schemas.openxmlformats.org/drawingml/2006/main"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a:rPr xmlns:a="http://schemas.openxmlformats.org/drawingml/2006/main"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</m:e>
                  </m:nary>
                  <m:r>
                    <a:rPr xmlns:a="http://schemas.openxmlformats.org/drawingml/2006/main" sz="16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;</m:t>
                  </m:r>
                  <m:r>
                    <a:rPr xmlns:a="http://schemas.openxmlformats.org/drawingml/2006/main" sz="16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k</m:t>
                  </m:r>
                  <m:r>
                    <a:rPr xmlns:a="http://schemas.openxmlformats.org/drawingml/2006/main" sz="16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16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r</m:t>
                  </m:r>
                  <m:r>
                    <a:rPr xmlns:a="http://schemas.openxmlformats.org/drawingml/2006/main" sz="16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a</m:t>
                  </m:r>
                  <m:r>
                    <a:rPr xmlns:a="http://schemas.openxmlformats.org/drawingml/2006/main" sz="16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y</m:t>
                  </m:r>
                  <m:r>
                    <a:rPr xmlns:a="http://schemas.openxmlformats.org/drawingml/2006/main" sz="16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16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u</m:t>
                  </m:r>
                  <m:r>
                    <a:rPr xmlns:a="http://schemas.openxmlformats.org/drawingml/2006/main" sz="16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m</m:t>
                  </m:r>
                  <m:r>
                    <a:rPr xmlns:a="http://schemas.openxmlformats.org/drawingml/2006/main" sz="16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b</m:t>
                  </m:r>
                  <m:r>
                    <a:rPr xmlns:a="http://schemas.openxmlformats.org/drawingml/2006/main" sz="16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16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r</m:t>
                  </m:r>
                  <m:r>
                    <a:rPr xmlns:a="http://schemas.openxmlformats.org/drawingml/2006/main" sz="16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.</m:t>
                  </m:r>
                </m:oMath>
              </m:oMathPara>
            </a14:m>
          </a:p>
        </p:txBody>
      </p:sp>
      <p:sp>
        <p:nvSpPr>
          <p:cNvPr id="284" name="… during simulation, the pixels are maintained as running sums."/>
          <p:cNvSpPr txBox="1"/>
          <p:nvPr/>
        </p:nvSpPr>
        <p:spPr>
          <a:xfrm>
            <a:off x="7245000" y="3600000"/>
            <a:ext cx="3510001" cy="540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pc="0"/>
            </a:lvl1pPr>
          </a:lstStyle>
          <a:p>
            <a:pPr/>
            <a:r>
              <a:t>… during simulation, the pixels are maintained as running sums.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87" name="Monitors:  Example PSD_monitor and L_monitor"/>
          <p:cNvSpPr txBox="1"/>
          <p:nvPr/>
        </p:nvSpPr>
        <p:spPr>
          <a:xfrm>
            <a:off x="1774800" y="860483"/>
            <a:ext cx="9312120" cy="450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pc="-1"/>
            </a:pPr>
            <a:r>
              <a:t>Monitors: </a:t>
            </a:r>
            <a:br/>
            <a:r>
              <a:t>Example PSD_monitor and L_monitor</a:t>
            </a:r>
          </a:p>
        </p:txBody>
      </p:sp>
      <p:grpSp>
        <p:nvGrpSpPr>
          <p:cNvPr id="302" name="Group"/>
          <p:cNvGrpSpPr/>
          <p:nvPr/>
        </p:nvGrpSpPr>
        <p:grpSpPr>
          <a:xfrm>
            <a:off x="1439999" y="1892519"/>
            <a:ext cx="2736002" cy="1545481"/>
            <a:chOff x="0" y="0"/>
            <a:chExt cx="2736000" cy="1545479"/>
          </a:xfrm>
        </p:grpSpPr>
        <p:sp>
          <p:nvSpPr>
            <p:cNvPr id="288" name="Shape"/>
            <p:cNvSpPr/>
            <p:nvPr/>
          </p:nvSpPr>
          <p:spPr>
            <a:xfrm rot="5400000">
              <a:off x="796319" y="686159"/>
              <a:ext cx="1351081" cy="2246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204" y="0"/>
                  </a:moveTo>
                  <a:lnTo>
                    <a:pt x="0" y="0"/>
                  </a:lnTo>
                  <a:lnTo>
                    <a:pt x="5401" y="21600"/>
                  </a:lnTo>
                  <a:lnTo>
                    <a:pt x="21600" y="21600"/>
                  </a:lnTo>
                  <a:lnTo>
                    <a:pt x="16204" y="0"/>
                  </a:lnTo>
                </a:path>
              </a:pathLst>
            </a:custGeom>
            <a:solidFill>
              <a:srgbClr val="729FCF"/>
            </a:solidFill>
            <a:ln w="3175" cap="flat">
              <a:solidFill>
                <a:srgbClr val="3465A4"/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/>
            </a:p>
          </p:txBody>
        </p:sp>
        <p:sp>
          <p:nvSpPr>
            <p:cNvPr id="289" name="Line"/>
            <p:cNvSpPr/>
            <p:nvPr/>
          </p:nvSpPr>
          <p:spPr>
            <a:xfrm flipV="1">
              <a:off x="75960" y="278640"/>
              <a:ext cx="2660041" cy="633241"/>
            </a:xfrm>
            <a:prstGeom prst="line">
              <a:avLst/>
            </a:prstGeom>
            <a:noFill/>
            <a:ln w="3175" cap="flat">
              <a:solidFill>
                <a:srgbClr val="3465A4"/>
              </a:solidFill>
              <a:prstDash val="solid"/>
              <a:round/>
              <a:tailEnd type="stealth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0" name="Line"/>
            <p:cNvSpPr/>
            <p:nvPr/>
          </p:nvSpPr>
          <p:spPr>
            <a:xfrm>
              <a:off x="532079" y="962639"/>
              <a:ext cx="2102762" cy="151922"/>
            </a:xfrm>
            <a:prstGeom prst="line">
              <a:avLst/>
            </a:prstGeom>
            <a:noFill/>
            <a:ln w="3175" cap="flat">
              <a:solidFill>
                <a:srgbClr val="3465A4"/>
              </a:solidFill>
              <a:prstDash val="solid"/>
              <a:round/>
              <a:tailEnd type="stealth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1" name="Line"/>
            <p:cNvSpPr/>
            <p:nvPr/>
          </p:nvSpPr>
          <p:spPr>
            <a:xfrm>
              <a:off x="-1" y="506879"/>
              <a:ext cx="2482561" cy="303842"/>
            </a:xfrm>
            <a:prstGeom prst="line">
              <a:avLst/>
            </a:prstGeom>
            <a:noFill/>
            <a:ln w="3175" cap="flat">
              <a:solidFill>
                <a:srgbClr val="3465A4"/>
              </a:solidFill>
              <a:prstDash val="solid"/>
              <a:round/>
              <a:tailEnd type="stealth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2" name="Shape"/>
            <p:cNvSpPr/>
            <p:nvPr/>
          </p:nvSpPr>
          <p:spPr>
            <a:xfrm>
              <a:off x="1455480" y="543960"/>
              <a:ext cx="64441" cy="640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97" y="0"/>
                  </a:moveTo>
                  <a:lnTo>
                    <a:pt x="8278" y="8256"/>
                  </a:lnTo>
                  <a:lnTo>
                    <a:pt x="0" y="8256"/>
                  </a:lnTo>
                  <a:lnTo>
                    <a:pt x="6722" y="13405"/>
                  </a:lnTo>
                  <a:lnTo>
                    <a:pt x="4198" y="21600"/>
                  </a:lnTo>
                  <a:lnTo>
                    <a:pt x="10797" y="16580"/>
                  </a:lnTo>
                  <a:lnTo>
                    <a:pt x="17401" y="21600"/>
                  </a:lnTo>
                  <a:lnTo>
                    <a:pt x="14878" y="13405"/>
                  </a:lnTo>
                  <a:lnTo>
                    <a:pt x="21600" y="8256"/>
                  </a:lnTo>
                  <a:lnTo>
                    <a:pt x="13321" y="8256"/>
                  </a:lnTo>
                  <a:lnTo>
                    <a:pt x="10797" y="0"/>
                  </a:lnTo>
                  <a:close/>
                </a:path>
              </a:pathLst>
            </a:custGeom>
            <a:solidFill>
              <a:srgbClr val="FFFF00"/>
            </a:solidFill>
            <a:ln w="3175" cap="flat">
              <a:solidFill>
                <a:srgbClr val="3465A4"/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/>
            </a:p>
          </p:txBody>
        </p:sp>
        <p:sp>
          <p:nvSpPr>
            <p:cNvPr id="293" name="Shape"/>
            <p:cNvSpPr/>
            <p:nvPr/>
          </p:nvSpPr>
          <p:spPr>
            <a:xfrm>
              <a:off x="1469160" y="658800"/>
              <a:ext cx="64441" cy="644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97" y="0"/>
                  </a:moveTo>
                  <a:lnTo>
                    <a:pt x="8278" y="8256"/>
                  </a:lnTo>
                  <a:lnTo>
                    <a:pt x="0" y="8256"/>
                  </a:lnTo>
                  <a:lnTo>
                    <a:pt x="6722" y="13405"/>
                  </a:lnTo>
                  <a:lnTo>
                    <a:pt x="4198" y="21600"/>
                  </a:lnTo>
                  <a:lnTo>
                    <a:pt x="10797" y="16580"/>
                  </a:lnTo>
                  <a:lnTo>
                    <a:pt x="17401" y="21600"/>
                  </a:lnTo>
                  <a:lnTo>
                    <a:pt x="14878" y="13405"/>
                  </a:lnTo>
                  <a:lnTo>
                    <a:pt x="21600" y="8256"/>
                  </a:lnTo>
                  <a:lnTo>
                    <a:pt x="13321" y="8256"/>
                  </a:lnTo>
                  <a:lnTo>
                    <a:pt x="10797" y="0"/>
                  </a:lnTo>
                  <a:close/>
                </a:path>
              </a:pathLst>
            </a:custGeom>
            <a:solidFill>
              <a:srgbClr val="FFFF00"/>
            </a:solidFill>
            <a:ln w="3175" cap="flat">
              <a:solidFill>
                <a:srgbClr val="3465A4"/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/>
            </a:p>
          </p:txBody>
        </p:sp>
        <p:sp>
          <p:nvSpPr>
            <p:cNvPr id="294" name="Shape"/>
            <p:cNvSpPr/>
            <p:nvPr/>
          </p:nvSpPr>
          <p:spPr>
            <a:xfrm>
              <a:off x="1379520" y="999719"/>
              <a:ext cx="64441" cy="644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97" y="0"/>
                  </a:moveTo>
                  <a:lnTo>
                    <a:pt x="8278" y="8256"/>
                  </a:lnTo>
                  <a:lnTo>
                    <a:pt x="0" y="8256"/>
                  </a:lnTo>
                  <a:lnTo>
                    <a:pt x="6722" y="13405"/>
                  </a:lnTo>
                  <a:lnTo>
                    <a:pt x="4198" y="21600"/>
                  </a:lnTo>
                  <a:lnTo>
                    <a:pt x="10797" y="16580"/>
                  </a:lnTo>
                  <a:lnTo>
                    <a:pt x="17401" y="21600"/>
                  </a:lnTo>
                  <a:lnTo>
                    <a:pt x="14878" y="13405"/>
                  </a:lnTo>
                  <a:lnTo>
                    <a:pt x="21600" y="8256"/>
                  </a:lnTo>
                  <a:lnTo>
                    <a:pt x="13321" y="8256"/>
                  </a:lnTo>
                  <a:lnTo>
                    <a:pt x="10797" y="0"/>
                  </a:lnTo>
                  <a:close/>
                </a:path>
              </a:pathLst>
            </a:custGeom>
            <a:solidFill>
              <a:srgbClr val="FFFF00"/>
            </a:solidFill>
            <a:ln w="3175" cap="flat">
              <a:solidFill>
                <a:srgbClr val="3465A4"/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/>
            </a:p>
          </p:txBody>
        </p:sp>
        <p:sp>
          <p:nvSpPr>
            <p:cNvPr id="295" name="Line"/>
            <p:cNvSpPr/>
            <p:nvPr/>
          </p:nvSpPr>
          <p:spPr>
            <a:xfrm flipV="1">
              <a:off x="1364760" y="329399"/>
              <a:ext cx="225361" cy="303841"/>
            </a:xfrm>
            <a:prstGeom prst="line">
              <a:avLst/>
            </a:prstGeom>
            <a:noFill/>
            <a:ln w="3175" cap="flat">
              <a:solidFill>
                <a:srgbClr val="3465A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6" name="Line"/>
            <p:cNvSpPr/>
            <p:nvPr/>
          </p:nvSpPr>
          <p:spPr>
            <a:xfrm flipV="1">
              <a:off x="1364760" y="506879"/>
              <a:ext cx="225361" cy="303842"/>
            </a:xfrm>
            <a:prstGeom prst="line">
              <a:avLst/>
            </a:prstGeom>
            <a:noFill/>
            <a:ln w="3175" cap="flat">
              <a:solidFill>
                <a:srgbClr val="3465A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7" name="Line"/>
            <p:cNvSpPr/>
            <p:nvPr/>
          </p:nvSpPr>
          <p:spPr>
            <a:xfrm flipV="1">
              <a:off x="1364760" y="684000"/>
              <a:ext cx="225361" cy="303841"/>
            </a:xfrm>
            <a:prstGeom prst="line">
              <a:avLst/>
            </a:prstGeom>
            <a:noFill/>
            <a:ln w="3175" cap="flat">
              <a:solidFill>
                <a:srgbClr val="3465A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8" name="Line"/>
            <p:cNvSpPr/>
            <p:nvPr/>
          </p:nvSpPr>
          <p:spPr>
            <a:xfrm flipV="1">
              <a:off x="1364760" y="861479"/>
              <a:ext cx="225361" cy="303841"/>
            </a:xfrm>
            <a:prstGeom prst="line">
              <a:avLst/>
            </a:prstGeom>
            <a:noFill/>
            <a:ln w="3175" cap="flat">
              <a:solidFill>
                <a:srgbClr val="3465A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9" name="Line"/>
            <p:cNvSpPr/>
            <p:nvPr/>
          </p:nvSpPr>
          <p:spPr>
            <a:xfrm flipV="1">
              <a:off x="1364760" y="1013399"/>
              <a:ext cx="225361" cy="303841"/>
            </a:xfrm>
            <a:prstGeom prst="line">
              <a:avLst/>
            </a:prstGeom>
            <a:noFill/>
            <a:ln w="3175" cap="flat">
              <a:solidFill>
                <a:srgbClr val="3465A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00" name="Line"/>
            <p:cNvSpPr/>
            <p:nvPr/>
          </p:nvSpPr>
          <p:spPr>
            <a:xfrm>
              <a:off x="1431359" y="123120"/>
              <a:ext cx="25202" cy="1422361"/>
            </a:xfrm>
            <a:prstGeom prst="line">
              <a:avLst/>
            </a:prstGeom>
            <a:noFill/>
            <a:ln w="3175" cap="flat">
              <a:solidFill>
                <a:srgbClr val="3465A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01" name="Line"/>
            <p:cNvSpPr/>
            <p:nvPr/>
          </p:nvSpPr>
          <p:spPr>
            <a:xfrm>
              <a:off x="1519919" y="0"/>
              <a:ext cx="25202" cy="1422361"/>
            </a:xfrm>
            <a:prstGeom prst="line">
              <a:avLst/>
            </a:prstGeom>
            <a:noFill/>
            <a:ln w="3175" cap="flat">
              <a:solidFill>
                <a:srgbClr val="3465A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303" name="...…"/>
          <p:cNvSpPr txBox="1"/>
          <p:nvPr/>
        </p:nvSpPr>
        <p:spPr>
          <a:xfrm>
            <a:off x="5403910" y="331529"/>
            <a:ext cx="6676560" cy="6023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b="1" spc="0" sz="1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...</a:t>
            </a:r>
          </a:p>
          <a:p>
            <a:pPr>
              <a:defRPr b="1" spc="0" sz="1400">
                <a:solidFill>
                  <a:srgbClr val="00B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TRACE</a:t>
            </a:r>
          </a:p>
          <a:p>
            <a:pPr>
              <a:defRPr spc="0" sz="1400"/>
            </a:pPr>
          </a:p>
          <a:p>
            <a:pPr>
              <a:defRPr b="1" spc="0" sz="1400">
                <a:solidFill>
                  <a:srgbClr val="00B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COMPONENT</a:t>
            </a:r>
            <a:r>
              <a:rPr>
                <a:solidFill>
                  <a:srgbClr val="000000"/>
                </a:solidFill>
              </a:rPr>
              <a:t> origin = Progress_bar()</a:t>
            </a:r>
            <a:br>
              <a:rPr>
                <a:solidFill>
                  <a:srgbClr val="000000"/>
                </a:solidFill>
              </a:rPr>
            </a:br>
            <a:r>
              <a:t>AT</a:t>
            </a:r>
            <a:r>
              <a:rPr>
                <a:solidFill>
                  <a:srgbClr val="000000"/>
                </a:solidFill>
              </a:rPr>
              <a:t>(0,0,0) </a:t>
            </a:r>
            <a:r>
              <a:t>ABSOLUTE</a:t>
            </a:r>
          </a:p>
          <a:p>
            <a:pPr>
              <a:defRPr spc="0" sz="1400"/>
            </a:pPr>
          </a:p>
          <a:p>
            <a:pPr>
              <a:defRPr b="1" spc="0" sz="1400">
                <a:solidFill>
                  <a:srgbClr val="00B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COMPONENT</a:t>
            </a:r>
            <a:r>
              <a:rPr>
                <a:solidFill>
                  <a:srgbClr val="000000"/>
                </a:solidFill>
              </a:rPr>
              <a:t> src = Source_simple(</a:t>
            </a:r>
          </a:p>
          <a:p>
            <a:pPr>
              <a:defRPr b="1" spc="0" sz="1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</a:t>
            </a:r>
            <a:r>
              <a:rPr>
                <a:solidFill>
                  <a:srgbClr val="004F9E"/>
                </a:solidFill>
              </a:rPr>
              <a:t>radius=0.05,	lambda0=2.5, dlambda=1.5,</a:t>
            </a:r>
          </a:p>
          <a:p>
            <a:pPr>
              <a:defRPr b="1" spc="0" sz="1400">
                <a:solidFill>
                  <a:srgbClr val="004F9E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	focus_xw=0.1, focus_yh=0.1, dist=5</a:t>
            </a:r>
            <a:r>
              <a:rPr>
                <a:solidFill>
                  <a:srgbClr val="000000"/>
                </a:solidFill>
              </a:rPr>
              <a:t>)</a:t>
            </a:r>
          </a:p>
          <a:p>
            <a:pPr>
              <a:defRPr b="1" spc="0" sz="1400">
                <a:solidFill>
                  <a:srgbClr val="00B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AT</a:t>
            </a:r>
            <a:r>
              <a:rPr>
                <a:solidFill>
                  <a:srgbClr val="000000"/>
                </a:solidFill>
              </a:rPr>
              <a:t>(0,0,0) </a:t>
            </a:r>
            <a:r>
              <a:t>RELATIVE</a:t>
            </a:r>
            <a:r>
              <a:rPr>
                <a:solidFill>
                  <a:srgbClr val="000000"/>
                </a:solidFill>
              </a:rPr>
              <a:t> origin</a:t>
            </a:r>
          </a:p>
          <a:p>
            <a:pPr>
              <a:defRPr spc="0" sz="1400"/>
            </a:pPr>
          </a:p>
          <a:p>
            <a:pPr>
              <a:defRPr b="1" spc="0" sz="1400">
                <a:solidFill>
                  <a:srgbClr val="00B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COMPONENT</a:t>
            </a:r>
            <a:r>
              <a:rPr>
                <a:solidFill>
                  <a:srgbClr val="000000"/>
                </a:solidFill>
              </a:rPr>
              <a:t> psd = PSD_monitor(</a:t>
            </a:r>
          </a:p>
          <a:p>
            <a:pPr>
              <a:defRPr b="1" spc="0" sz="1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</a:t>
            </a:r>
            <a:r>
              <a:rPr>
                <a:solidFill>
                  <a:srgbClr val="004F9E"/>
                </a:solidFill>
              </a:rPr>
              <a:t>xwidth=0.2, yheight=0.2, filename=”psd.dat”</a:t>
            </a:r>
            <a:r>
              <a:t>)</a:t>
            </a:r>
          </a:p>
          <a:p>
            <a:pPr>
              <a:defRPr b="1" spc="0" sz="1400">
                <a:solidFill>
                  <a:srgbClr val="00B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AT</a:t>
            </a:r>
            <a:r>
              <a:rPr>
                <a:solidFill>
                  <a:srgbClr val="000000"/>
                </a:solidFill>
              </a:rPr>
              <a:t> (0,0,5) </a:t>
            </a:r>
            <a:r>
              <a:t>RELATIVE</a:t>
            </a:r>
            <a:r>
              <a:rPr>
                <a:solidFill>
                  <a:srgbClr val="000000"/>
                </a:solidFill>
              </a:rPr>
              <a:t> src</a:t>
            </a:r>
          </a:p>
          <a:p>
            <a:pPr>
              <a:defRPr spc="0" sz="1400"/>
            </a:pPr>
          </a:p>
          <a:p>
            <a:pPr>
              <a:defRPr b="1" spc="0" sz="1400">
                <a:solidFill>
                  <a:srgbClr val="00B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COMPONENT</a:t>
            </a:r>
            <a:r>
              <a:rPr>
                <a:solidFill>
                  <a:srgbClr val="000000"/>
                </a:solidFill>
              </a:rPr>
              <a:t> lm = L_monitor(</a:t>
            </a:r>
          </a:p>
          <a:p>
            <a:pPr>
              <a:defRPr b="1" spc="0" sz="1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</a:t>
            </a:r>
            <a:r>
              <a:rPr>
                <a:solidFill>
                  <a:srgbClr val="004F9E"/>
                </a:solidFill>
              </a:rPr>
              <a:t>xwidth=0.2, yheight=0.2, filename=”lm.dat”,</a:t>
            </a:r>
          </a:p>
          <a:p>
            <a:pPr>
              <a:defRPr b="1" spc="0" sz="1400">
                <a:solidFill>
                  <a:srgbClr val="004F9E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	Lmin=0, Lmax=8</a:t>
            </a:r>
            <a:r>
              <a:rPr>
                <a:solidFill>
                  <a:srgbClr val="000000"/>
                </a:solidFill>
              </a:rPr>
              <a:t>)</a:t>
            </a:r>
          </a:p>
          <a:p>
            <a:pPr>
              <a:defRPr b="1" spc="0" sz="1400">
                <a:solidFill>
                  <a:srgbClr val="00B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AT</a:t>
            </a:r>
            <a:r>
              <a:rPr>
                <a:solidFill>
                  <a:srgbClr val="000000"/>
                </a:solidFill>
              </a:rPr>
              <a:t> (0,0,5+0.01) </a:t>
            </a:r>
            <a:r>
              <a:t>RELATIVE</a:t>
            </a:r>
            <a:r>
              <a:rPr>
                <a:solidFill>
                  <a:srgbClr val="000000"/>
                </a:solidFill>
              </a:rPr>
              <a:t> src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Title 4"/>
          <p:cNvSpPr txBox="1"/>
          <p:nvPr/>
        </p:nvSpPr>
        <p:spPr>
          <a:xfrm>
            <a:off x="2272650" y="489481"/>
            <a:ext cx="9312121" cy="419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b="1" spc="-1" sz="3000"/>
            </a:lvl1pPr>
          </a:lstStyle>
          <a:p>
            <a:pPr/>
            <a:r>
              <a:t>Sources: Mathematical sources</a:t>
            </a:r>
          </a:p>
        </p:txBody>
      </p:sp>
      <p:sp>
        <p:nvSpPr>
          <p:cNvPr id="306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pc="-1"/>
            </a:lvl1pPr>
          </a:lstStyle>
          <a:p>
            <a:pPr/>
            <a:fld id="{86CB4B4D-7CA3-9044-876B-883B54F8677D}" type="slidenum"/>
          </a:p>
        </p:txBody>
      </p:sp>
      <p:sp>
        <p:nvSpPr>
          <p:cNvPr id="307" name="Source_simple:…"/>
          <p:cNvSpPr txBox="1"/>
          <p:nvPr/>
        </p:nvSpPr>
        <p:spPr>
          <a:xfrm>
            <a:off x="1896267" y="2082373"/>
            <a:ext cx="9918001" cy="25217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pc="0"/>
            </a:pPr>
            <a:r>
              <a:t>Source_simple:</a:t>
            </a:r>
          </a:p>
          <a:p>
            <a:pPr marL="191999" indent="-191999">
              <a:buSzPct val="100000"/>
              <a:buBlip>
                <a:blip r:embed="rId2"/>
              </a:buBlip>
              <a:defRPr spc="0"/>
            </a:pPr>
            <a:r>
              <a:t>Square or circular surface emitting neutrons from either uniform or Gaussian wavelength (or energy) distribution. </a:t>
            </a:r>
          </a:p>
          <a:p>
            <a:pPr marL="191999" indent="-191999">
              <a:buSzPct val="100000"/>
              <a:buBlip>
                <a:blip r:embed="rId2"/>
              </a:buBlip>
              <a:defRPr spc="0"/>
            </a:pPr>
            <a:r>
              <a:t>Neutrons are directed towards a square target.</a:t>
            </a:r>
            <a:br/>
            <a:r>
              <a:t> </a:t>
            </a:r>
          </a:p>
          <a:p>
            <a:pPr marL="191999" indent="-191999">
              <a:buSzPct val="100000"/>
              <a:buBlip>
                <a:blip r:embed="rId2"/>
              </a:buBlip>
              <a:defRPr spc="0"/>
            </a:pPr>
            <a:r>
              <a:t>Source_div:</a:t>
            </a:r>
          </a:p>
          <a:p>
            <a:pPr marL="191999" indent="-191999">
              <a:buSzPct val="100000"/>
              <a:buBlip>
                <a:blip r:embed="rId3"/>
              </a:buBlip>
              <a:defRPr spc="0"/>
            </a:pPr>
            <a:r>
              <a:t>Square surface emitting neutrons from either uniform or Gaussian wavelength (or energy) distribution. </a:t>
            </a:r>
          </a:p>
          <a:p>
            <a:pPr marL="191999" indent="-191999">
              <a:buSzPct val="100000"/>
              <a:buBlip>
                <a:blip r:embed="rId3"/>
              </a:buBlip>
              <a:defRPr spc="0"/>
            </a:pPr>
            <a:r>
              <a:t>Neutrons have a divergence defined by either uniform or Gaussian distribution.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Title 4"/>
          <p:cNvSpPr txBox="1"/>
          <p:nvPr/>
        </p:nvSpPr>
        <p:spPr>
          <a:xfrm>
            <a:off x="2258220" y="348332"/>
            <a:ext cx="9312121" cy="419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b="1" spc="-1" sz="3000"/>
            </a:lvl1pPr>
          </a:lstStyle>
          <a:p>
            <a:pPr/>
            <a:r>
              <a:t>Source_simple docs</a:t>
            </a:r>
          </a:p>
        </p:txBody>
      </p:sp>
      <p:sp>
        <p:nvSpPr>
          <p:cNvPr id="310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pc="-1"/>
            </a:lvl1pPr>
          </a:lstStyle>
          <a:p>
            <a:pPr/>
            <a:fld id="{86CB4B4D-7CA3-9044-876B-883B54F8677D}" type="slidenum"/>
          </a:p>
        </p:txBody>
      </p:sp>
      <p:sp>
        <p:nvSpPr>
          <p:cNvPr id="311" name="Try “mcdoc Source_simple”…"/>
          <p:cNvSpPr txBox="1"/>
          <p:nvPr/>
        </p:nvSpPr>
        <p:spPr>
          <a:xfrm>
            <a:off x="1955280" y="985440"/>
            <a:ext cx="9918001" cy="1012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pc="0"/>
            </a:pPr>
            <a:r>
              <a:t>Try “</a:t>
            </a:r>
            <a:r>
              <a:rPr b="1">
                <a:solidFill>
                  <a:srgbClr val="008400"/>
                </a:solidFill>
              </a:rPr>
              <a:t>mcdoc Source_simple</a:t>
            </a:r>
            <a:r>
              <a:t>”  </a:t>
            </a:r>
          </a:p>
          <a:p>
            <a:pPr>
              <a:defRPr spc="0"/>
            </a:pPr>
            <a:r>
              <a:t>or </a:t>
            </a:r>
          </a:p>
          <a:p>
            <a:pPr>
              <a:defRPr spc="0"/>
            </a:pPr>
            <a:r>
              <a:t>( in GUI ) </a:t>
            </a:r>
            <a:r>
              <a:rPr b="1">
                <a:solidFill>
                  <a:srgbClr val="CE181E"/>
                </a:solidFill>
              </a:rPr>
              <a:t>Help</a:t>
            </a:r>
            <a:r>
              <a:rPr b="1"/>
              <a:t> → </a:t>
            </a:r>
            <a:r>
              <a:rPr b="1">
                <a:solidFill>
                  <a:srgbClr val="CE181E"/>
                </a:solidFill>
              </a:rPr>
              <a:t>mcdoc Component Reference</a:t>
            </a:r>
            <a:r>
              <a:t> → (In Webpage ) </a:t>
            </a:r>
            <a:r>
              <a:rPr b="1">
                <a:solidFill>
                  <a:srgbClr val="CE181E"/>
                </a:solidFill>
              </a:rPr>
              <a:t>Source_simple</a:t>
            </a:r>
            <a:r>
              <a:t> </a:t>
            </a:r>
          </a:p>
        </p:txBody>
      </p:sp>
      <p:pic>
        <p:nvPicPr>
          <p:cNvPr id="312" name="image138.png" descr="image13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52080" y="2375999"/>
            <a:ext cx="8431921" cy="68576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pc="-1"/>
            </a:lvl1pPr>
          </a:lstStyle>
          <a:p>
            <a:pPr/>
            <a:fld id="{86CB4B4D-7CA3-9044-876B-883B54F8677D}" type="slidenum"/>
          </a:p>
        </p:txBody>
      </p:sp>
      <p:pic>
        <p:nvPicPr>
          <p:cNvPr id="315" name="image138.png" descr="image13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52080" y="2375999"/>
            <a:ext cx="8431921" cy="685764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18" name="Group"/>
          <p:cNvGrpSpPr/>
          <p:nvPr/>
        </p:nvGrpSpPr>
        <p:grpSpPr>
          <a:xfrm>
            <a:off x="7775999" y="4969800"/>
            <a:ext cx="3602521" cy="435629"/>
            <a:chOff x="0" y="0"/>
            <a:chExt cx="3602520" cy="435628"/>
          </a:xfrm>
        </p:grpSpPr>
        <p:sp>
          <p:nvSpPr>
            <p:cNvPr id="316" name="Rectangle"/>
            <p:cNvSpPr/>
            <p:nvPr/>
          </p:nvSpPr>
          <p:spPr>
            <a:xfrm>
              <a:off x="0" y="0"/>
              <a:ext cx="3602521" cy="430201"/>
            </a:xfrm>
            <a:prstGeom prst="rect">
              <a:avLst/>
            </a:prstGeom>
            <a:solidFill>
              <a:srgbClr val="FFFFFE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>
                <a:defRPr spc="-1" sz="2400"/>
              </a:pPr>
            </a:p>
          </p:txBody>
        </p:sp>
        <p:sp>
          <p:nvSpPr>
            <p:cNvPr id="317" name="Click “Input parameters”"/>
            <p:cNvSpPr txBox="1"/>
            <p:nvPr/>
          </p:nvSpPr>
          <p:spPr>
            <a:xfrm>
              <a:off x="44999" y="0"/>
              <a:ext cx="3512522" cy="4356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4999" tIns="44999" rIns="44999" bIns="44999" numCol="1" anchor="t">
              <a:spAutoFit/>
            </a:bodyPr>
            <a:lstStyle/>
            <a:p>
              <a:pPr>
                <a:defRPr spc="-1" sz="2400"/>
              </a:pPr>
              <a:r>
                <a:t>Click “</a:t>
              </a:r>
              <a:r>
                <a:rPr b="1">
                  <a:solidFill>
                    <a:srgbClr val="008400"/>
                  </a:solidFill>
                </a:rPr>
                <a:t>Input parameters</a:t>
              </a:r>
              <a:r>
                <a:t>”</a:t>
              </a:r>
            </a:p>
          </p:txBody>
        </p:sp>
      </p:grpSp>
      <p:sp>
        <p:nvSpPr>
          <p:cNvPr id="319" name="Line"/>
          <p:cNvSpPr/>
          <p:nvPr/>
        </p:nvSpPr>
        <p:spPr>
          <a:xfrm flipH="1" flipV="1">
            <a:off x="6695999" y="3383999"/>
            <a:ext cx="1368001" cy="1512002"/>
          </a:xfrm>
          <a:prstGeom prst="line">
            <a:avLst/>
          </a:prstGeom>
          <a:ln w="360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20" name="Title 4"/>
          <p:cNvSpPr txBox="1"/>
          <p:nvPr/>
        </p:nvSpPr>
        <p:spPr>
          <a:xfrm>
            <a:off x="2258220" y="348332"/>
            <a:ext cx="9312121" cy="419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b="1" spc="-1" sz="3000"/>
            </a:lvl1pPr>
          </a:lstStyle>
          <a:p>
            <a:pPr/>
            <a:r>
              <a:t>Source_simple docs</a:t>
            </a:r>
          </a:p>
        </p:txBody>
      </p:sp>
      <p:sp>
        <p:nvSpPr>
          <p:cNvPr id="321" name="Try “mcdoc Source_simple”…"/>
          <p:cNvSpPr txBox="1"/>
          <p:nvPr/>
        </p:nvSpPr>
        <p:spPr>
          <a:xfrm>
            <a:off x="1955280" y="985440"/>
            <a:ext cx="9918001" cy="1012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pc="0"/>
            </a:pPr>
            <a:r>
              <a:t>Try “</a:t>
            </a:r>
            <a:r>
              <a:rPr b="1">
                <a:solidFill>
                  <a:srgbClr val="008400"/>
                </a:solidFill>
              </a:rPr>
              <a:t>mcdoc Source_simple</a:t>
            </a:r>
            <a:r>
              <a:t>”  </a:t>
            </a:r>
          </a:p>
          <a:p>
            <a:pPr>
              <a:defRPr spc="0"/>
            </a:pPr>
            <a:r>
              <a:t>or </a:t>
            </a:r>
          </a:p>
          <a:p>
            <a:pPr>
              <a:defRPr spc="0"/>
            </a:pPr>
            <a:r>
              <a:t>( in GUI ) </a:t>
            </a:r>
            <a:r>
              <a:rPr b="1">
                <a:solidFill>
                  <a:srgbClr val="CE181E"/>
                </a:solidFill>
              </a:rPr>
              <a:t>Help</a:t>
            </a:r>
            <a:r>
              <a:rPr b="1"/>
              <a:t> → </a:t>
            </a:r>
            <a:r>
              <a:rPr b="1">
                <a:solidFill>
                  <a:srgbClr val="CE181E"/>
                </a:solidFill>
              </a:rPr>
              <a:t>mcdoc Component Reference</a:t>
            </a:r>
            <a:r>
              <a:t> → (In Webpage ) </a:t>
            </a:r>
            <a:r>
              <a:rPr b="1">
                <a:solidFill>
                  <a:srgbClr val="CE181E"/>
                </a:solidFill>
              </a:rPr>
              <a:t>Source_simple</a:t>
            </a: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Try “mcdoc Source_simple” or…"/>
          <p:cNvSpPr txBox="1"/>
          <p:nvPr/>
        </p:nvSpPr>
        <p:spPr>
          <a:xfrm>
            <a:off x="1003468" y="820330"/>
            <a:ext cx="9918001" cy="662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pc="0"/>
            </a:pPr>
            <a:r>
              <a:t>Try “</a:t>
            </a:r>
            <a:r>
              <a:rPr b="1">
                <a:solidFill>
                  <a:srgbClr val="008400"/>
                </a:solidFill>
              </a:rPr>
              <a:t>mcdoc Source_simple</a:t>
            </a:r>
            <a:r>
              <a:t>” or </a:t>
            </a:r>
          </a:p>
          <a:p>
            <a:pPr>
              <a:defRPr spc="0"/>
            </a:pPr>
            <a:r>
              <a:t>( in GUI ) </a:t>
            </a:r>
            <a:r>
              <a:rPr b="1">
                <a:solidFill>
                  <a:srgbClr val="CE181E"/>
                </a:solidFill>
              </a:rPr>
              <a:t>Help</a:t>
            </a:r>
            <a:r>
              <a:rPr b="1"/>
              <a:t> → </a:t>
            </a:r>
            <a:r>
              <a:rPr b="1">
                <a:solidFill>
                  <a:srgbClr val="CE181E"/>
                </a:solidFill>
              </a:rPr>
              <a:t>mcdoc Component Reference</a:t>
            </a:r>
            <a:r>
              <a:t> → (In Webpage ) </a:t>
            </a:r>
            <a:r>
              <a:rPr b="1">
                <a:solidFill>
                  <a:srgbClr val="CE181E"/>
                </a:solidFill>
              </a:rPr>
              <a:t>Source_simple</a:t>
            </a:r>
            <a:r>
              <a:t> </a:t>
            </a:r>
          </a:p>
        </p:txBody>
      </p:sp>
      <p:sp>
        <p:nvSpPr>
          <p:cNvPr id="324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pc="-1"/>
            </a:lvl1pPr>
          </a:lstStyle>
          <a:p>
            <a:pPr/>
            <a:fld id="{86CB4B4D-7CA3-9044-876B-883B54F8677D}" type="slidenum"/>
          </a:p>
        </p:txBody>
      </p:sp>
      <p:pic>
        <p:nvPicPr>
          <p:cNvPr id="325" name="image140.png" descr="image1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27999" y="1535760"/>
            <a:ext cx="9930242" cy="8076241"/>
          </a:xfrm>
          <a:prstGeom prst="rect">
            <a:avLst/>
          </a:prstGeom>
          <a:ln w="12700">
            <a:miter lim="400000"/>
          </a:ln>
        </p:spPr>
      </p:pic>
      <p:sp>
        <p:nvSpPr>
          <p:cNvPr id="326" name="Title 4"/>
          <p:cNvSpPr txBox="1"/>
          <p:nvPr/>
        </p:nvSpPr>
        <p:spPr>
          <a:xfrm>
            <a:off x="2258220" y="348332"/>
            <a:ext cx="9312121" cy="419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b="1" spc="-1" sz="3000"/>
            </a:lvl1pPr>
          </a:lstStyle>
          <a:p>
            <a:pPr/>
            <a:r>
              <a:t>Source_simple docs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29" name="Monitors: Example PSD_monitor and L_monitor"/>
          <p:cNvSpPr txBox="1"/>
          <p:nvPr/>
        </p:nvSpPr>
        <p:spPr>
          <a:xfrm>
            <a:off x="1774800" y="1398599"/>
            <a:ext cx="9312120" cy="419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b="1" spc="-1" sz="3000"/>
            </a:lvl1pPr>
          </a:lstStyle>
          <a:p>
            <a:pPr/>
            <a:r>
              <a:t>Monitors: Example PSD_monitor and L_monitor</a:t>
            </a:r>
          </a:p>
        </p:txBody>
      </p:sp>
      <p:grpSp>
        <p:nvGrpSpPr>
          <p:cNvPr id="344" name="Group"/>
          <p:cNvGrpSpPr/>
          <p:nvPr/>
        </p:nvGrpSpPr>
        <p:grpSpPr>
          <a:xfrm>
            <a:off x="1439999" y="1892519"/>
            <a:ext cx="2736002" cy="1545481"/>
            <a:chOff x="0" y="0"/>
            <a:chExt cx="2736000" cy="1545479"/>
          </a:xfrm>
        </p:grpSpPr>
        <p:sp>
          <p:nvSpPr>
            <p:cNvPr id="330" name="Shape"/>
            <p:cNvSpPr/>
            <p:nvPr/>
          </p:nvSpPr>
          <p:spPr>
            <a:xfrm rot="5400000">
              <a:off x="796319" y="686159"/>
              <a:ext cx="1351081" cy="2246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204" y="0"/>
                  </a:moveTo>
                  <a:lnTo>
                    <a:pt x="0" y="0"/>
                  </a:lnTo>
                  <a:lnTo>
                    <a:pt x="5401" y="21600"/>
                  </a:lnTo>
                  <a:lnTo>
                    <a:pt x="21600" y="21600"/>
                  </a:lnTo>
                  <a:lnTo>
                    <a:pt x="16204" y="0"/>
                  </a:lnTo>
                </a:path>
              </a:pathLst>
            </a:custGeom>
            <a:solidFill>
              <a:srgbClr val="729FCF"/>
            </a:solidFill>
            <a:ln w="3175" cap="flat">
              <a:solidFill>
                <a:srgbClr val="3465A4"/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/>
            </a:p>
          </p:txBody>
        </p:sp>
        <p:sp>
          <p:nvSpPr>
            <p:cNvPr id="331" name="Line"/>
            <p:cNvSpPr/>
            <p:nvPr/>
          </p:nvSpPr>
          <p:spPr>
            <a:xfrm flipV="1">
              <a:off x="75960" y="278640"/>
              <a:ext cx="2660041" cy="633241"/>
            </a:xfrm>
            <a:prstGeom prst="line">
              <a:avLst/>
            </a:prstGeom>
            <a:noFill/>
            <a:ln w="3175" cap="flat">
              <a:solidFill>
                <a:srgbClr val="3465A4"/>
              </a:solidFill>
              <a:prstDash val="solid"/>
              <a:round/>
              <a:tailEnd type="stealth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2" name="Line"/>
            <p:cNvSpPr/>
            <p:nvPr/>
          </p:nvSpPr>
          <p:spPr>
            <a:xfrm>
              <a:off x="532079" y="962639"/>
              <a:ext cx="2102762" cy="151922"/>
            </a:xfrm>
            <a:prstGeom prst="line">
              <a:avLst/>
            </a:prstGeom>
            <a:noFill/>
            <a:ln w="3175" cap="flat">
              <a:solidFill>
                <a:srgbClr val="3465A4"/>
              </a:solidFill>
              <a:prstDash val="solid"/>
              <a:round/>
              <a:tailEnd type="stealth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3" name="Line"/>
            <p:cNvSpPr/>
            <p:nvPr/>
          </p:nvSpPr>
          <p:spPr>
            <a:xfrm>
              <a:off x="-1" y="506879"/>
              <a:ext cx="2482561" cy="303842"/>
            </a:xfrm>
            <a:prstGeom prst="line">
              <a:avLst/>
            </a:prstGeom>
            <a:noFill/>
            <a:ln w="3175" cap="flat">
              <a:solidFill>
                <a:srgbClr val="3465A4"/>
              </a:solidFill>
              <a:prstDash val="solid"/>
              <a:round/>
              <a:tailEnd type="stealth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4" name="Shape"/>
            <p:cNvSpPr/>
            <p:nvPr/>
          </p:nvSpPr>
          <p:spPr>
            <a:xfrm>
              <a:off x="1455480" y="543960"/>
              <a:ext cx="64441" cy="640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97" y="0"/>
                  </a:moveTo>
                  <a:lnTo>
                    <a:pt x="8278" y="8256"/>
                  </a:lnTo>
                  <a:lnTo>
                    <a:pt x="0" y="8256"/>
                  </a:lnTo>
                  <a:lnTo>
                    <a:pt x="6722" y="13405"/>
                  </a:lnTo>
                  <a:lnTo>
                    <a:pt x="4198" y="21600"/>
                  </a:lnTo>
                  <a:lnTo>
                    <a:pt x="10797" y="16580"/>
                  </a:lnTo>
                  <a:lnTo>
                    <a:pt x="17401" y="21600"/>
                  </a:lnTo>
                  <a:lnTo>
                    <a:pt x="14878" y="13405"/>
                  </a:lnTo>
                  <a:lnTo>
                    <a:pt x="21600" y="8256"/>
                  </a:lnTo>
                  <a:lnTo>
                    <a:pt x="13321" y="8256"/>
                  </a:lnTo>
                  <a:lnTo>
                    <a:pt x="10797" y="0"/>
                  </a:lnTo>
                  <a:close/>
                </a:path>
              </a:pathLst>
            </a:custGeom>
            <a:solidFill>
              <a:srgbClr val="FFFF00"/>
            </a:solidFill>
            <a:ln w="3175" cap="flat">
              <a:solidFill>
                <a:srgbClr val="3465A4"/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/>
            </a:p>
          </p:txBody>
        </p:sp>
        <p:sp>
          <p:nvSpPr>
            <p:cNvPr id="335" name="Shape"/>
            <p:cNvSpPr/>
            <p:nvPr/>
          </p:nvSpPr>
          <p:spPr>
            <a:xfrm>
              <a:off x="1469160" y="658800"/>
              <a:ext cx="64441" cy="644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97" y="0"/>
                  </a:moveTo>
                  <a:lnTo>
                    <a:pt x="8278" y="8256"/>
                  </a:lnTo>
                  <a:lnTo>
                    <a:pt x="0" y="8256"/>
                  </a:lnTo>
                  <a:lnTo>
                    <a:pt x="6722" y="13405"/>
                  </a:lnTo>
                  <a:lnTo>
                    <a:pt x="4198" y="21600"/>
                  </a:lnTo>
                  <a:lnTo>
                    <a:pt x="10797" y="16580"/>
                  </a:lnTo>
                  <a:lnTo>
                    <a:pt x="17401" y="21600"/>
                  </a:lnTo>
                  <a:lnTo>
                    <a:pt x="14878" y="13405"/>
                  </a:lnTo>
                  <a:lnTo>
                    <a:pt x="21600" y="8256"/>
                  </a:lnTo>
                  <a:lnTo>
                    <a:pt x="13321" y="8256"/>
                  </a:lnTo>
                  <a:lnTo>
                    <a:pt x="10797" y="0"/>
                  </a:lnTo>
                  <a:close/>
                </a:path>
              </a:pathLst>
            </a:custGeom>
            <a:solidFill>
              <a:srgbClr val="FFFF00"/>
            </a:solidFill>
            <a:ln w="3175" cap="flat">
              <a:solidFill>
                <a:srgbClr val="3465A4"/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/>
            </a:p>
          </p:txBody>
        </p:sp>
        <p:sp>
          <p:nvSpPr>
            <p:cNvPr id="336" name="Shape"/>
            <p:cNvSpPr/>
            <p:nvPr/>
          </p:nvSpPr>
          <p:spPr>
            <a:xfrm>
              <a:off x="1379520" y="999719"/>
              <a:ext cx="64441" cy="644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97" y="0"/>
                  </a:moveTo>
                  <a:lnTo>
                    <a:pt x="8278" y="8256"/>
                  </a:lnTo>
                  <a:lnTo>
                    <a:pt x="0" y="8256"/>
                  </a:lnTo>
                  <a:lnTo>
                    <a:pt x="6722" y="13405"/>
                  </a:lnTo>
                  <a:lnTo>
                    <a:pt x="4198" y="21600"/>
                  </a:lnTo>
                  <a:lnTo>
                    <a:pt x="10797" y="16580"/>
                  </a:lnTo>
                  <a:lnTo>
                    <a:pt x="17401" y="21600"/>
                  </a:lnTo>
                  <a:lnTo>
                    <a:pt x="14878" y="13405"/>
                  </a:lnTo>
                  <a:lnTo>
                    <a:pt x="21600" y="8256"/>
                  </a:lnTo>
                  <a:lnTo>
                    <a:pt x="13321" y="8256"/>
                  </a:lnTo>
                  <a:lnTo>
                    <a:pt x="10797" y="0"/>
                  </a:lnTo>
                  <a:close/>
                </a:path>
              </a:pathLst>
            </a:custGeom>
            <a:solidFill>
              <a:srgbClr val="FFFF00"/>
            </a:solidFill>
            <a:ln w="3175" cap="flat">
              <a:solidFill>
                <a:srgbClr val="3465A4"/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/>
            </a:p>
          </p:txBody>
        </p:sp>
        <p:sp>
          <p:nvSpPr>
            <p:cNvPr id="337" name="Line"/>
            <p:cNvSpPr/>
            <p:nvPr/>
          </p:nvSpPr>
          <p:spPr>
            <a:xfrm flipV="1">
              <a:off x="1364760" y="329399"/>
              <a:ext cx="225361" cy="303841"/>
            </a:xfrm>
            <a:prstGeom prst="line">
              <a:avLst/>
            </a:prstGeom>
            <a:noFill/>
            <a:ln w="3175" cap="flat">
              <a:solidFill>
                <a:srgbClr val="3465A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8" name="Line"/>
            <p:cNvSpPr/>
            <p:nvPr/>
          </p:nvSpPr>
          <p:spPr>
            <a:xfrm flipV="1">
              <a:off x="1364760" y="506879"/>
              <a:ext cx="225361" cy="303842"/>
            </a:xfrm>
            <a:prstGeom prst="line">
              <a:avLst/>
            </a:prstGeom>
            <a:noFill/>
            <a:ln w="3175" cap="flat">
              <a:solidFill>
                <a:srgbClr val="3465A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9" name="Line"/>
            <p:cNvSpPr/>
            <p:nvPr/>
          </p:nvSpPr>
          <p:spPr>
            <a:xfrm flipV="1">
              <a:off x="1364760" y="684000"/>
              <a:ext cx="225361" cy="303841"/>
            </a:xfrm>
            <a:prstGeom prst="line">
              <a:avLst/>
            </a:prstGeom>
            <a:noFill/>
            <a:ln w="3175" cap="flat">
              <a:solidFill>
                <a:srgbClr val="3465A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40" name="Line"/>
            <p:cNvSpPr/>
            <p:nvPr/>
          </p:nvSpPr>
          <p:spPr>
            <a:xfrm flipV="1">
              <a:off x="1364760" y="861479"/>
              <a:ext cx="225361" cy="303841"/>
            </a:xfrm>
            <a:prstGeom prst="line">
              <a:avLst/>
            </a:prstGeom>
            <a:noFill/>
            <a:ln w="3175" cap="flat">
              <a:solidFill>
                <a:srgbClr val="3465A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41" name="Line"/>
            <p:cNvSpPr/>
            <p:nvPr/>
          </p:nvSpPr>
          <p:spPr>
            <a:xfrm flipV="1">
              <a:off x="1364760" y="1013399"/>
              <a:ext cx="225361" cy="303841"/>
            </a:xfrm>
            <a:prstGeom prst="line">
              <a:avLst/>
            </a:prstGeom>
            <a:noFill/>
            <a:ln w="3175" cap="flat">
              <a:solidFill>
                <a:srgbClr val="3465A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42" name="Line"/>
            <p:cNvSpPr/>
            <p:nvPr/>
          </p:nvSpPr>
          <p:spPr>
            <a:xfrm>
              <a:off x="1431359" y="123120"/>
              <a:ext cx="25202" cy="1422361"/>
            </a:xfrm>
            <a:prstGeom prst="line">
              <a:avLst/>
            </a:prstGeom>
            <a:noFill/>
            <a:ln w="3175" cap="flat">
              <a:solidFill>
                <a:srgbClr val="3465A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43" name="Line"/>
            <p:cNvSpPr/>
            <p:nvPr/>
          </p:nvSpPr>
          <p:spPr>
            <a:xfrm>
              <a:off x="1519919" y="0"/>
              <a:ext cx="25202" cy="1422361"/>
            </a:xfrm>
            <a:prstGeom prst="line">
              <a:avLst/>
            </a:prstGeom>
            <a:noFill/>
            <a:ln w="3175" cap="flat">
              <a:solidFill>
                <a:srgbClr val="3465A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345" name="Let’s do a very simple exercise on this:…"/>
          <p:cNvSpPr txBox="1"/>
          <p:nvPr/>
        </p:nvSpPr>
        <p:spPr>
          <a:xfrm>
            <a:off x="5385239" y="1981799"/>
            <a:ext cx="5225761" cy="13635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pc="0"/>
            </a:pPr>
            <a:r>
              <a:t>Let’s do a very simple exercise on this:</a:t>
            </a:r>
          </a:p>
          <a:p>
            <a:pPr>
              <a:defRPr spc="0"/>
            </a:pPr>
          </a:p>
          <a:p>
            <a:pPr>
              <a:defRPr spc="0"/>
            </a:pPr>
            <a:r>
              <a:t>Head on over to:</a:t>
            </a:r>
          </a:p>
          <a:p>
            <a:pPr>
              <a:defRPr spc="0"/>
            </a:pPr>
            <a:r>
              <a:rPr u="sng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hlinkClick r:id="rId2" invalidUrl="" action="" tgtFrame="" tooltip="" history="1" highlightClick="0" endSnd="0"/>
              </a:rPr>
              <a:t>Exercise - Sources and Monitors on github</a:t>
            </a:r>
          </a:p>
        </p:txBody>
      </p:sp>
      <p:sp>
        <p:nvSpPr>
          <p:cNvPr id="346" name="https://github.com/McStasMcXtrace/Schools/blob/master/2024/NECSA_October_2024/01_Monday_October_7th/02_McStas_sources_and_monitors/Exercise/README.md"/>
          <p:cNvSpPr txBox="1"/>
          <p:nvPr/>
        </p:nvSpPr>
        <p:spPr>
          <a:xfrm>
            <a:off x="468936" y="4197960"/>
            <a:ext cx="10230265" cy="540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pc="0"/>
            </a:pPr>
            <a:r>
              <a:rPr u="sng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hlinkClick r:id="rId2" invalidUrl="" action="" tgtFrame="" tooltip="" history="1" highlightClick="0" endSnd="0"/>
              </a:rPr>
              <a:t>https://github.com/McStasMcXtrace/Schools/blob/master/2024/NECSA_October_2024/01_Monday_October_7th/02_McStas_sources_and_monitors/Exercise/README.md</a:t>
            </a: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itle 4"/>
          <p:cNvSpPr txBox="1"/>
          <p:nvPr/>
        </p:nvSpPr>
        <p:spPr>
          <a:xfrm>
            <a:off x="1774800" y="1398599"/>
            <a:ext cx="9312120" cy="419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b="1" spc="-1" sz="3000"/>
            </a:lvl1pPr>
          </a:lstStyle>
          <a:p>
            <a:pPr/>
            <a:r>
              <a:t>Sources: In general</a:t>
            </a:r>
          </a:p>
        </p:txBody>
      </p:sp>
      <p:sp>
        <p:nvSpPr>
          <p:cNvPr id="163" name="Content Placeholder 5"/>
          <p:cNvSpPr txBox="1"/>
          <p:nvPr/>
        </p:nvSpPr>
        <p:spPr>
          <a:xfrm>
            <a:off x="1774800" y="2539306"/>
            <a:ext cx="9312120" cy="22592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76040" indent="-175679">
              <a:spcBef>
                <a:spcPts val="400"/>
              </a:spcBef>
              <a:buClr>
                <a:srgbClr val="000000"/>
              </a:buClr>
              <a:buSzPct val="100000"/>
              <a:buFont typeface="Symbol"/>
              <a:buChar char="·"/>
              <a:defRPr spc="0"/>
            </a:pPr>
            <a:r>
              <a:t>A source component generates Monte Carlo neutrons.</a:t>
            </a:r>
            <a:br/>
            <a:r>
              <a:t>In McStas terms this means:</a:t>
            </a:r>
          </a:p>
          <a:p>
            <a:pPr lvl="1" marL="827999" indent="-287999">
              <a:spcBef>
                <a:spcPts val="1100"/>
              </a:spcBef>
              <a:buClr>
                <a:srgbClr val="000000"/>
              </a:buClr>
              <a:buSzPct val="75000"/>
              <a:buFont typeface="Symbol"/>
              <a:buChar char="-"/>
              <a:defRPr spc="0"/>
            </a:pPr>
            <a:r>
              <a:t>Set the neutron state to something representative of the source we are trying to model.</a:t>
            </a:r>
          </a:p>
          <a:p>
            <a:pPr lvl="1" marL="827999" indent="-287999">
              <a:spcBef>
                <a:spcPts val="1100"/>
              </a:spcBef>
              <a:buClr>
                <a:srgbClr val="000000"/>
              </a:buClr>
              <a:buSzPct val="75000"/>
              <a:buFont typeface="Symbol"/>
              <a:buChar char="-"/>
              <a:defRPr spc="0"/>
            </a:pPr>
            <a:r>
              <a:t>i.e.: insert values in the neutron state vector:</a:t>
            </a:r>
            <a:br/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{x,y,z, vx,vy,vz, t, sx,sy,sz, p}</a:t>
            </a:r>
            <a:r>
              <a:t> </a:t>
            </a:r>
            <a:br/>
            <a:r>
              <a:t>drawn from appropriate distributions.</a:t>
            </a:r>
          </a:p>
          <a:p>
            <a:pPr lvl="1" marL="827999" indent="-287999">
              <a:spcBef>
                <a:spcPts val="1100"/>
              </a:spcBef>
              <a:buClr>
                <a:srgbClr val="000000"/>
              </a:buClr>
              <a:buSzPct val="75000"/>
              <a:buFont typeface="Symbol"/>
              <a:buChar char="-"/>
              <a:defRPr spc="0"/>
            </a:pPr>
            <a:r>
              <a:t>EXAMPLE:</a:t>
            </a:r>
            <a:br/>
            <a:r>
              <a:t>Neutrons from a uniform wavelength distribution emerging from a circular aperture. </a:t>
            </a:r>
          </a:p>
        </p:txBody>
      </p:sp>
      <p:sp>
        <p:nvSpPr>
          <p:cNvPr id="164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pc="-1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67" name="Access the docs"/>
          <p:cNvSpPr txBox="1"/>
          <p:nvPr/>
        </p:nvSpPr>
        <p:spPr>
          <a:xfrm>
            <a:off x="1800000" y="925199"/>
            <a:ext cx="9769320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pc="-1"/>
            </a:lvl1pPr>
          </a:lstStyle>
          <a:p>
            <a:pPr/>
            <a:r>
              <a:t>Access the docs</a:t>
            </a:r>
          </a:p>
        </p:txBody>
      </p:sp>
      <p:sp>
        <p:nvSpPr>
          <p:cNvPr id="168" name="Text"/>
          <p:cNvSpPr txBox="1"/>
          <p:nvPr/>
        </p:nvSpPr>
        <p:spPr>
          <a:xfrm>
            <a:off x="1772999" y="1656000"/>
            <a:ext cx="9270001" cy="31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pc="0"/>
            </a:lvl1pPr>
          </a:lstStyle>
          <a:p>
            <a:pPr/>
            <a:r>
              <a:t>	</a:t>
            </a:r>
          </a:p>
        </p:txBody>
      </p:sp>
      <p:sp>
        <p:nvSpPr>
          <p:cNvPr id="169" name="CustomShape 4"/>
          <p:cNvSpPr txBox="1"/>
          <p:nvPr/>
        </p:nvSpPr>
        <p:spPr>
          <a:xfrm>
            <a:off x="1856855" y="1090619"/>
            <a:ext cx="9821160" cy="51899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b="1" spc="-1" sz="2200"/>
            </a:pPr>
            <a:r>
              <a:t>IMPORTANT:</a:t>
            </a:r>
          </a:p>
          <a:p>
            <a:pPr>
              <a:defRPr spc="-1" sz="2200"/>
            </a:pPr>
            <a:r>
              <a:t>All (and more) of this information can be found in the online pdf component documentation, e.g.</a:t>
            </a:r>
          </a:p>
          <a:p>
            <a:pPr>
              <a:defRPr spc="-1" sz="2200" u="sng">
                <a:solidFill>
                  <a:srgbClr val="0000FF"/>
                </a:solidFill>
              </a:defRPr>
            </a:pPr>
            <a:r>
              <a:rPr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hlinkClick r:id="rId2" invalidUrl="" action="" tgtFrame="" tooltip="" history="1" highlightClick="0" endSnd="0"/>
              </a:rPr>
              <a:t>https://github.com/McStasMcXtrace/McCode/raw/master/docpkg/manuals/mcstas/Component_manual.pdf</a:t>
            </a:r>
          </a:p>
          <a:p>
            <a:pPr>
              <a:defRPr spc="-1" sz="2200"/>
            </a:pPr>
            <a:r>
              <a:t> or</a:t>
            </a:r>
          </a:p>
          <a:p>
            <a:pPr>
              <a:defRPr spc="-1" sz="2200"/>
            </a:pPr>
            <a:r>
              <a:rPr u="sng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hlinkClick r:id="rId3" invalidUrl="" action="" tgtFrame="" tooltip="" history="1" highlightClick="0" endSnd="0"/>
              </a:rPr>
              <a:t>http://mcstas.org/download/components/doc/manuals/mcstas-components.pdf</a:t>
            </a:r>
          </a:p>
          <a:p>
            <a:pPr>
              <a:defRPr spc="-1" sz="2200"/>
            </a:pPr>
            <a:r>
              <a:t>- also distributed with your McStas installation - 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mcdoc -c</a:t>
            </a:r>
          </a:p>
          <a:p>
            <a:pPr>
              <a:defRPr spc="-1" sz="2200"/>
            </a:pPr>
          </a:p>
          <a:p>
            <a:pPr>
              <a:defRPr spc="-1" sz="2200"/>
            </a:pPr>
            <a:r>
              <a:t>The component documentation along with the command:</a:t>
            </a:r>
          </a:p>
          <a:p>
            <a:pPr>
              <a:defRPr spc="-1" sz="2200"/>
            </a:pPr>
            <a:r>
              <a:t>“</a:t>
            </a:r>
            <a:r>
              <a:rPr b="1">
                <a:solidFill>
                  <a:srgbClr val="38571A"/>
                </a:solidFill>
                <a:latin typeface="Courier New"/>
                <a:ea typeface="Courier New"/>
                <a:cs typeface="Courier New"/>
                <a:sym typeface="Courier New"/>
              </a:rPr>
              <a:t>mcdoc &lt;component_you_are_searching_for&gt;</a:t>
            </a:r>
            <a:r>
              <a:t>”</a:t>
            </a:r>
          </a:p>
          <a:p>
            <a:pPr>
              <a:defRPr spc="-1" sz="2200"/>
            </a:pPr>
            <a:r>
              <a:t>are your best friends when using McStas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itle 4"/>
          <p:cNvSpPr txBox="1"/>
          <p:nvPr/>
        </p:nvSpPr>
        <p:spPr>
          <a:xfrm>
            <a:off x="1774800" y="1398599"/>
            <a:ext cx="9312120" cy="419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b="1" spc="-1" sz="3000"/>
            </a:lvl1pPr>
          </a:lstStyle>
          <a:p>
            <a:pPr/>
            <a:r>
              <a:t>Sources: Example 1</a:t>
            </a:r>
          </a:p>
        </p:txBody>
      </p:sp>
      <p:sp>
        <p:nvSpPr>
          <p:cNvPr id="172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pc="-1"/>
            </a:lvl1pPr>
          </a:lstStyle>
          <a:p>
            <a:pPr/>
            <a:fld id="{86CB4B4D-7CA3-9044-876B-883B54F8677D}" type="slidenum"/>
          </a:p>
        </p:txBody>
      </p:sp>
      <p:sp>
        <p:nvSpPr>
          <p:cNvPr id="173" name="Oval"/>
          <p:cNvSpPr/>
          <p:nvPr/>
        </p:nvSpPr>
        <p:spPr>
          <a:xfrm>
            <a:off x="2537999" y="3566159"/>
            <a:ext cx="731521" cy="1737361"/>
          </a:xfrm>
          <a:prstGeom prst="ellipse">
            <a:avLst/>
          </a:prstGeom>
          <a:solidFill>
            <a:srgbClr val="729FCF"/>
          </a:solidFill>
          <a:ln w="3175">
            <a:solidFill>
              <a:srgbClr val="3465A4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174" name="Line"/>
          <p:cNvSpPr/>
          <p:nvPr/>
        </p:nvSpPr>
        <p:spPr>
          <a:xfrm flipV="1">
            <a:off x="3086639" y="3017520"/>
            <a:ext cx="3749041" cy="1097281"/>
          </a:xfrm>
          <a:prstGeom prst="line">
            <a:avLst/>
          </a:prstGeom>
          <a:ln w="3175">
            <a:solidFill>
              <a:srgbClr val="3465A4"/>
            </a:solidFill>
            <a:tail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175" name="Line"/>
          <p:cNvSpPr/>
          <p:nvPr/>
        </p:nvSpPr>
        <p:spPr>
          <a:xfrm>
            <a:off x="2995199" y="4297680"/>
            <a:ext cx="4114801" cy="457200"/>
          </a:xfrm>
          <a:prstGeom prst="line">
            <a:avLst/>
          </a:prstGeom>
          <a:ln w="3175">
            <a:solidFill>
              <a:srgbClr val="3465A4"/>
            </a:solidFill>
            <a:tail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176" name="Line"/>
          <p:cNvSpPr/>
          <p:nvPr/>
        </p:nvSpPr>
        <p:spPr>
          <a:xfrm flipV="1">
            <a:off x="2995199" y="4297679"/>
            <a:ext cx="3749041" cy="457201"/>
          </a:xfrm>
          <a:prstGeom prst="line">
            <a:avLst/>
          </a:prstGeom>
          <a:ln w="3175">
            <a:solidFill>
              <a:srgbClr val="3465A4"/>
            </a:solidFill>
            <a:tail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177" name="Line"/>
          <p:cNvSpPr/>
          <p:nvPr/>
        </p:nvSpPr>
        <p:spPr>
          <a:xfrm flipV="1">
            <a:off x="2995199" y="2011679"/>
            <a:ext cx="1097281" cy="1828801"/>
          </a:xfrm>
          <a:prstGeom prst="line">
            <a:avLst/>
          </a:prstGeom>
          <a:ln w="3175">
            <a:solidFill>
              <a:srgbClr val="3465A4"/>
            </a:solidFill>
            <a:tail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178" name="Line"/>
          <p:cNvSpPr/>
          <p:nvPr/>
        </p:nvSpPr>
        <p:spPr>
          <a:xfrm>
            <a:off x="2995199" y="4937760"/>
            <a:ext cx="1920242" cy="1097280"/>
          </a:xfrm>
          <a:prstGeom prst="line">
            <a:avLst/>
          </a:prstGeom>
          <a:ln w="3175">
            <a:solidFill>
              <a:srgbClr val="3465A4"/>
            </a:solidFill>
            <a:tail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179" name="Line"/>
          <p:cNvSpPr/>
          <p:nvPr/>
        </p:nvSpPr>
        <p:spPr>
          <a:xfrm flipH="1" flipV="1">
            <a:off x="1715040" y="2560320"/>
            <a:ext cx="822961" cy="1463041"/>
          </a:xfrm>
          <a:prstGeom prst="line">
            <a:avLst/>
          </a:prstGeom>
          <a:ln w="3175">
            <a:solidFill>
              <a:srgbClr val="3465A4"/>
            </a:solidFill>
            <a:tail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180" name="Line"/>
          <p:cNvSpPr/>
          <p:nvPr/>
        </p:nvSpPr>
        <p:spPr>
          <a:xfrm flipH="1">
            <a:off x="1806480" y="4754879"/>
            <a:ext cx="731520" cy="1188721"/>
          </a:xfrm>
          <a:prstGeom prst="line">
            <a:avLst/>
          </a:prstGeom>
          <a:ln w="3175">
            <a:solidFill>
              <a:srgbClr val="3465A4"/>
            </a:solidFill>
            <a:tail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181" name="Neutron spatial coordinates are picked from a uniform distribution on a circle with radius R."/>
          <p:cNvSpPr txBox="1"/>
          <p:nvPr/>
        </p:nvSpPr>
        <p:spPr>
          <a:xfrm>
            <a:off x="7451640" y="3988079"/>
            <a:ext cx="4390561" cy="7691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pc="0">
                <a:solidFill>
                  <a:srgbClr val="FF0000"/>
                </a:solidFill>
              </a:defRPr>
            </a:lvl1pPr>
          </a:lstStyle>
          <a:p>
            <a:pPr/>
            <a:r>
              <a:t>Neutron spatial coordinates are picked from a uniform distribution on a circle with radius R.</a:t>
            </a:r>
          </a:p>
        </p:txBody>
      </p:sp>
      <p:sp>
        <p:nvSpPr>
          <p:cNvPr id="182" name="Shape"/>
          <p:cNvSpPr/>
          <p:nvPr/>
        </p:nvSpPr>
        <p:spPr>
          <a:xfrm>
            <a:off x="2903759" y="3749040"/>
            <a:ext cx="182881" cy="1828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97" y="0"/>
                </a:moveTo>
                <a:lnTo>
                  <a:pt x="8278" y="8256"/>
                </a:lnTo>
                <a:lnTo>
                  <a:pt x="0" y="8256"/>
                </a:lnTo>
                <a:lnTo>
                  <a:pt x="6722" y="13405"/>
                </a:lnTo>
                <a:lnTo>
                  <a:pt x="4198" y="21600"/>
                </a:lnTo>
                <a:lnTo>
                  <a:pt x="10797" y="16580"/>
                </a:lnTo>
                <a:lnTo>
                  <a:pt x="17401" y="21600"/>
                </a:lnTo>
                <a:lnTo>
                  <a:pt x="14878" y="13405"/>
                </a:lnTo>
                <a:lnTo>
                  <a:pt x="21600" y="8256"/>
                </a:lnTo>
                <a:lnTo>
                  <a:pt x="13321" y="8256"/>
                </a:lnTo>
                <a:lnTo>
                  <a:pt x="10797" y="0"/>
                </a:lnTo>
                <a:close/>
              </a:path>
            </a:pathLst>
          </a:custGeom>
          <a:solidFill>
            <a:srgbClr val="FFFF00"/>
          </a:solidFill>
          <a:ln w="3175">
            <a:solidFill>
              <a:srgbClr val="3465A4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183" name="Shape"/>
          <p:cNvSpPr/>
          <p:nvPr/>
        </p:nvSpPr>
        <p:spPr>
          <a:xfrm>
            <a:off x="2995199" y="4023359"/>
            <a:ext cx="182881" cy="1828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97" y="0"/>
                </a:moveTo>
                <a:lnTo>
                  <a:pt x="8278" y="8256"/>
                </a:lnTo>
                <a:lnTo>
                  <a:pt x="0" y="8256"/>
                </a:lnTo>
                <a:lnTo>
                  <a:pt x="6722" y="13405"/>
                </a:lnTo>
                <a:lnTo>
                  <a:pt x="4198" y="21600"/>
                </a:lnTo>
                <a:lnTo>
                  <a:pt x="10797" y="16580"/>
                </a:lnTo>
                <a:lnTo>
                  <a:pt x="17401" y="21600"/>
                </a:lnTo>
                <a:lnTo>
                  <a:pt x="14878" y="13405"/>
                </a:lnTo>
                <a:lnTo>
                  <a:pt x="21600" y="8256"/>
                </a:lnTo>
                <a:lnTo>
                  <a:pt x="13321" y="8256"/>
                </a:lnTo>
                <a:lnTo>
                  <a:pt x="10797" y="0"/>
                </a:lnTo>
                <a:close/>
              </a:path>
            </a:pathLst>
          </a:custGeom>
          <a:solidFill>
            <a:srgbClr val="FFFF00"/>
          </a:solidFill>
          <a:ln w="3175">
            <a:solidFill>
              <a:srgbClr val="3465A4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184" name="Shape"/>
          <p:cNvSpPr/>
          <p:nvPr/>
        </p:nvSpPr>
        <p:spPr>
          <a:xfrm>
            <a:off x="2903759" y="4206599"/>
            <a:ext cx="182881" cy="1828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97" y="0"/>
                </a:moveTo>
                <a:lnTo>
                  <a:pt x="8278" y="8256"/>
                </a:lnTo>
                <a:lnTo>
                  <a:pt x="0" y="8256"/>
                </a:lnTo>
                <a:lnTo>
                  <a:pt x="6722" y="13405"/>
                </a:lnTo>
                <a:lnTo>
                  <a:pt x="4198" y="21600"/>
                </a:lnTo>
                <a:lnTo>
                  <a:pt x="10797" y="16580"/>
                </a:lnTo>
                <a:lnTo>
                  <a:pt x="17401" y="21600"/>
                </a:lnTo>
                <a:lnTo>
                  <a:pt x="14878" y="13405"/>
                </a:lnTo>
                <a:lnTo>
                  <a:pt x="21600" y="8256"/>
                </a:lnTo>
                <a:lnTo>
                  <a:pt x="13321" y="8256"/>
                </a:lnTo>
                <a:lnTo>
                  <a:pt x="10797" y="0"/>
                </a:lnTo>
                <a:close/>
              </a:path>
            </a:pathLst>
          </a:custGeom>
          <a:solidFill>
            <a:srgbClr val="FFFF00"/>
          </a:solidFill>
          <a:ln w="3175">
            <a:solidFill>
              <a:srgbClr val="3465A4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185" name="Shape"/>
          <p:cNvSpPr/>
          <p:nvPr/>
        </p:nvSpPr>
        <p:spPr>
          <a:xfrm>
            <a:off x="2903759" y="4663440"/>
            <a:ext cx="182881" cy="1828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97" y="0"/>
                </a:moveTo>
                <a:lnTo>
                  <a:pt x="8278" y="8256"/>
                </a:lnTo>
                <a:lnTo>
                  <a:pt x="0" y="8256"/>
                </a:lnTo>
                <a:lnTo>
                  <a:pt x="6722" y="13405"/>
                </a:lnTo>
                <a:lnTo>
                  <a:pt x="4198" y="21600"/>
                </a:lnTo>
                <a:lnTo>
                  <a:pt x="10797" y="16580"/>
                </a:lnTo>
                <a:lnTo>
                  <a:pt x="17401" y="21600"/>
                </a:lnTo>
                <a:lnTo>
                  <a:pt x="14878" y="13405"/>
                </a:lnTo>
                <a:lnTo>
                  <a:pt x="21600" y="8256"/>
                </a:lnTo>
                <a:lnTo>
                  <a:pt x="13321" y="8256"/>
                </a:lnTo>
                <a:lnTo>
                  <a:pt x="10797" y="0"/>
                </a:lnTo>
                <a:close/>
              </a:path>
            </a:pathLst>
          </a:custGeom>
          <a:solidFill>
            <a:srgbClr val="FFFF00"/>
          </a:solidFill>
          <a:ln w="3175">
            <a:solidFill>
              <a:srgbClr val="3465A4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186" name="Shape"/>
          <p:cNvSpPr/>
          <p:nvPr/>
        </p:nvSpPr>
        <p:spPr>
          <a:xfrm>
            <a:off x="2903759" y="4846680"/>
            <a:ext cx="182881" cy="1828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97" y="0"/>
                </a:moveTo>
                <a:lnTo>
                  <a:pt x="8278" y="8256"/>
                </a:lnTo>
                <a:lnTo>
                  <a:pt x="0" y="8256"/>
                </a:lnTo>
                <a:lnTo>
                  <a:pt x="6722" y="13405"/>
                </a:lnTo>
                <a:lnTo>
                  <a:pt x="4198" y="21600"/>
                </a:lnTo>
                <a:lnTo>
                  <a:pt x="10797" y="16580"/>
                </a:lnTo>
                <a:lnTo>
                  <a:pt x="17401" y="21600"/>
                </a:lnTo>
                <a:lnTo>
                  <a:pt x="14878" y="13405"/>
                </a:lnTo>
                <a:lnTo>
                  <a:pt x="21600" y="8256"/>
                </a:lnTo>
                <a:lnTo>
                  <a:pt x="13321" y="8256"/>
                </a:lnTo>
                <a:lnTo>
                  <a:pt x="10797" y="0"/>
                </a:lnTo>
                <a:close/>
              </a:path>
            </a:pathLst>
          </a:custGeom>
          <a:solidFill>
            <a:srgbClr val="FFFF00"/>
          </a:solidFill>
          <a:ln w="3175">
            <a:solidFill>
              <a:srgbClr val="3465A4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187" name="Shape"/>
          <p:cNvSpPr/>
          <p:nvPr/>
        </p:nvSpPr>
        <p:spPr>
          <a:xfrm>
            <a:off x="2629440" y="4572000"/>
            <a:ext cx="182881" cy="1828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97" y="0"/>
                </a:moveTo>
                <a:lnTo>
                  <a:pt x="8278" y="8256"/>
                </a:lnTo>
                <a:lnTo>
                  <a:pt x="0" y="8256"/>
                </a:lnTo>
                <a:lnTo>
                  <a:pt x="6722" y="13405"/>
                </a:lnTo>
                <a:lnTo>
                  <a:pt x="4198" y="21600"/>
                </a:lnTo>
                <a:lnTo>
                  <a:pt x="10797" y="16580"/>
                </a:lnTo>
                <a:lnTo>
                  <a:pt x="17401" y="21600"/>
                </a:lnTo>
                <a:lnTo>
                  <a:pt x="14878" y="13405"/>
                </a:lnTo>
                <a:lnTo>
                  <a:pt x="21600" y="8256"/>
                </a:lnTo>
                <a:lnTo>
                  <a:pt x="13321" y="8256"/>
                </a:lnTo>
                <a:lnTo>
                  <a:pt x="10797" y="0"/>
                </a:lnTo>
                <a:close/>
              </a:path>
            </a:pathLst>
          </a:custGeom>
          <a:solidFill>
            <a:srgbClr val="FFFF00"/>
          </a:solidFill>
          <a:ln w="3175">
            <a:solidFill>
              <a:srgbClr val="3465A4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188" name="Shape"/>
          <p:cNvSpPr/>
          <p:nvPr/>
        </p:nvSpPr>
        <p:spPr>
          <a:xfrm>
            <a:off x="2629440" y="4114800"/>
            <a:ext cx="182881" cy="1828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97" y="0"/>
                </a:moveTo>
                <a:lnTo>
                  <a:pt x="8278" y="8256"/>
                </a:lnTo>
                <a:lnTo>
                  <a:pt x="0" y="8256"/>
                </a:lnTo>
                <a:lnTo>
                  <a:pt x="6722" y="13405"/>
                </a:lnTo>
                <a:lnTo>
                  <a:pt x="4198" y="21600"/>
                </a:lnTo>
                <a:lnTo>
                  <a:pt x="10797" y="16580"/>
                </a:lnTo>
                <a:lnTo>
                  <a:pt x="17401" y="21600"/>
                </a:lnTo>
                <a:lnTo>
                  <a:pt x="14878" y="13405"/>
                </a:lnTo>
                <a:lnTo>
                  <a:pt x="21600" y="8256"/>
                </a:lnTo>
                <a:lnTo>
                  <a:pt x="13321" y="8256"/>
                </a:lnTo>
                <a:lnTo>
                  <a:pt x="10797" y="0"/>
                </a:lnTo>
                <a:close/>
              </a:path>
            </a:pathLst>
          </a:custGeom>
          <a:solidFill>
            <a:srgbClr val="FFFF00"/>
          </a:solidFill>
          <a:ln w="3175">
            <a:solidFill>
              <a:srgbClr val="3465A4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189" name="Text"/>
          <p:cNvSpPr txBox="1"/>
          <p:nvPr/>
        </p:nvSpPr>
        <p:spPr>
          <a:xfrm>
            <a:off x="4046759" y="2504159"/>
            <a:ext cx="4366801" cy="3358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1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1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∈</m:t>
                  </m:r>
                  <m:r>
                    <a:rPr xmlns:a="http://schemas.openxmlformats.org/drawingml/2006/main" sz="1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U</m:t>
                  </m:r>
                  <m:d>
                    <m:dPr>
                      <m:ctrlPr>
                        <a:rPr xmlns:a="http://schemas.openxmlformats.org/drawingml/2006/main"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begChr m:val="["/>
                      <m:endChr m:val="]"/>
                    </m:dPr>
                    <m:e>
                      <m:r>
                        <a:rPr xmlns:a="http://schemas.openxmlformats.org/drawingml/2006/main"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xmlns:a="http://schemas.openxmlformats.org/drawingml/2006/main"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xmlns:a="http://schemas.openxmlformats.org/drawingml/2006/main"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xmlns:a="http://schemas.openxmlformats.org/drawingml/2006/main"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</m:e>
                  </m:d>
                  <m:r>
                    <a:rPr xmlns:a="http://schemas.openxmlformats.org/drawingml/2006/main" sz="1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;</m:t>
                  </m:r>
                  <m:r>
                    <a:rPr xmlns:a="http://schemas.openxmlformats.org/drawingml/2006/main" sz="1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/>
                  </m:r>
                  <m:r>
                    <a:rPr xmlns:a="http://schemas.openxmlformats.org/drawingml/2006/main" sz="1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y</m:t>
                  </m:r>
                  <m:r>
                    <a:rPr xmlns:a="http://schemas.openxmlformats.org/drawingml/2006/main" sz="1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∈</m:t>
                  </m:r>
                  <m:r>
                    <a:rPr xmlns:a="http://schemas.openxmlformats.org/drawingml/2006/main" sz="1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U</m:t>
                  </m:r>
                  <m:d>
                    <m:dPr>
                      <m:ctrlPr>
                        <a:rPr xmlns:a="http://schemas.openxmlformats.org/drawingml/2006/main"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begChr m:val="["/>
                      <m:endChr m:val="]"/>
                    </m:dPr>
                    <m:e>
                      <m:r>
                        <a:rPr xmlns:a="http://schemas.openxmlformats.org/drawingml/2006/main"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xmlns:a="http://schemas.openxmlformats.org/drawingml/2006/main"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xmlns:a="http://schemas.openxmlformats.org/drawingml/2006/main"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xmlns:a="http://schemas.openxmlformats.org/drawingml/2006/main"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</m:e>
                  </m:d>
                  <m:r>
                    <a:rPr xmlns:a="http://schemas.openxmlformats.org/drawingml/2006/main" sz="1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;</m:t>
                  </m:r>
                  <m:r>
                    <a:rPr xmlns:a="http://schemas.openxmlformats.org/drawingml/2006/main" sz="1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/>
                  </m:r>
                  <m:r>
                    <a:rPr xmlns:a="http://schemas.openxmlformats.org/drawingml/2006/main" sz="1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w</m:t>
                  </m:r>
                  <m:r>
                    <a:rPr xmlns:a="http://schemas.openxmlformats.org/drawingml/2006/main" sz="1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h</m:t>
                  </m:r>
                  <m:r>
                    <a:rPr xmlns:a="http://schemas.openxmlformats.org/drawingml/2006/main" sz="1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1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r</m:t>
                  </m:r>
                  <m:r>
                    <a:rPr xmlns:a="http://schemas.openxmlformats.org/drawingml/2006/main" sz="1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e</m:t>
                  </m:r>
                  <m:sSup>
                    <m:e>
                      <m:r>
                        <a:rPr xmlns:a="http://schemas.openxmlformats.org/drawingml/2006/main"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p>
                      <m:r>
                        <a:rPr xmlns:a="http://schemas.openxmlformats.org/drawingml/2006/main"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r>
                    <a:rPr xmlns:a="http://schemas.openxmlformats.org/drawingml/2006/main" sz="1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sSup>
                    <m:e>
                      <m:r>
                        <a:rPr xmlns:a="http://schemas.openxmlformats.org/drawingml/2006/main"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</m:e>
                    <m:sup>
                      <m:r>
                        <a:rPr xmlns:a="http://schemas.openxmlformats.org/drawingml/2006/main"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r>
                    <a:rPr xmlns:a="http://schemas.openxmlformats.org/drawingml/2006/main" sz="1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&lt;</m:t>
                  </m:r>
                  <m:r>
                    <a:rPr xmlns:a="http://schemas.openxmlformats.org/drawingml/2006/main" sz="1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R</m:t>
                  </m:r>
                </m:oMath>
              </m:oMathPara>
            </a14:m>
          </a:p>
        </p:txBody>
      </p:sp>
      <p:sp>
        <p:nvSpPr>
          <p:cNvPr id="190" name="Line"/>
          <p:cNvSpPr/>
          <p:nvPr/>
        </p:nvSpPr>
        <p:spPr>
          <a:xfrm>
            <a:off x="3131279" y="2792879"/>
            <a:ext cx="746641" cy="12553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16591" y="979"/>
                  <a:pt x="14164" y="4194"/>
                  <a:pt x="14403" y="7074"/>
                </a:cubicBezTo>
                <a:cubicBezTo>
                  <a:pt x="14581" y="9180"/>
                  <a:pt x="17268" y="11478"/>
                  <a:pt x="15028" y="13405"/>
                </a:cubicBezTo>
                <a:cubicBezTo>
                  <a:pt x="12446" y="15622"/>
                  <a:pt x="8467" y="17208"/>
                  <a:pt x="4385" y="18435"/>
                </a:cubicBezTo>
                <a:lnTo>
                  <a:pt x="312" y="20299"/>
                </a:lnTo>
                <a:lnTo>
                  <a:pt x="0" y="21600"/>
                </a:lnTo>
              </a:path>
            </a:pathLst>
          </a:custGeom>
          <a:ln w="36000">
            <a:solidFill>
              <a:srgbClr val="000000"/>
            </a:solidFill>
            <a:tailEnd type="triangle"/>
          </a:ln>
        </p:spPr>
        <p:txBody>
          <a:bodyPr lIns="46799" tIns="46799" rIns="46799" bIns="4679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itle 4"/>
          <p:cNvSpPr txBox="1"/>
          <p:nvPr/>
        </p:nvSpPr>
        <p:spPr>
          <a:xfrm>
            <a:off x="1774800" y="1398599"/>
            <a:ext cx="9312120" cy="419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b="1" spc="-1" sz="3000"/>
            </a:lvl1pPr>
          </a:lstStyle>
          <a:p>
            <a:pPr/>
            <a:r>
              <a:t>Sources: Example 1</a:t>
            </a:r>
          </a:p>
        </p:txBody>
      </p:sp>
      <p:sp>
        <p:nvSpPr>
          <p:cNvPr id="193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pc="-1"/>
            </a:lvl1pPr>
          </a:lstStyle>
          <a:p>
            <a:pPr/>
            <a:fld id="{86CB4B4D-7CA3-9044-876B-883B54F8677D}" type="slidenum"/>
          </a:p>
        </p:txBody>
      </p:sp>
      <p:sp>
        <p:nvSpPr>
          <p:cNvPr id="194" name="Oval"/>
          <p:cNvSpPr/>
          <p:nvPr/>
        </p:nvSpPr>
        <p:spPr>
          <a:xfrm>
            <a:off x="2933999" y="3566159"/>
            <a:ext cx="731522" cy="1737361"/>
          </a:xfrm>
          <a:prstGeom prst="ellipse">
            <a:avLst/>
          </a:prstGeom>
          <a:solidFill>
            <a:srgbClr val="729FCF"/>
          </a:solidFill>
          <a:ln w="3175">
            <a:solidFill>
              <a:srgbClr val="3465A4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195" name="Line"/>
          <p:cNvSpPr/>
          <p:nvPr/>
        </p:nvSpPr>
        <p:spPr>
          <a:xfrm flipV="1">
            <a:off x="3482640" y="3017520"/>
            <a:ext cx="3749041" cy="1097281"/>
          </a:xfrm>
          <a:prstGeom prst="line">
            <a:avLst/>
          </a:prstGeom>
          <a:ln w="3175">
            <a:solidFill>
              <a:srgbClr val="3465A4"/>
            </a:solidFill>
            <a:tail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196" name="Line"/>
          <p:cNvSpPr/>
          <p:nvPr/>
        </p:nvSpPr>
        <p:spPr>
          <a:xfrm>
            <a:off x="3391200" y="4297680"/>
            <a:ext cx="4114801" cy="457200"/>
          </a:xfrm>
          <a:prstGeom prst="line">
            <a:avLst/>
          </a:prstGeom>
          <a:ln w="3175">
            <a:solidFill>
              <a:srgbClr val="3465A4"/>
            </a:solidFill>
            <a:tail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197" name="Line"/>
          <p:cNvSpPr/>
          <p:nvPr/>
        </p:nvSpPr>
        <p:spPr>
          <a:xfrm flipV="1">
            <a:off x="3391200" y="4297679"/>
            <a:ext cx="3749041" cy="457201"/>
          </a:xfrm>
          <a:prstGeom prst="line">
            <a:avLst/>
          </a:prstGeom>
          <a:ln w="3175">
            <a:solidFill>
              <a:srgbClr val="3465A4"/>
            </a:solidFill>
            <a:tail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198" name="Line"/>
          <p:cNvSpPr/>
          <p:nvPr/>
        </p:nvSpPr>
        <p:spPr>
          <a:xfrm flipV="1">
            <a:off x="3391200" y="2011679"/>
            <a:ext cx="1097281" cy="1828801"/>
          </a:xfrm>
          <a:prstGeom prst="line">
            <a:avLst/>
          </a:prstGeom>
          <a:ln w="3175">
            <a:solidFill>
              <a:srgbClr val="3465A4"/>
            </a:solidFill>
            <a:tail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199" name="Line"/>
          <p:cNvSpPr/>
          <p:nvPr/>
        </p:nvSpPr>
        <p:spPr>
          <a:xfrm>
            <a:off x="3391199" y="4937760"/>
            <a:ext cx="1920242" cy="1097280"/>
          </a:xfrm>
          <a:prstGeom prst="line">
            <a:avLst/>
          </a:prstGeom>
          <a:ln w="3175">
            <a:solidFill>
              <a:srgbClr val="3465A4"/>
            </a:solidFill>
            <a:tail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200" name="Line"/>
          <p:cNvSpPr/>
          <p:nvPr/>
        </p:nvSpPr>
        <p:spPr>
          <a:xfrm flipH="1" flipV="1">
            <a:off x="2111040" y="2560320"/>
            <a:ext cx="822961" cy="1463041"/>
          </a:xfrm>
          <a:prstGeom prst="line">
            <a:avLst/>
          </a:prstGeom>
          <a:ln w="3175">
            <a:solidFill>
              <a:srgbClr val="3465A4"/>
            </a:solidFill>
            <a:tail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201" name="Line"/>
          <p:cNvSpPr/>
          <p:nvPr/>
        </p:nvSpPr>
        <p:spPr>
          <a:xfrm flipH="1">
            <a:off x="2202479" y="4754879"/>
            <a:ext cx="731521" cy="1188721"/>
          </a:xfrm>
          <a:prstGeom prst="line">
            <a:avLst/>
          </a:prstGeom>
          <a:ln w="3175">
            <a:solidFill>
              <a:srgbClr val="3465A4"/>
            </a:solidFill>
            <a:tailEnd type="stealth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205" name="Group"/>
          <p:cNvGrpSpPr/>
          <p:nvPr/>
        </p:nvGrpSpPr>
        <p:grpSpPr>
          <a:xfrm>
            <a:off x="4351320" y="2364839"/>
            <a:ext cx="4489559" cy="3329948"/>
            <a:chOff x="0" y="0"/>
            <a:chExt cx="4489558" cy="3329946"/>
          </a:xfrm>
        </p:grpSpPr>
        <p:sp>
          <p:nvSpPr>
            <p:cNvPr id="202" name="Text"/>
            <p:cNvSpPr txBox="1"/>
            <p:nvPr/>
          </p:nvSpPr>
          <p:spPr>
            <a:xfrm>
              <a:off x="0" y="0"/>
              <a:ext cx="2377800" cy="3877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/>
              <a14:m>
                <m:oMathPara>
                  <m:oMathParaPr>
                    <m:jc m:val="left"/>
                  </m:oMathParaPr>
                  <m:oMath>
                    <m:sSub>
                      <m:e>
                        <m:r>
                          <a:rPr xmlns:a="http://schemas.openxmlformats.org/drawingml/2006/main" sz="1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xmlns:a="http://schemas.openxmlformats.org/drawingml/2006/main" sz="1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xmlns:a="http://schemas.openxmlformats.org/drawingml/2006/main" sz="1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xmlns:a="http://schemas.openxmlformats.org/drawingml/2006/main" sz="1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U</m:t>
                    </m:r>
                    <m:d>
                      <m:dPr>
                        <m:ctrlPr>
                          <a:rPr xmlns:a="http://schemas.openxmlformats.org/drawingml/2006/main" sz="1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  <m:begChr m:val="["/>
                        <m:endChr m:val="]"/>
                      </m:dPr>
                      <m:e>
                        <m:r>
                          <a:rPr xmlns:a="http://schemas.openxmlformats.org/drawingml/2006/main" sz="1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1,4</m:t>
                        </m:r>
                      </m:e>
                    </m:d>
                    <m:r>
                      <a:rPr xmlns:a="http://schemas.openxmlformats.org/drawingml/2006/main" sz="1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/>
                    </m:r>
                    <m:r>
                      <a:rPr xmlns:a="http://schemas.openxmlformats.org/drawingml/2006/main" sz="1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a:rPr xmlns:a="http://schemas.openxmlformats.org/drawingml/2006/main" sz="1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/>
                    </m:r>
                    <m:d>
                      <m:dPr>
                        <m:ctrlPr>
                          <a:rPr xmlns:a="http://schemas.openxmlformats.org/drawingml/2006/main" sz="1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  <m:begChr m:val="|"/>
                        <m:endChr m:val="|"/>
                      </m:dPr>
                      <m:e>
                        <m:sSub>
                          <m:e>
                            <m:r>
                              <a:rPr xmlns:a="http://schemas.openxmlformats.org/drawingml/2006/main" sz="15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a:rPr xmlns:a="http://schemas.openxmlformats.org/drawingml/2006/main" sz="15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xmlns:a="http://schemas.openxmlformats.org/drawingml/2006/main" sz="1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xmlns:a="http://schemas.openxmlformats.org/drawingml/2006/main" sz="1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xmlns:a="http://schemas.openxmlformats.org/drawingml/2006/main" sz="1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e>
                            <m:r>
                              <a:rPr xmlns:a="http://schemas.openxmlformats.org/drawingml/2006/main" sz="15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xmlns:a="http://schemas.openxmlformats.org/drawingml/2006/main" sz="15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m:oMathPara>
              </a14:m>
            </a:p>
          </p:txBody>
        </p:sp>
        <p:sp>
          <p:nvSpPr>
            <p:cNvPr id="203" name="Text"/>
            <p:cNvSpPr txBox="1"/>
            <p:nvPr/>
          </p:nvSpPr>
          <p:spPr>
            <a:xfrm>
              <a:off x="2103119" y="909359"/>
              <a:ext cx="2386440" cy="3869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/>
              <a14:m>
                <m:oMathPara>
                  <m:oMathParaPr>
                    <m:jc m:val="left"/>
                  </m:oMathParaPr>
                  <m:oMath>
                    <m:sSub>
                      <m:e>
                        <m:r>
                          <a:rPr xmlns:a="http://schemas.openxmlformats.org/drawingml/2006/main" sz="1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xmlns:a="http://schemas.openxmlformats.org/drawingml/2006/main" sz="1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xmlns:a="http://schemas.openxmlformats.org/drawingml/2006/main" sz="1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xmlns:a="http://schemas.openxmlformats.org/drawingml/2006/main" sz="1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U</m:t>
                    </m:r>
                    <m:d>
                      <m:dPr>
                        <m:ctrlPr>
                          <a:rPr xmlns:a="http://schemas.openxmlformats.org/drawingml/2006/main" sz="1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  <m:begChr m:val="["/>
                        <m:endChr m:val="]"/>
                      </m:dPr>
                      <m:e>
                        <m:r>
                          <a:rPr xmlns:a="http://schemas.openxmlformats.org/drawingml/2006/main" sz="1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1,4</m:t>
                        </m:r>
                      </m:e>
                    </m:d>
                    <m:r>
                      <a:rPr xmlns:a="http://schemas.openxmlformats.org/drawingml/2006/main" sz="1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/>
                    </m:r>
                    <m:r>
                      <a:rPr xmlns:a="http://schemas.openxmlformats.org/drawingml/2006/main" sz="1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a:rPr xmlns:a="http://schemas.openxmlformats.org/drawingml/2006/main" sz="1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/>
                    </m:r>
                    <m:d>
                      <m:dPr>
                        <m:ctrlPr>
                          <a:rPr xmlns:a="http://schemas.openxmlformats.org/drawingml/2006/main" sz="1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  <m:begChr m:val="|"/>
                        <m:endChr m:val="|"/>
                      </m:dPr>
                      <m:e>
                        <m:sSub>
                          <m:e>
                            <m:r>
                              <a:rPr xmlns:a="http://schemas.openxmlformats.org/drawingml/2006/main" sz="15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a:rPr xmlns:a="http://schemas.openxmlformats.org/drawingml/2006/main" sz="15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xmlns:a="http://schemas.openxmlformats.org/drawingml/2006/main" sz="1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xmlns:a="http://schemas.openxmlformats.org/drawingml/2006/main" sz="1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xmlns:a="http://schemas.openxmlformats.org/drawingml/2006/main" sz="1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e>
                            <m:r>
                              <a:rPr xmlns:a="http://schemas.openxmlformats.org/drawingml/2006/main" sz="15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xmlns:a="http://schemas.openxmlformats.org/drawingml/2006/main" sz="15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m:oMathPara>
              </a14:m>
            </a:p>
          </p:txBody>
        </p:sp>
        <p:sp>
          <p:nvSpPr>
            <p:cNvPr id="204" name="Text"/>
            <p:cNvSpPr txBox="1"/>
            <p:nvPr/>
          </p:nvSpPr>
          <p:spPr>
            <a:xfrm>
              <a:off x="182880" y="2938680"/>
              <a:ext cx="2386440" cy="3912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/>
              <a14:m>
                <m:oMathPara>
                  <m:oMathParaPr>
                    <m:jc m:val="left"/>
                  </m:oMathParaPr>
                  <m:oMath>
                    <m:sSub>
                      <m:e>
                        <m:r>
                          <a:rPr xmlns:a="http://schemas.openxmlformats.org/drawingml/2006/main" sz="1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xmlns:a="http://schemas.openxmlformats.org/drawingml/2006/main" sz="1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xmlns:a="http://schemas.openxmlformats.org/drawingml/2006/main" sz="1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xmlns:a="http://schemas.openxmlformats.org/drawingml/2006/main" sz="1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U</m:t>
                    </m:r>
                    <m:d>
                      <m:dPr>
                        <m:ctrlPr>
                          <a:rPr xmlns:a="http://schemas.openxmlformats.org/drawingml/2006/main" sz="1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  <m:begChr m:val="["/>
                        <m:endChr m:val="]"/>
                      </m:dPr>
                      <m:e>
                        <m:r>
                          <a:rPr xmlns:a="http://schemas.openxmlformats.org/drawingml/2006/main" sz="1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1,4</m:t>
                        </m:r>
                      </m:e>
                    </m:d>
                    <m:r>
                      <a:rPr xmlns:a="http://schemas.openxmlformats.org/drawingml/2006/main" sz="1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/>
                    </m:r>
                    <m:r>
                      <a:rPr xmlns:a="http://schemas.openxmlformats.org/drawingml/2006/main" sz="1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a:rPr xmlns:a="http://schemas.openxmlformats.org/drawingml/2006/main" sz="1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/>
                    </m:r>
                    <m:d>
                      <m:dPr>
                        <m:ctrlPr>
                          <a:rPr xmlns:a="http://schemas.openxmlformats.org/drawingml/2006/main" sz="1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  <m:begChr m:val="|"/>
                        <m:endChr m:val="|"/>
                      </m:dPr>
                      <m:e>
                        <m:sSub>
                          <m:e>
                            <m:r>
                              <a:rPr xmlns:a="http://schemas.openxmlformats.org/drawingml/2006/main" sz="15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a:rPr xmlns:a="http://schemas.openxmlformats.org/drawingml/2006/main" sz="15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xmlns:a="http://schemas.openxmlformats.org/drawingml/2006/main" sz="1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xmlns:a="http://schemas.openxmlformats.org/drawingml/2006/main" sz="1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xmlns:a="http://schemas.openxmlformats.org/drawingml/2006/main" sz="1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e>
                            <m:r>
                              <a:rPr xmlns:a="http://schemas.openxmlformats.org/drawingml/2006/main" sz="15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xmlns:a="http://schemas.openxmlformats.org/drawingml/2006/main" sz="15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m:oMathPara>
              </a14:m>
            </a:p>
          </p:txBody>
        </p:sp>
      </p:grpSp>
      <p:sp>
        <p:nvSpPr>
          <p:cNvPr id="206" name="Length of the velocity vector encodes the wavelength"/>
          <p:cNvSpPr txBox="1"/>
          <p:nvPr/>
        </p:nvSpPr>
        <p:spPr>
          <a:xfrm>
            <a:off x="6903000" y="1645920"/>
            <a:ext cx="4390561" cy="540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pc="0">
                <a:solidFill>
                  <a:srgbClr val="FF0000"/>
                </a:solidFill>
              </a:defRPr>
            </a:lvl1pPr>
          </a:lstStyle>
          <a:p>
            <a:pPr/>
            <a:r>
              <a:t>Length of the velocity vector encodes the wavelength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itle 4"/>
          <p:cNvSpPr txBox="1"/>
          <p:nvPr/>
        </p:nvSpPr>
        <p:spPr>
          <a:xfrm>
            <a:off x="1774800" y="1398599"/>
            <a:ext cx="9312120" cy="419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b="1" spc="-1" sz="3000"/>
            </a:lvl1pPr>
          </a:lstStyle>
          <a:p>
            <a:pPr/>
            <a:r>
              <a:t>Sources: Example 1</a:t>
            </a:r>
          </a:p>
        </p:txBody>
      </p:sp>
      <p:sp>
        <p:nvSpPr>
          <p:cNvPr id="209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pc="-1"/>
            </a:lvl1pPr>
          </a:lstStyle>
          <a:p>
            <a:pPr/>
            <a:fld id="{86CB4B4D-7CA3-9044-876B-883B54F8677D}" type="slidenum"/>
          </a:p>
        </p:txBody>
      </p:sp>
      <p:sp>
        <p:nvSpPr>
          <p:cNvPr id="210" name="Oval"/>
          <p:cNvSpPr/>
          <p:nvPr/>
        </p:nvSpPr>
        <p:spPr>
          <a:xfrm>
            <a:off x="2466000" y="3566159"/>
            <a:ext cx="731521" cy="1737361"/>
          </a:xfrm>
          <a:prstGeom prst="ellipse">
            <a:avLst/>
          </a:prstGeom>
          <a:solidFill>
            <a:srgbClr val="729FCF"/>
          </a:solidFill>
          <a:ln w="3175">
            <a:solidFill>
              <a:srgbClr val="3465A4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211" name="Line"/>
          <p:cNvSpPr/>
          <p:nvPr/>
        </p:nvSpPr>
        <p:spPr>
          <a:xfrm flipV="1">
            <a:off x="3014639" y="3017520"/>
            <a:ext cx="3749041" cy="1097281"/>
          </a:xfrm>
          <a:prstGeom prst="line">
            <a:avLst/>
          </a:prstGeom>
          <a:ln w="3175">
            <a:solidFill>
              <a:srgbClr val="3465A4"/>
            </a:solidFill>
            <a:tail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212" name="Line"/>
          <p:cNvSpPr/>
          <p:nvPr/>
        </p:nvSpPr>
        <p:spPr>
          <a:xfrm>
            <a:off x="2923200" y="4297680"/>
            <a:ext cx="4114801" cy="457200"/>
          </a:xfrm>
          <a:prstGeom prst="line">
            <a:avLst/>
          </a:prstGeom>
          <a:ln w="3175">
            <a:solidFill>
              <a:srgbClr val="3465A4"/>
            </a:solidFill>
            <a:tail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213" name="Line"/>
          <p:cNvSpPr/>
          <p:nvPr/>
        </p:nvSpPr>
        <p:spPr>
          <a:xfrm flipV="1">
            <a:off x="2923199" y="4297679"/>
            <a:ext cx="3749041" cy="457201"/>
          </a:xfrm>
          <a:prstGeom prst="line">
            <a:avLst/>
          </a:prstGeom>
          <a:ln w="3175">
            <a:solidFill>
              <a:srgbClr val="3465A4"/>
            </a:solidFill>
            <a:tail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214" name="Line"/>
          <p:cNvSpPr/>
          <p:nvPr/>
        </p:nvSpPr>
        <p:spPr>
          <a:xfrm flipV="1">
            <a:off x="2923200" y="2011679"/>
            <a:ext cx="1097281" cy="1828801"/>
          </a:xfrm>
          <a:prstGeom prst="line">
            <a:avLst/>
          </a:prstGeom>
          <a:ln w="3175">
            <a:solidFill>
              <a:srgbClr val="3465A4"/>
            </a:solidFill>
            <a:custDash>
              <a:ds d="197000" sp="127000"/>
            </a:custDash>
            <a:tail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215" name="Line"/>
          <p:cNvSpPr/>
          <p:nvPr/>
        </p:nvSpPr>
        <p:spPr>
          <a:xfrm>
            <a:off x="2923200" y="4937760"/>
            <a:ext cx="1920241" cy="1097280"/>
          </a:xfrm>
          <a:prstGeom prst="line">
            <a:avLst/>
          </a:prstGeom>
          <a:ln w="3175">
            <a:solidFill>
              <a:srgbClr val="3465A4"/>
            </a:solidFill>
            <a:custDash>
              <a:ds d="197000" sp="197000"/>
            </a:custDash>
            <a:tail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216" name="Line"/>
          <p:cNvSpPr/>
          <p:nvPr/>
        </p:nvSpPr>
        <p:spPr>
          <a:xfrm flipH="1" flipV="1">
            <a:off x="1643040" y="2560320"/>
            <a:ext cx="822961" cy="1463041"/>
          </a:xfrm>
          <a:prstGeom prst="line">
            <a:avLst/>
          </a:prstGeom>
          <a:ln w="3175">
            <a:solidFill>
              <a:srgbClr val="3465A4"/>
            </a:solidFill>
            <a:custDash>
              <a:ds d="197000" sp="127000"/>
            </a:custDash>
            <a:tail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217" name="Line"/>
          <p:cNvSpPr/>
          <p:nvPr/>
        </p:nvSpPr>
        <p:spPr>
          <a:xfrm flipH="1">
            <a:off x="1734479" y="4754879"/>
            <a:ext cx="731521" cy="1188721"/>
          </a:xfrm>
          <a:prstGeom prst="line">
            <a:avLst/>
          </a:prstGeom>
          <a:ln w="3175">
            <a:solidFill>
              <a:srgbClr val="3465A4"/>
            </a:solidFill>
            <a:custDash>
              <a:ds d="197000" sp="127000"/>
            </a:custDash>
            <a:tail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218" name="Neutron velocity vector is picked to point at a ROI.…"/>
          <p:cNvSpPr txBox="1"/>
          <p:nvPr/>
        </p:nvSpPr>
        <p:spPr>
          <a:xfrm>
            <a:off x="8366039" y="1958039"/>
            <a:ext cx="2927521" cy="2049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b="1" spc="0">
                <a:solidFill>
                  <a:srgbClr val="FF0000"/>
                </a:solidFill>
              </a:defRPr>
            </a:pPr>
            <a:r>
              <a:t>Neutron velocity vector is picked to point at a ROI.</a:t>
            </a:r>
          </a:p>
          <a:p>
            <a:pPr>
              <a:defRPr spc="0"/>
            </a:pPr>
          </a:p>
          <a:p>
            <a:pPr>
              <a:defRPr b="1" spc="0">
                <a:solidFill>
                  <a:srgbClr val="FF0000"/>
                </a:solidFill>
              </a:defRPr>
            </a:pPr>
            <a:r>
              <a:t>In McStas: this is defined by the parameters: focus_xw, focus_yh, and</a:t>
            </a:r>
          </a:p>
          <a:p>
            <a:pPr>
              <a:defRPr b="1" spc="0">
                <a:solidFill>
                  <a:srgbClr val="FF0000"/>
                </a:solidFill>
              </a:defRPr>
            </a:pPr>
            <a:r>
              <a:t>dist</a:t>
            </a:r>
          </a:p>
        </p:txBody>
      </p:sp>
      <p:sp>
        <p:nvSpPr>
          <p:cNvPr id="219" name="Shape"/>
          <p:cNvSpPr/>
          <p:nvPr/>
        </p:nvSpPr>
        <p:spPr>
          <a:xfrm rot="5400000">
            <a:off x="5806799" y="3246119"/>
            <a:ext cx="3840121" cy="6397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6201" y="0"/>
                </a:moveTo>
                <a:lnTo>
                  <a:pt x="0" y="0"/>
                </a:lnTo>
                <a:lnTo>
                  <a:pt x="5402" y="21600"/>
                </a:lnTo>
                <a:lnTo>
                  <a:pt x="21600" y="21600"/>
                </a:lnTo>
                <a:lnTo>
                  <a:pt x="16201" y="0"/>
                </a:lnTo>
              </a:path>
            </a:pathLst>
          </a:custGeom>
          <a:solidFill>
            <a:srgbClr val="729FCF"/>
          </a:solidFill>
          <a:ln w="3175">
            <a:solidFill>
              <a:srgbClr val="3465A4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220" name="Line"/>
          <p:cNvSpPr/>
          <p:nvPr/>
        </p:nvSpPr>
        <p:spPr>
          <a:xfrm>
            <a:off x="2831759" y="5303519"/>
            <a:ext cx="1" cy="731521"/>
          </a:xfrm>
          <a:prstGeom prst="line">
            <a:avLst/>
          </a:prstGeom>
          <a:ln w="3600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21" name="Line"/>
          <p:cNvSpPr/>
          <p:nvPr/>
        </p:nvSpPr>
        <p:spPr>
          <a:xfrm>
            <a:off x="7772400" y="5120639"/>
            <a:ext cx="1" cy="731522"/>
          </a:xfrm>
          <a:prstGeom prst="line">
            <a:avLst/>
          </a:prstGeom>
          <a:ln w="3600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22" name="Line"/>
          <p:cNvSpPr/>
          <p:nvPr/>
        </p:nvSpPr>
        <p:spPr>
          <a:xfrm>
            <a:off x="2971800" y="5760720"/>
            <a:ext cx="4620601" cy="1"/>
          </a:xfrm>
          <a:prstGeom prst="line">
            <a:avLst/>
          </a:prstGeom>
          <a:ln w="36000">
            <a:solidFill>
              <a:srgbClr val="000000"/>
            </a:solidFill>
            <a:headEnd type="triangle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23" name="dist"/>
          <p:cNvSpPr txBox="1"/>
          <p:nvPr/>
        </p:nvSpPr>
        <p:spPr>
          <a:xfrm>
            <a:off x="5541479" y="5943600"/>
            <a:ext cx="445681" cy="31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pc="0"/>
            </a:lvl1pPr>
          </a:lstStyle>
          <a:p>
            <a:pPr/>
            <a:r>
              <a:t>dist</a:t>
            </a:r>
          </a:p>
        </p:txBody>
      </p:sp>
      <p:sp>
        <p:nvSpPr>
          <p:cNvPr id="224" name="focus_xw"/>
          <p:cNvSpPr txBox="1"/>
          <p:nvPr/>
        </p:nvSpPr>
        <p:spPr>
          <a:xfrm rot="18252599">
            <a:off x="6983829" y="1874482"/>
            <a:ext cx="1098721" cy="31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pc="0"/>
            </a:lvl1pPr>
          </a:lstStyle>
          <a:p>
            <a:pPr/>
            <a:r>
              <a:t>focus_xw</a:t>
            </a:r>
          </a:p>
        </p:txBody>
      </p:sp>
      <p:sp>
        <p:nvSpPr>
          <p:cNvPr id="225" name="focus_yh"/>
          <p:cNvSpPr txBox="1"/>
          <p:nvPr/>
        </p:nvSpPr>
        <p:spPr>
          <a:xfrm rot="16239000">
            <a:off x="6699337" y="3777549"/>
            <a:ext cx="1007281" cy="31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pc="0"/>
            </a:lvl1pPr>
          </a:lstStyle>
          <a:p>
            <a:pPr/>
            <a:r>
              <a:t>focus_yh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itle 4"/>
          <p:cNvSpPr txBox="1"/>
          <p:nvPr/>
        </p:nvSpPr>
        <p:spPr>
          <a:xfrm>
            <a:off x="1774800" y="1398599"/>
            <a:ext cx="9312120" cy="419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b="1" spc="-1" sz="3000"/>
            </a:lvl1pPr>
          </a:lstStyle>
          <a:p>
            <a:pPr/>
            <a:r>
              <a:t>Sources: Example 1</a:t>
            </a:r>
          </a:p>
        </p:txBody>
      </p:sp>
      <p:sp>
        <p:nvSpPr>
          <p:cNvPr id="228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pc="-1"/>
            </a:lvl1pPr>
          </a:lstStyle>
          <a:p>
            <a:pPr/>
            <a:fld id="{86CB4B4D-7CA3-9044-876B-883B54F8677D}" type="slidenum"/>
          </a:p>
        </p:txBody>
      </p:sp>
      <p:sp>
        <p:nvSpPr>
          <p:cNvPr id="229" name="Oval"/>
          <p:cNvSpPr/>
          <p:nvPr/>
        </p:nvSpPr>
        <p:spPr>
          <a:xfrm>
            <a:off x="2000160" y="3508919"/>
            <a:ext cx="315001" cy="748081"/>
          </a:xfrm>
          <a:prstGeom prst="ellipse">
            <a:avLst/>
          </a:prstGeom>
          <a:solidFill>
            <a:srgbClr val="729FCF"/>
          </a:solidFill>
          <a:ln w="3175">
            <a:solidFill>
              <a:srgbClr val="3465A4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230" name="Line"/>
          <p:cNvSpPr/>
          <p:nvPr/>
        </p:nvSpPr>
        <p:spPr>
          <a:xfrm flipV="1">
            <a:off x="2236320" y="3272759"/>
            <a:ext cx="1614240" cy="472321"/>
          </a:xfrm>
          <a:prstGeom prst="line">
            <a:avLst/>
          </a:prstGeom>
          <a:ln w="3175">
            <a:solidFill>
              <a:srgbClr val="3465A4"/>
            </a:solidFill>
            <a:tail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231" name="Line"/>
          <p:cNvSpPr/>
          <p:nvPr/>
        </p:nvSpPr>
        <p:spPr>
          <a:xfrm>
            <a:off x="2197079" y="3823920"/>
            <a:ext cx="1771561" cy="196920"/>
          </a:xfrm>
          <a:prstGeom prst="line">
            <a:avLst/>
          </a:prstGeom>
          <a:ln w="3175">
            <a:solidFill>
              <a:srgbClr val="3465A4"/>
            </a:solidFill>
            <a:tail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232" name="Line"/>
          <p:cNvSpPr/>
          <p:nvPr/>
        </p:nvSpPr>
        <p:spPr>
          <a:xfrm flipV="1">
            <a:off x="2197080" y="3823919"/>
            <a:ext cx="1614241" cy="196921"/>
          </a:xfrm>
          <a:prstGeom prst="line">
            <a:avLst/>
          </a:prstGeom>
          <a:ln w="3175">
            <a:solidFill>
              <a:srgbClr val="3465A4"/>
            </a:solidFill>
            <a:tail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233" name="Line"/>
          <p:cNvSpPr/>
          <p:nvPr/>
        </p:nvSpPr>
        <p:spPr>
          <a:xfrm flipV="1">
            <a:off x="2197079" y="2839680"/>
            <a:ext cx="472321" cy="787321"/>
          </a:xfrm>
          <a:prstGeom prst="line">
            <a:avLst/>
          </a:prstGeom>
          <a:ln w="3175">
            <a:solidFill>
              <a:srgbClr val="3465A4"/>
            </a:solidFill>
            <a:custDash>
              <a:ds d="197000" sp="127000"/>
            </a:custDash>
            <a:tail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234" name="Line"/>
          <p:cNvSpPr/>
          <p:nvPr/>
        </p:nvSpPr>
        <p:spPr>
          <a:xfrm>
            <a:off x="2197080" y="4099319"/>
            <a:ext cx="826921" cy="472321"/>
          </a:xfrm>
          <a:prstGeom prst="line">
            <a:avLst/>
          </a:prstGeom>
          <a:ln w="3175">
            <a:solidFill>
              <a:srgbClr val="3465A4"/>
            </a:solidFill>
            <a:custDash>
              <a:ds d="197000" sp="197000"/>
            </a:custDash>
            <a:tail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235" name="Line"/>
          <p:cNvSpPr/>
          <p:nvPr/>
        </p:nvSpPr>
        <p:spPr>
          <a:xfrm flipH="1" flipV="1">
            <a:off x="1645920" y="3075839"/>
            <a:ext cx="354241" cy="630001"/>
          </a:xfrm>
          <a:prstGeom prst="line">
            <a:avLst/>
          </a:prstGeom>
          <a:ln w="3175">
            <a:solidFill>
              <a:srgbClr val="3465A4"/>
            </a:solidFill>
            <a:custDash>
              <a:ds d="197000" sp="127000"/>
            </a:custDash>
            <a:tail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236" name="Line"/>
          <p:cNvSpPr/>
          <p:nvPr/>
        </p:nvSpPr>
        <p:spPr>
          <a:xfrm flipH="1">
            <a:off x="1685159" y="4020839"/>
            <a:ext cx="315001" cy="511921"/>
          </a:xfrm>
          <a:prstGeom prst="line">
            <a:avLst/>
          </a:prstGeom>
          <a:ln w="3175">
            <a:solidFill>
              <a:srgbClr val="3465A4"/>
            </a:solidFill>
            <a:custDash>
              <a:ds d="197000" sp="127000"/>
            </a:custDash>
            <a:tail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237" name="Shape"/>
          <p:cNvSpPr/>
          <p:nvPr/>
        </p:nvSpPr>
        <p:spPr>
          <a:xfrm rot="5400000">
            <a:off x="3516119" y="3370679"/>
            <a:ext cx="1653121" cy="2754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6202" y="0"/>
                </a:moveTo>
                <a:lnTo>
                  <a:pt x="0" y="0"/>
                </a:lnTo>
                <a:lnTo>
                  <a:pt x="5402" y="21600"/>
                </a:lnTo>
                <a:lnTo>
                  <a:pt x="21600" y="21600"/>
                </a:lnTo>
                <a:lnTo>
                  <a:pt x="16202" y="0"/>
                </a:lnTo>
              </a:path>
            </a:pathLst>
          </a:custGeom>
          <a:solidFill>
            <a:srgbClr val="729FCF"/>
          </a:solidFill>
          <a:ln w="3175">
            <a:solidFill>
              <a:srgbClr val="3465A4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238" name="Line"/>
          <p:cNvSpPr/>
          <p:nvPr/>
        </p:nvSpPr>
        <p:spPr>
          <a:xfrm>
            <a:off x="2157839" y="4256999"/>
            <a:ext cx="1" cy="315001"/>
          </a:xfrm>
          <a:prstGeom prst="line">
            <a:avLst/>
          </a:prstGeom>
          <a:ln w="3600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39" name="Line"/>
          <p:cNvSpPr/>
          <p:nvPr/>
        </p:nvSpPr>
        <p:spPr>
          <a:xfrm>
            <a:off x="4362479" y="4178160"/>
            <a:ext cx="1" cy="315001"/>
          </a:xfrm>
          <a:prstGeom prst="line">
            <a:avLst/>
          </a:prstGeom>
          <a:ln w="3600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40" name="TRACE…"/>
          <p:cNvSpPr txBox="1"/>
          <p:nvPr/>
        </p:nvSpPr>
        <p:spPr>
          <a:xfrm>
            <a:off x="5074199" y="2011679"/>
            <a:ext cx="6676561" cy="300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b="1" spc="0">
                <a:solidFill>
                  <a:srgbClr val="00B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TRACE</a:t>
            </a:r>
          </a:p>
          <a:p>
            <a:pPr>
              <a:defRPr spc="0"/>
            </a:pPr>
          </a:p>
          <a:p>
            <a:pPr>
              <a:defRPr b="1" spc="0">
                <a:solidFill>
                  <a:srgbClr val="00B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COMPONENT</a:t>
            </a:r>
            <a:r>
              <a:rPr>
                <a:solidFill>
                  <a:srgbClr val="000000"/>
                </a:solidFill>
              </a:rPr>
              <a:t> origin = Progress_bar()</a:t>
            </a:r>
            <a:br>
              <a:rPr>
                <a:solidFill>
                  <a:srgbClr val="000000"/>
                </a:solidFill>
              </a:rPr>
            </a:br>
            <a:r>
              <a:t>AT</a:t>
            </a:r>
            <a:r>
              <a:rPr>
                <a:solidFill>
                  <a:srgbClr val="000000"/>
                </a:solidFill>
              </a:rPr>
              <a:t>(0,0,0) </a:t>
            </a:r>
            <a:r>
              <a:t>ABSOLUTE</a:t>
            </a:r>
          </a:p>
          <a:p>
            <a:pPr>
              <a:defRPr spc="0"/>
            </a:pPr>
          </a:p>
          <a:p>
            <a:pPr>
              <a:defRPr b="1" spc="0">
                <a:solidFill>
                  <a:srgbClr val="00B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COMPONENT</a:t>
            </a:r>
            <a:r>
              <a:rPr>
                <a:solidFill>
                  <a:srgbClr val="000000"/>
                </a:solidFill>
              </a:rPr>
              <a:t> src = Source_simple(</a:t>
            </a:r>
          </a:p>
          <a:p>
            <a:pPr>
              <a:defRPr b="1" spc="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</a:t>
            </a:r>
            <a:r>
              <a:rPr>
                <a:solidFill>
                  <a:srgbClr val="004F9E"/>
                </a:solidFill>
              </a:rPr>
              <a:t>radius=0.05,	lambda0=2.5, dlambda=1.5,</a:t>
            </a:r>
          </a:p>
          <a:p>
            <a:pPr>
              <a:defRPr b="1" spc="0">
                <a:solidFill>
                  <a:srgbClr val="004F9E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	focus_xw=0.1, focus_yh=0.1, dist=5</a:t>
            </a:r>
            <a:r>
              <a:rPr>
                <a:solidFill>
                  <a:srgbClr val="000000"/>
                </a:solidFill>
              </a:rPr>
              <a:t>)</a:t>
            </a:r>
          </a:p>
          <a:p>
            <a:pPr>
              <a:defRPr b="1" spc="0">
                <a:solidFill>
                  <a:srgbClr val="00B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AT</a:t>
            </a:r>
            <a:r>
              <a:rPr>
                <a:solidFill>
                  <a:srgbClr val="000000"/>
                </a:solidFill>
              </a:rPr>
              <a:t>(0,0,0) </a:t>
            </a:r>
            <a:r>
              <a:t>RELATIVE</a:t>
            </a:r>
            <a:r>
              <a:rPr>
                <a:solidFill>
                  <a:srgbClr val="000000"/>
                </a:solidFill>
              </a:rPr>
              <a:t> origin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43" name="Monitors: in general"/>
          <p:cNvSpPr txBox="1"/>
          <p:nvPr/>
        </p:nvSpPr>
        <p:spPr>
          <a:xfrm>
            <a:off x="1774800" y="912419"/>
            <a:ext cx="9312120" cy="22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pc="-1"/>
            </a:lvl1pPr>
          </a:lstStyle>
          <a:p>
            <a:pPr/>
            <a:r>
              <a:t>Monitors: in general</a:t>
            </a:r>
          </a:p>
        </p:txBody>
      </p:sp>
      <p:sp>
        <p:nvSpPr>
          <p:cNvPr id="244" name="REALITY:…"/>
          <p:cNvSpPr txBox="1"/>
          <p:nvPr/>
        </p:nvSpPr>
        <p:spPr>
          <a:xfrm>
            <a:off x="1760147" y="1540860"/>
            <a:ext cx="4950001" cy="29941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pc="0"/>
            </a:pPr>
            <a:r>
              <a:t>REALITY:</a:t>
            </a:r>
          </a:p>
          <a:p>
            <a:pPr>
              <a:defRPr spc="0"/>
            </a:pPr>
          </a:p>
          <a:p>
            <a:pPr>
              <a:defRPr spc="0"/>
            </a:pPr>
            <a:r>
              <a:t>Monitors:</a:t>
            </a:r>
          </a:p>
          <a:p>
            <a:pPr marL="191999" indent="-191999">
              <a:buClr>
                <a:srgbClr val="000000"/>
              </a:buClr>
              <a:buSzPct val="45000"/>
              <a:buChar char="➢"/>
              <a:defRPr spc="0"/>
            </a:pPr>
            <a:r>
              <a:t>Intensity probe of the beam</a:t>
            </a:r>
          </a:p>
          <a:p>
            <a:pPr marL="191999" indent="-191999">
              <a:buClr>
                <a:srgbClr val="000000"/>
              </a:buClr>
              <a:buSzPct val="45000"/>
              <a:buChar char="➢"/>
              <a:defRPr spc="0"/>
            </a:pPr>
            <a:r>
              <a:t>Transparent to neutrons → Efficiency &lt;1%</a:t>
            </a:r>
          </a:p>
          <a:p>
            <a:pPr>
              <a:defRPr spc="0"/>
            </a:pPr>
          </a:p>
          <a:p>
            <a:pPr>
              <a:defRPr spc="0"/>
            </a:pPr>
            <a:r>
              <a:t>Detectors:</a:t>
            </a:r>
          </a:p>
          <a:p>
            <a:pPr marL="191999" indent="-191999">
              <a:buClr>
                <a:srgbClr val="000000"/>
              </a:buClr>
              <a:buSzPct val="45000"/>
              <a:buChar char="➢"/>
              <a:defRPr spc="0"/>
            </a:pPr>
            <a:r>
              <a:t>Should detect </a:t>
            </a:r>
            <a:r>
              <a:rPr i="1"/>
              <a:t>all</a:t>
            </a:r>
            <a:r>
              <a:t> neutrons → Efficiency as high as possible</a:t>
            </a:r>
          </a:p>
        </p:txBody>
      </p:sp>
      <p:sp>
        <p:nvSpPr>
          <p:cNvPr id="245" name="SIMULATIONS (McStas):…"/>
          <p:cNvSpPr txBox="1"/>
          <p:nvPr/>
        </p:nvSpPr>
        <p:spPr>
          <a:xfrm>
            <a:off x="6884999" y="1493999"/>
            <a:ext cx="4950002" cy="3679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pc="0"/>
            </a:pPr>
            <a:r>
              <a:t>SIMULATIONS (McStas):</a:t>
            </a:r>
          </a:p>
          <a:p>
            <a:pPr>
              <a:defRPr spc="0"/>
            </a:pPr>
          </a:p>
          <a:p>
            <a:pPr>
              <a:defRPr spc="0"/>
            </a:pPr>
            <a:r>
              <a:t>In McStas:</a:t>
            </a:r>
          </a:p>
          <a:p>
            <a:pPr marL="191999" indent="-191999">
              <a:buClr>
                <a:srgbClr val="000000"/>
              </a:buClr>
              <a:buSzPct val="45000"/>
              <a:buChar char="➢"/>
              <a:defRPr spc="0"/>
            </a:pPr>
            <a:r>
              <a:t>We can program monitors and detectors to behave any way we like. We refer to both of those indistinguishably as ‘monitors’.</a:t>
            </a:r>
          </a:p>
          <a:p>
            <a:pPr marL="191999" indent="-191999">
              <a:buClr>
                <a:srgbClr val="000000"/>
              </a:buClr>
              <a:buSzPct val="45000"/>
              <a:buChar char="➢"/>
              <a:defRPr spc="0"/>
            </a:pPr>
            <a:r>
              <a:t>E.g. monitor with Efficiency =100% and Transparency=100%</a:t>
            </a:r>
          </a:p>
          <a:p>
            <a:pPr marL="191999" indent="-191999">
              <a:buClr>
                <a:srgbClr val="000000"/>
              </a:buClr>
              <a:buSzPct val="45000"/>
              <a:buChar char="➢"/>
              <a:defRPr spc="0"/>
            </a:pPr>
          </a:p>
          <a:p>
            <a:pPr marL="191999" indent="-191999">
              <a:buClr>
                <a:srgbClr val="000000"/>
              </a:buClr>
              <a:buSzPct val="45000"/>
              <a:buChar char="➢"/>
              <a:defRPr spc="0"/>
            </a:pPr>
            <a:r>
              <a:t>(With exception of PSD_Detector that models a “physical” He</a:t>
            </a:r>
            <a:r>
              <a:rPr baseline="30875"/>
              <a:t>3</a:t>
            </a:r>
            <a:r>
              <a:t> detector)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48" name="Monitors: Example PSD_monitor"/>
          <p:cNvSpPr txBox="1"/>
          <p:nvPr/>
        </p:nvSpPr>
        <p:spPr>
          <a:xfrm>
            <a:off x="1774800" y="912419"/>
            <a:ext cx="9312120" cy="22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pc="-1"/>
            </a:lvl1pPr>
          </a:lstStyle>
          <a:p>
            <a:pPr/>
            <a:r>
              <a:t>Monitors: Example PSD_monitor</a:t>
            </a:r>
          </a:p>
        </p:txBody>
      </p:sp>
      <p:sp>
        <p:nvSpPr>
          <p:cNvPr id="249" name="Shape"/>
          <p:cNvSpPr/>
          <p:nvPr/>
        </p:nvSpPr>
        <p:spPr>
          <a:xfrm rot="5400000">
            <a:off x="5806799" y="3246119"/>
            <a:ext cx="3840121" cy="6397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6201" y="0"/>
                </a:moveTo>
                <a:lnTo>
                  <a:pt x="0" y="0"/>
                </a:lnTo>
                <a:lnTo>
                  <a:pt x="5402" y="21600"/>
                </a:lnTo>
                <a:lnTo>
                  <a:pt x="21600" y="21600"/>
                </a:lnTo>
                <a:lnTo>
                  <a:pt x="16201" y="0"/>
                </a:lnTo>
              </a:path>
            </a:pathLst>
          </a:custGeom>
          <a:solidFill>
            <a:srgbClr val="729FCF"/>
          </a:solidFill>
          <a:ln w="3175">
            <a:solidFill>
              <a:srgbClr val="3465A4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250" name="Line"/>
          <p:cNvSpPr/>
          <p:nvPr/>
        </p:nvSpPr>
        <p:spPr>
          <a:xfrm flipV="1">
            <a:off x="3744000" y="2088000"/>
            <a:ext cx="7560001" cy="1800001"/>
          </a:xfrm>
          <a:prstGeom prst="line">
            <a:avLst/>
          </a:prstGeom>
          <a:ln w="3175">
            <a:solidFill>
              <a:srgbClr val="3465A4"/>
            </a:solidFill>
            <a:tail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251" name="Line"/>
          <p:cNvSpPr/>
          <p:nvPr/>
        </p:nvSpPr>
        <p:spPr>
          <a:xfrm>
            <a:off x="5039999" y="4031999"/>
            <a:ext cx="5976002" cy="432002"/>
          </a:xfrm>
          <a:prstGeom prst="line">
            <a:avLst/>
          </a:prstGeom>
          <a:ln w="3175">
            <a:solidFill>
              <a:srgbClr val="3465A4"/>
            </a:solidFill>
            <a:tail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252" name="Line"/>
          <p:cNvSpPr/>
          <p:nvPr/>
        </p:nvSpPr>
        <p:spPr>
          <a:xfrm>
            <a:off x="3527999" y="2736000"/>
            <a:ext cx="7056001" cy="864000"/>
          </a:xfrm>
          <a:prstGeom prst="line">
            <a:avLst/>
          </a:prstGeom>
          <a:ln w="3175">
            <a:solidFill>
              <a:srgbClr val="3465A4"/>
            </a:solidFill>
            <a:tail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253" name="Shape"/>
          <p:cNvSpPr/>
          <p:nvPr/>
        </p:nvSpPr>
        <p:spPr>
          <a:xfrm>
            <a:off x="7665119" y="2841119"/>
            <a:ext cx="182881" cy="1828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97" y="0"/>
                </a:moveTo>
                <a:lnTo>
                  <a:pt x="8278" y="8256"/>
                </a:lnTo>
                <a:lnTo>
                  <a:pt x="0" y="8256"/>
                </a:lnTo>
                <a:lnTo>
                  <a:pt x="6722" y="13405"/>
                </a:lnTo>
                <a:lnTo>
                  <a:pt x="4198" y="21600"/>
                </a:lnTo>
                <a:lnTo>
                  <a:pt x="10797" y="16580"/>
                </a:lnTo>
                <a:lnTo>
                  <a:pt x="17401" y="21600"/>
                </a:lnTo>
                <a:lnTo>
                  <a:pt x="14878" y="13405"/>
                </a:lnTo>
                <a:lnTo>
                  <a:pt x="21600" y="8256"/>
                </a:lnTo>
                <a:lnTo>
                  <a:pt x="13321" y="8256"/>
                </a:lnTo>
                <a:lnTo>
                  <a:pt x="10797" y="0"/>
                </a:lnTo>
                <a:close/>
              </a:path>
            </a:pathLst>
          </a:custGeom>
          <a:solidFill>
            <a:srgbClr val="FFFF00"/>
          </a:solidFill>
          <a:ln w="3175">
            <a:solidFill>
              <a:srgbClr val="3465A4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254" name="Shape"/>
          <p:cNvSpPr/>
          <p:nvPr/>
        </p:nvSpPr>
        <p:spPr>
          <a:xfrm>
            <a:off x="7704000" y="3168000"/>
            <a:ext cx="182881" cy="1828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97" y="0"/>
                </a:moveTo>
                <a:lnTo>
                  <a:pt x="8278" y="8256"/>
                </a:lnTo>
                <a:lnTo>
                  <a:pt x="0" y="8256"/>
                </a:lnTo>
                <a:lnTo>
                  <a:pt x="6722" y="13405"/>
                </a:lnTo>
                <a:lnTo>
                  <a:pt x="4198" y="21600"/>
                </a:lnTo>
                <a:lnTo>
                  <a:pt x="10797" y="16580"/>
                </a:lnTo>
                <a:lnTo>
                  <a:pt x="17401" y="21600"/>
                </a:lnTo>
                <a:lnTo>
                  <a:pt x="14878" y="13405"/>
                </a:lnTo>
                <a:lnTo>
                  <a:pt x="21600" y="8256"/>
                </a:lnTo>
                <a:lnTo>
                  <a:pt x="13321" y="8256"/>
                </a:lnTo>
                <a:lnTo>
                  <a:pt x="10797" y="0"/>
                </a:lnTo>
                <a:close/>
              </a:path>
            </a:pathLst>
          </a:custGeom>
          <a:solidFill>
            <a:srgbClr val="FFFF00"/>
          </a:solidFill>
          <a:ln w="3175">
            <a:solidFill>
              <a:srgbClr val="3465A4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255" name="Shape"/>
          <p:cNvSpPr/>
          <p:nvPr/>
        </p:nvSpPr>
        <p:spPr>
          <a:xfrm>
            <a:off x="7449119" y="4137119"/>
            <a:ext cx="182881" cy="1828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97" y="0"/>
                </a:moveTo>
                <a:lnTo>
                  <a:pt x="8278" y="8256"/>
                </a:lnTo>
                <a:lnTo>
                  <a:pt x="0" y="8256"/>
                </a:lnTo>
                <a:lnTo>
                  <a:pt x="6722" y="13405"/>
                </a:lnTo>
                <a:lnTo>
                  <a:pt x="4198" y="21600"/>
                </a:lnTo>
                <a:lnTo>
                  <a:pt x="10797" y="16580"/>
                </a:lnTo>
                <a:lnTo>
                  <a:pt x="17401" y="21600"/>
                </a:lnTo>
                <a:lnTo>
                  <a:pt x="14878" y="13405"/>
                </a:lnTo>
                <a:lnTo>
                  <a:pt x="21600" y="8256"/>
                </a:lnTo>
                <a:lnTo>
                  <a:pt x="13321" y="8256"/>
                </a:lnTo>
                <a:lnTo>
                  <a:pt x="10797" y="0"/>
                </a:lnTo>
                <a:close/>
              </a:path>
            </a:pathLst>
          </a:custGeom>
          <a:solidFill>
            <a:srgbClr val="FFFF00"/>
          </a:solidFill>
          <a:ln w="3175">
            <a:solidFill>
              <a:srgbClr val="3465A4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256" name="Line"/>
          <p:cNvSpPr/>
          <p:nvPr/>
        </p:nvSpPr>
        <p:spPr>
          <a:xfrm flipV="1">
            <a:off x="7406639" y="2231999"/>
            <a:ext cx="640081" cy="864002"/>
          </a:xfrm>
          <a:prstGeom prst="line">
            <a:avLst/>
          </a:prstGeom>
          <a:ln w="3175">
            <a:solidFill>
              <a:srgbClr val="3465A4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57" name="Line"/>
          <p:cNvSpPr/>
          <p:nvPr/>
        </p:nvSpPr>
        <p:spPr>
          <a:xfrm flipV="1">
            <a:off x="7406639" y="2736000"/>
            <a:ext cx="640081" cy="864001"/>
          </a:xfrm>
          <a:prstGeom prst="line">
            <a:avLst/>
          </a:prstGeom>
          <a:ln w="3175">
            <a:solidFill>
              <a:srgbClr val="3465A4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58" name="Line"/>
          <p:cNvSpPr/>
          <p:nvPr/>
        </p:nvSpPr>
        <p:spPr>
          <a:xfrm flipV="1">
            <a:off x="7406639" y="3239999"/>
            <a:ext cx="640081" cy="864001"/>
          </a:xfrm>
          <a:prstGeom prst="line">
            <a:avLst/>
          </a:prstGeom>
          <a:ln w="3175">
            <a:solidFill>
              <a:srgbClr val="3465A4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59" name="Line"/>
          <p:cNvSpPr/>
          <p:nvPr/>
        </p:nvSpPr>
        <p:spPr>
          <a:xfrm flipV="1">
            <a:off x="7406639" y="3744000"/>
            <a:ext cx="640081" cy="864001"/>
          </a:xfrm>
          <a:prstGeom prst="line">
            <a:avLst/>
          </a:prstGeom>
          <a:ln w="3175">
            <a:solidFill>
              <a:srgbClr val="3465A4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60" name="Line"/>
          <p:cNvSpPr/>
          <p:nvPr/>
        </p:nvSpPr>
        <p:spPr>
          <a:xfrm flipV="1">
            <a:off x="7406639" y="4176000"/>
            <a:ext cx="640081" cy="864001"/>
          </a:xfrm>
          <a:prstGeom prst="line">
            <a:avLst/>
          </a:prstGeom>
          <a:ln w="3175">
            <a:solidFill>
              <a:srgbClr val="3465A4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61" name="Line"/>
          <p:cNvSpPr/>
          <p:nvPr/>
        </p:nvSpPr>
        <p:spPr>
          <a:xfrm>
            <a:off x="7596000" y="1645920"/>
            <a:ext cx="72000" cy="4042081"/>
          </a:xfrm>
          <a:prstGeom prst="line">
            <a:avLst/>
          </a:prstGeom>
          <a:ln w="3175">
            <a:solidFill>
              <a:srgbClr val="3465A4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62" name="Line"/>
          <p:cNvSpPr/>
          <p:nvPr/>
        </p:nvSpPr>
        <p:spPr>
          <a:xfrm>
            <a:off x="7848000" y="1296000"/>
            <a:ext cx="72001" cy="4042081"/>
          </a:xfrm>
          <a:prstGeom prst="line">
            <a:avLst/>
          </a:prstGeom>
          <a:ln w="3175">
            <a:solidFill>
              <a:srgbClr val="3465A4"/>
            </a:solidFill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nk">
  <a:themeElements>
    <a:clrScheme name="Blan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0000FF"/>
      </a:hlink>
      <a:folHlink>
        <a:srgbClr val="FF00FF"/>
      </a:folHlink>
    </a:clrScheme>
    <a:fontScheme name="Blank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Blan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6799" tIns="46799" rIns="46799" bIns="4679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nk">
  <a:themeElements>
    <a:clrScheme name="Blan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0000FF"/>
      </a:hlink>
      <a:folHlink>
        <a:srgbClr val="FF00FF"/>
      </a:folHlink>
    </a:clrScheme>
    <a:fontScheme name="Blank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Blan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6799" tIns="46799" rIns="46799" bIns="4679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