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7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7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78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2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cStasMcXtrace/Schools/tree/master/ISIS_April_2021/Tuesday_April_13th/2_Component_Basics/Exercise/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3"/>
          <p:cNvSpPr txBox="1"/>
          <p:nvPr/>
        </p:nvSpPr>
        <p:spPr>
          <a:xfrm>
            <a:off x="249839" y="3545280"/>
            <a:ext cx="10839602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defRPr b="1" spc="-1" sz="8000"/>
            </a:pPr>
            <a:r>
              <a:t>Sources and Monitors</a:t>
            </a:r>
            <a:br/>
            <a:r>
              <a:t>part 2.</a:t>
            </a:r>
          </a:p>
        </p:txBody>
      </p:sp>
      <p:sp>
        <p:nvSpPr>
          <p:cNvPr id="94" name="Subtitle 4"/>
          <p:cNvSpPr txBox="1"/>
          <p:nvPr/>
        </p:nvSpPr>
        <p:spPr>
          <a:xfrm>
            <a:off x="250072" y="2957126"/>
            <a:ext cx="10839602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pc="-1" sz="3000"/>
            </a:lvl1pPr>
          </a:lstStyle>
          <a:p>
            <a:pPr/>
            <a:r>
              <a:t>Peter Willendrup, DTU Physics + ESS DMSC</a:t>
            </a:r>
          </a:p>
        </p:txBody>
      </p:sp>
      <p:sp>
        <p:nvSpPr>
          <p:cNvPr id="95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MCPL_input/output</a:t>
            </a:r>
          </a:p>
        </p:txBody>
      </p:sp>
      <p:sp>
        <p:nvSpPr>
          <p:cNvPr id="15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60" name="CustomShape 3"/>
          <p:cNvSpPr txBox="1"/>
          <p:nvPr/>
        </p:nvSpPr>
        <p:spPr>
          <a:xfrm>
            <a:off x="2229480" y="2926439"/>
            <a:ext cx="32828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 u="sng">
                <a:solidFill>
                  <a:srgbClr val="3B7600"/>
                </a:solidFill>
              </a:defRPr>
            </a:lvl1pPr>
          </a:lstStyle>
          <a:p>
            <a:pPr/>
            <a:r>
              <a:t>MCPL_output.comp</a:t>
            </a:r>
          </a:p>
        </p:txBody>
      </p:sp>
      <p:sp>
        <p:nvSpPr>
          <p:cNvPr id="161" name="Line 6"/>
          <p:cNvSpPr/>
          <p:nvPr/>
        </p:nvSpPr>
        <p:spPr>
          <a:xfrm flipH="1">
            <a:off x="3893399" y="429840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Line 7"/>
          <p:cNvSpPr/>
          <p:nvPr/>
        </p:nvSpPr>
        <p:spPr>
          <a:xfrm flipV="1">
            <a:off x="3893400" y="401040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Line 8"/>
          <p:cNvSpPr/>
          <p:nvPr/>
        </p:nvSpPr>
        <p:spPr>
          <a:xfrm>
            <a:off x="3893399" y="473039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Line 9"/>
          <p:cNvSpPr/>
          <p:nvPr/>
        </p:nvSpPr>
        <p:spPr>
          <a:xfrm>
            <a:off x="2669400" y="386639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CustomShape 10"/>
          <p:cNvSpPr/>
          <p:nvPr/>
        </p:nvSpPr>
        <p:spPr>
          <a:xfrm>
            <a:off x="2849399" y="372239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66" name="TextShape 11"/>
          <p:cNvSpPr txBox="1"/>
          <p:nvPr/>
        </p:nvSpPr>
        <p:spPr>
          <a:xfrm>
            <a:off x="2878199" y="366407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170" name="Group 12"/>
          <p:cNvGrpSpPr/>
          <p:nvPr/>
        </p:nvGrpSpPr>
        <p:grpSpPr>
          <a:xfrm>
            <a:off x="3894840" y="5664691"/>
            <a:ext cx="604801" cy="431148"/>
            <a:chOff x="0" y="0"/>
            <a:chExt cx="604800" cy="431147"/>
          </a:xfrm>
        </p:grpSpPr>
        <p:sp>
          <p:nvSpPr>
            <p:cNvPr id="167" name="Line 13"/>
            <p:cNvSpPr/>
            <p:nvPr/>
          </p:nvSpPr>
          <p:spPr>
            <a:xfrm flipV="1">
              <a:off x="0" y="17548"/>
              <a:ext cx="604800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CustomShape 14"/>
            <p:cNvSpPr/>
            <p:nvPr/>
          </p:nvSpPr>
          <p:spPr>
            <a:xfrm rot="19627200">
              <a:off x="127799" y="88468"/>
              <a:ext cx="287642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169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74" name="Group 16"/>
          <p:cNvGrpSpPr/>
          <p:nvPr/>
        </p:nvGrpSpPr>
        <p:grpSpPr>
          <a:xfrm>
            <a:off x="2235599" y="4694130"/>
            <a:ext cx="686882" cy="407972"/>
            <a:chOff x="0" y="0"/>
            <a:chExt cx="686880" cy="407971"/>
          </a:xfrm>
        </p:grpSpPr>
        <p:sp>
          <p:nvSpPr>
            <p:cNvPr id="171" name="Line 17"/>
            <p:cNvSpPr/>
            <p:nvPr/>
          </p:nvSpPr>
          <p:spPr>
            <a:xfrm>
              <a:off x="-1" y="130949"/>
              <a:ext cx="686882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173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175" name="Line 20"/>
          <p:cNvSpPr/>
          <p:nvPr/>
        </p:nvSpPr>
        <p:spPr>
          <a:xfrm>
            <a:off x="3893399" y="4802400"/>
            <a:ext cx="216002" cy="93600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Line 21"/>
          <p:cNvSpPr/>
          <p:nvPr/>
        </p:nvSpPr>
        <p:spPr>
          <a:xfrm flipH="1">
            <a:off x="2758680" y="4730399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Line 22"/>
          <p:cNvSpPr/>
          <p:nvPr/>
        </p:nvSpPr>
        <p:spPr>
          <a:xfrm flipH="1" flipV="1">
            <a:off x="3137399" y="401040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TextShape 23"/>
          <p:cNvSpPr txBox="1"/>
          <p:nvPr/>
        </p:nvSpPr>
        <p:spPr>
          <a:xfrm>
            <a:off x="2426399" y="407736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179" name="TextShape 24"/>
          <p:cNvSpPr txBox="1"/>
          <p:nvPr/>
        </p:nvSpPr>
        <p:spPr>
          <a:xfrm>
            <a:off x="2426399" y="504107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180" name="TextShape 25"/>
          <p:cNvSpPr txBox="1"/>
          <p:nvPr/>
        </p:nvSpPr>
        <p:spPr>
          <a:xfrm>
            <a:off x="4154399" y="516240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181" name="TextShape 27"/>
          <p:cNvSpPr txBox="1"/>
          <p:nvPr/>
        </p:nvSpPr>
        <p:spPr>
          <a:xfrm>
            <a:off x="4082400" y="480239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182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85" name="CustomShape 5"/>
          <p:cNvSpPr txBox="1"/>
          <p:nvPr/>
        </p:nvSpPr>
        <p:spPr>
          <a:xfrm>
            <a:off x="7480079" y="1220400"/>
            <a:ext cx="328284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pPr/>
            <a:r>
              <a:t>MCPL_input.comp</a:t>
            </a:r>
          </a:p>
        </p:txBody>
      </p:sp>
      <p:sp>
        <p:nvSpPr>
          <p:cNvPr id="186" name="Line 26"/>
          <p:cNvSpPr/>
          <p:nvPr/>
        </p:nvSpPr>
        <p:spPr>
          <a:xfrm>
            <a:off x="6623640" y="1080000"/>
            <a:ext cx="360" cy="57600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Line 27"/>
          <p:cNvSpPr/>
          <p:nvPr/>
        </p:nvSpPr>
        <p:spPr>
          <a:xfrm flipH="1">
            <a:off x="8739359" y="269352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Line 28"/>
          <p:cNvSpPr/>
          <p:nvPr/>
        </p:nvSpPr>
        <p:spPr>
          <a:xfrm flipV="1">
            <a:off x="8739360" y="2405519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Line 29"/>
          <p:cNvSpPr/>
          <p:nvPr/>
        </p:nvSpPr>
        <p:spPr>
          <a:xfrm>
            <a:off x="8739360" y="312552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Line 30"/>
          <p:cNvSpPr/>
          <p:nvPr/>
        </p:nvSpPr>
        <p:spPr>
          <a:xfrm>
            <a:off x="7515359" y="226151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CustomShape 31"/>
          <p:cNvSpPr/>
          <p:nvPr/>
        </p:nvSpPr>
        <p:spPr>
          <a:xfrm>
            <a:off x="7695359" y="211751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92" name="TextShape 32"/>
          <p:cNvSpPr txBox="1"/>
          <p:nvPr/>
        </p:nvSpPr>
        <p:spPr>
          <a:xfrm>
            <a:off x="7724160" y="2059200"/>
            <a:ext cx="2304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196" name="Group 33"/>
          <p:cNvGrpSpPr/>
          <p:nvPr/>
        </p:nvGrpSpPr>
        <p:grpSpPr>
          <a:xfrm>
            <a:off x="8740440" y="4059811"/>
            <a:ext cx="604801" cy="431148"/>
            <a:chOff x="0" y="0"/>
            <a:chExt cx="604800" cy="431147"/>
          </a:xfrm>
        </p:grpSpPr>
        <p:sp>
          <p:nvSpPr>
            <p:cNvPr id="193" name="Line 34"/>
            <p:cNvSpPr/>
            <p:nvPr/>
          </p:nvSpPr>
          <p:spPr>
            <a:xfrm flipV="1">
              <a:off x="0" y="17548"/>
              <a:ext cx="604800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CustomShape 35"/>
            <p:cNvSpPr/>
            <p:nvPr/>
          </p:nvSpPr>
          <p:spPr>
            <a:xfrm rot="19627200">
              <a:off x="12816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195" name="TextShape 36"/>
            <p:cNvSpPr txBox="1"/>
            <p:nvPr/>
          </p:nvSpPr>
          <p:spPr>
            <a:xfrm rot="19627200">
              <a:off x="13168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00" name="Group 37"/>
          <p:cNvGrpSpPr/>
          <p:nvPr/>
        </p:nvGrpSpPr>
        <p:grpSpPr>
          <a:xfrm>
            <a:off x="7081559" y="3089250"/>
            <a:ext cx="686882" cy="407972"/>
            <a:chOff x="0" y="0"/>
            <a:chExt cx="686880" cy="407971"/>
          </a:xfrm>
        </p:grpSpPr>
        <p:sp>
          <p:nvSpPr>
            <p:cNvPr id="197" name="Line 38"/>
            <p:cNvSpPr/>
            <p:nvPr/>
          </p:nvSpPr>
          <p:spPr>
            <a:xfrm>
              <a:off x="-1" y="130949"/>
              <a:ext cx="686882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CustomShape 39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199" name="TextShape 40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01" name="Line 41"/>
          <p:cNvSpPr/>
          <p:nvPr/>
        </p:nvSpPr>
        <p:spPr>
          <a:xfrm>
            <a:off x="8739360" y="3197520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Line 42"/>
          <p:cNvSpPr/>
          <p:nvPr/>
        </p:nvSpPr>
        <p:spPr>
          <a:xfrm flipH="1">
            <a:off x="7604640" y="312552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Line 43"/>
          <p:cNvSpPr/>
          <p:nvPr/>
        </p:nvSpPr>
        <p:spPr>
          <a:xfrm flipH="1" flipV="1">
            <a:off x="7983359" y="2405519"/>
            <a:ext cx="684001" cy="64800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TextShape 44"/>
          <p:cNvSpPr txBox="1"/>
          <p:nvPr/>
        </p:nvSpPr>
        <p:spPr>
          <a:xfrm>
            <a:off x="7272359" y="247248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205" name="TextShape 45"/>
          <p:cNvSpPr txBox="1"/>
          <p:nvPr/>
        </p:nvSpPr>
        <p:spPr>
          <a:xfrm>
            <a:off x="7272359" y="343619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206" name="TextShape 46"/>
          <p:cNvSpPr txBox="1"/>
          <p:nvPr/>
        </p:nvSpPr>
        <p:spPr>
          <a:xfrm>
            <a:off x="9000360" y="355752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207" name="Line 47"/>
          <p:cNvSpPr/>
          <p:nvPr/>
        </p:nvSpPr>
        <p:spPr>
          <a:xfrm flipH="1">
            <a:off x="7667999" y="5508359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Line 48"/>
          <p:cNvSpPr/>
          <p:nvPr/>
        </p:nvSpPr>
        <p:spPr>
          <a:xfrm flipV="1">
            <a:off x="7668000" y="522036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Line 49"/>
          <p:cNvSpPr/>
          <p:nvPr/>
        </p:nvSpPr>
        <p:spPr>
          <a:xfrm>
            <a:off x="7668000" y="594035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TextShape 50"/>
          <p:cNvSpPr txBox="1"/>
          <p:nvPr/>
        </p:nvSpPr>
        <p:spPr>
          <a:xfrm>
            <a:off x="8973000" y="3142800"/>
            <a:ext cx="1607760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IN</a:t>
            </a:r>
            <a:r>
              <a:t>,Y</a:t>
            </a:r>
            <a:r>
              <a:rPr baseline="-33000"/>
              <a:t>IN</a:t>
            </a:r>
            <a:r>
              <a:t>,Z</a:t>
            </a:r>
            <a:r>
              <a:rPr baseline="-33000"/>
              <a:t>IN</a:t>
            </a:r>
            <a:r>
              <a:t>)</a:t>
            </a:r>
          </a:p>
        </p:txBody>
      </p:sp>
      <p:sp>
        <p:nvSpPr>
          <p:cNvPr id="211" name="TextShape 52"/>
          <p:cNvSpPr txBox="1"/>
          <p:nvPr/>
        </p:nvSpPr>
        <p:spPr>
          <a:xfrm>
            <a:off x="7857000" y="601055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212" name="TextShape 54"/>
          <p:cNvSpPr txBox="1"/>
          <p:nvPr/>
        </p:nvSpPr>
        <p:spPr>
          <a:xfrm rot="19733401">
            <a:off x="5142420" y="2832307"/>
            <a:ext cx="178164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 BECOMES </a:t>
            </a:r>
          </a:p>
        </p:txBody>
      </p:sp>
      <p:sp>
        <p:nvSpPr>
          <p:cNvPr id="213" name="CustomShape 55"/>
          <p:cNvSpPr/>
          <p:nvPr/>
        </p:nvSpPr>
        <p:spPr>
          <a:xfrm>
            <a:off x="5723999" y="3384360"/>
            <a:ext cx="1079282" cy="143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87"/>
                </a:moveTo>
                <a:lnTo>
                  <a:pt x="16195" y="5387"/>
                </a:lnTo>
                <a:lnTo>
                  <a:pt x="16195" y="0"/>
                </a:lnTo>
                <a:lnTo>
                  <a:pt x="21600" y="10773"/>
                </a:lnTo>
                <a:lnTo>
                  <a:pt x="16195" y="21600"/>
                </a:lnTo>
                <a:lnTo>
                  <a:pt x="16195" y="16160"/>
                </a:lnTo>
                <a:lnTo>
                  <a:pt x="0" y="16160"/>
                </a:lnTo>
                <a:lnTo>
                  <a:pt x="0" y="5387"/>
                </a:lnTo>
              </a:path>
            </a:pathLst>
          </a:custGeom>
          <a:solidFill>
            <a:srgbClr val="FFFF00"/>
          </a:solidFill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14" name="CustomShape 3"/>
          <p:cNvSpPr txBox="1"/>
          <p:nvPr/>
        </p:nvSpPr>
        <p:spPr>
          <a:xfrm>
            <a:off x="1974239" y="2926800"/>
            <a:ext cx="328284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pPr/>
            <a:r>
              <a:t>MCPL_output.comp</a:t>
            </a:r>
          </a:p>
        </p:txBody>
      </p:sp>
      <p:sp>
        <p:nvSpPr>
          <p:cNvPr id="215" name="Line 6"/>
          <p:cNvSpPr/>
          <p:nvPr/>
        </p:nvSpPr>
        <p:spPr>
          <a:xfrm flipH="1">
            <a:off x="3497400" y="429876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Line 7"/>
          <p:cNvSpPr/>
          <p:nvPr/>
        </p:nvSpPr>
        <p:spPr>
          <a:xfrm flipV="1">
            <a:off x="3497400" y="4010759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Line 8"/>
          <p:cNvSpPr/>
          <p:nvPr/>
        </p:nvSpPr>
        <p:spPr>
          <a:xfrm>
            <a:off x="3497400" y="473075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Line 9"/>
          <p:cNvSpPr/>
          <p:nvPr/>
        </p:nvSpPr>
        <p:spPr>
          <a:xfrm>
            <a:off x="2273400" y="386675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CustomShape 10"/>
          <p:cNvSpPr/>
          <p:nvPr/>
        </p:nvSpPr>
        <p:spPr>
          <a:xfrm>
            <a:off x="2453400" y="372275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20" name="TextShape 11"/>
          <p:cNvSpPr txBox="1"/>
          <p:nvPr/>
        </p:nvSpPr>
        <p:spPr>
          <a:xfrm>
            <a:off x="2482200" y="366443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224" name="Group 12"/>
          <p:cNvGrpSpPr/>
          <p:nvPr/>
        </p:nvGrpSpPr>
        <p:grpSpPr>
          <a:xfrm>
            <a:off x="3498839" y="5665051"/>
            <a:ext cx="604801" cy="431148"/>
            <a:chOff x="0" y="0"/>
            <a:chExt cx="604800" cy="431147"/>
          </a:xfrm>
        </p:grpSpPr>
        <p:sp>
          <p:nvSpPr>
            <p:cNvPr id="221" name="Line 13"/>
            <p:cNvSpPr/>
            <p:nvPr/>
          </p:nvSpPr>
          <p:spPr>
            <a:xfrm flipV="1">
              <a:off x="0" y="17548"/>
              <a:ext cx="604800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CustomShape 14"/>
            <p:cNvSpPr/>
            <p:nvPr/>
          </p:nvSpPr>
          <p:spPr>
            <a:xfrm rot="19627200">
              <a:off x="127799" y="88468"/>
              <a:ext cx="287642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23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8" name="Group 16"/>
          <p:cNvGrpSpPr/>
          <p:nvPr/>
        </p:nvGrpSpPr>
        <p:grpSpPr>
          <a:xfrm>
            <a:off x="1839599" y="4694490"/>
            <a:ext cx="686881" cy="407972"/>
            <a:chOff x="0" y="0"/>
            <a:chExt cx="686880" cy="407971"/>
          </a:xfrm>
        </p:grpSpPr>
        <p:sp>
          <p:nvSpPr>
            <p:cNvPr id="225" name="Line 17"/>
            <p:cNvSpPr/>
            <p:nvPr/>
          </p:nvSpPr>
          <p:spPr>
            <a:xfrm>
              <a:off x="-1" y="130949"/>
              <a:ext cx="686882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27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29" name="Line 20"/>
          <p:cNvSpPr/>
          <p:nvPr/>
        </p:nvSpPr>
        <p:spPr>
          <a:xfrm>
            <a:off x="3497399" y="4802760"/>
            <a:ext cx="216002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Line 21"/>
          <p:cNvSpPr/>
          <p:nvPr/>
        </p:nvSpPr>
        <p:spPr>
          <a:xfrm flipH="1">
            <a:off x="2362679" y="4730759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e 22"/>
          <p:cNvSpPr/>
          <p:nvPr/>
        </p:nvSpPr>
        <p:spPr>
          <a:xfrm flipH="1" flipV="1">
            <a:off x="2741399" y="4010759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TextShape 23"/>
          <p:cNvSpPr txBox="1"/>
          <p:nvPr/>
        </p:nvSpPr>
        <p:spPr>
          <a:xfrm>
            <a:off x="2030399" y="407772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233" name="TextShape 24"/>
          <p:cNvSpPr txBox="1"/>
          <p:nvPr/>
        </p:nvSpPr>
        <p:spPr>
          <a:xfrm>
            <a:off x="2030399" y="504143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234" name="TextShape 25"/>
          <p:cNvSpPr txBox="1"/>
          <p:nvPr/>
        </p:nvSpPr>
        <p:spPr>
          <a:xfrm>
            <a:off x="3758400" y="516276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235" name="TextShape 27"/>
          <p:cNvSpPr txBox="1"/>
          <p:nvPr/>
        </p:nvSpPr>
        <p:spPr>
          <a:xfrm>
            <a:off x="3686399" y="480275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236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237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MCPL_input/output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</a:t>
            </a:r>
          </a:p>
        </p:txBody>
      </p:sp>
      <p:sp>
        <p:nvSpPr>
          <p:cNvPr id="24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41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</a:p>
          <a:p>
            <a:pPr>
              <a:defRPr spc="0" u="sng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2643479" y="4532040"/>
            <a:ext cx="6140521" cy="1659960"/>
            <a:chOff x="0" y="0"/>
            <a:chExt cx="6140520" cy="1659958"/>
          </a:xfrm>
        </p:grpSpPr>
        <p:sp>
          <p:nvSpPr>
            <p:cNvPr id="242" name="Rectangle"/>
            <p:cNvSpPr/>
            <p:nvPr/>
          </p:nvSpPr>
          <p:spPr>
            <a:xfrm>
              <a:off x="-1" y="0"/>
              <a:ext cx="6140522" cy="1659959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</a:p>
          </p:txBody>
        </p:sp>
        <p:sp>
          <p:nvSpPr>
            <p:cNvPr id="243" name="COMPONENT src = Source_simple(…"/>
            <p:cNvSpPr/>
            <p:nvPr/>
          </p:nvSpPr>
          <p:spPr>
            <a:xfrm>
              <a:off x="44999" y="0"/>
              <a:ext cx="60505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4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50" name="Group"/>
          <p:cNvGrpSpPr/>
          <p:nvPr/>
        </p:nvGrpSpPr>
        <p:grpSpPr>
          <a:xfrm>
            <a:off x="2921061" y="4243104"/>
            <a:ext cx="6140521" cy="2423161"/>
            <a:chOff x="0" y="0"/>
            <a:chExt cx="6140520" cy="2423160"/>
          </a:xfrm>
        </p:grpSpPr>
        <p:sp>
          <p:nvSpPr>
            <p:cNvPr id="248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</a:p>
          </p:txBody>
        </p:sp>
        <p:sp>
          <p:nvSpPr>
            <p:cNvPr id="249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251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</a:t>
            </a:r>
          </a:p>
        </p:txBody>
      </p:sp>
      <p:sp>
        <p:nvSpPr>
          <p:cNvPr id="252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</a:p>
          <a:p>
            <a:pPr>
              <a:defRPr spc="0" u="sng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5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58" name="Group"/>
          <p:cNvGrpSpPr/>
          <p:nvPr/>
        </p:nvGrpSpPr>
        <p:grpSpPr>
          <a:xfrm>
            <a:off x="2921061" y="4243104"/>
            <a:ext cx="6140521" cy="2423161"/>
            <a:chOff x="0" y="0"/>
            <a:chExt cx="6140520" cy="2423160"/>
          </a:xfrm>
        </p:grpSpPr>
        <p:sp>
          <p:nvSpPr>
            <p:cNvPr id="256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</a:p>
          </p:txBody>
        </p:sp>
        <p:sp>
          <p:nvSpPr>
            <p:cNvPr id="257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259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</a:t>
            </a:r>
          </a:p>
        </p:txBody>
      </p:sp>
      <p:sp>
        <p:nvSpPr>
          <p:cNvPr id="260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</a:p>
          <a:p>
            <a:pPr>
              <a:defRPr spc="0" u="sng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4104138" y="2980499"/>
            <a:ext cx="3792684" cy="2350321"/>
            <a:chOff x="0" y="0"/>
            <a:chExt cx="3792682" cy="2350319"/>
          </a:xfrm>
        </p:grpSpPr>
        <p:sp>
          <p:nvSpPr>
            <p:cNvPr id="261" name="Rectangle"/>
            <p:cNvSpPr/>
            <p:nvPr/>
          </p:nvSpPr>
          <p:spPr>
            <a:xfrm rot="20697599">
              <a:off x="132341" y="432299"/>
              <a:ext cx="3528001" cy="1485721"/>
            </a:xfrm>
            <a:prstGeom prst="rect">
              <a:avLst/>
            </a:prstGeom>
            <a:solidFill>
              <a:srgbClr val="FFFFFE"/>
            </a:solidFill>
            <a:ln w="36000" cap="flat">
              <a:solidFill>
                <a:srgbClr val="E40072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400"/>
              </a:pPr>
            </a:p>
          </p:txBody>
        </p:sp>
        <p:sp>
          <p:nvSpPr>
            <p:cNvPr id="262" name="Or: Use a chopper…"/>
            <p:cNvSpPr txBox="1"/>
            <p:nvPr/>
          </p:nvSpPr>
          <p:spPr>
            <a:xfrm rot="20697599">
              <a:off x="175872" y="452869"/>
              <a:ext cx="3402001" cy="129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3000" tIns="63000" rIns="63000" bIns="63000" numCol="1" anchor="t">
              <a:spAutoFit/>
            </a:bodyPr>
            <a:lstStyle/>
            <a:p>
              <a:pPr>
                <a:defRPr spc="0"/>
              </a:pPr>
            </a:p>
            <a:p>
              <a:pPr>
                <a:defRPr spc="-1" sz="2400"/>
              </a:pPr>
              <a:r>
                <a:t>Or: Use a chopper</a:t>
              </a:r>
            </a:p>
            <a:p>
              <a:pPr>
                <a:defRPr i="1" spc="-1" sz="2400"/>
              </a:pPr>
              <a:r>
                <a:t>(see later)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Moderator</a:t>
            </a:r>
          </a:p>
        </p:txBody>
      </p:sp>
      <p:sp>
        <p:nvSpPr>
          <p:cNvPr id="26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67" name="A flat pulsed source with uniform energy spectrum:"/>
          <p:cNvSpPr txBox="1"/>
          <p:nvPr/>
        </p:nvSpPr>
        <p:spPr>
          <a:xfrm>
            <a:off x="2060999" y="1800000"/>
            <a:ext cx="6246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A flat pulsed source with uniform energy spectrum:</a:t>
            </a:r>
          </a:p>
        </p:txBody>
      </p:sp>
      <p:sp>
        <p:nvSpPr>
          <p:cNvPr id="268" name="Text"/>
          <p:cNvSpPr txBox="1"/>
          <p:nvPr/>
        </p:nvSpPr>
        <p:spPr>
          <a:xfrm>
            <a:off x="2730599" y="2375999"/>
            <a:ext cx="4848481" cy="67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eqArr>
                    <m:eqArr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e>
                    <m:e/>
                  </m:eqArr>
                </m:oMath>
              </m:oMathPara>
            </a14:m>
          </a:p>
        </p:txBody>
      </p:sp>
      <p:sp>
        <p:nvSpPr>
          <p:cNvPr id="269" name="Text"/>
          <p:cNvSpPr txBox="1"/>
          <p:nvPr/>
        </p:nvSpPr>
        <p:spPr>
          <a:xfrm>
            <a:off x="2925720" y="3047400"/>
            <a:ext cx="2444401" cy="44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eqArr>
                    <m:eqArr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|"/>
                          <m:endChr m:val="|"/>
                        </m:dPr>
                        <m:e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sSub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</m:e>
                    <m:e/>
                  </m:eqArr>
                </m:oMath>
              </m:oMathPara>
            </a14:m>
          </a:p>
        </p:txBody>
      </p:sp>
      <p:sp>
        <p:nvSpPr>
          <p:cNvPr id="270" name="Time structure is given by energy dependent probability density function:"/>
          <p:cNvSpPr txBox="1"/>
          <p:nvPr/>
        </p:nvSpPr>
        <p:spPr>
          <a:xfrm>
            <a:off x="2133000" y="3600000"/>
            <a:ext cx="7470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Time structure is given by energy dependent probability density function:</a:t>
            </a:r>
          </a:p>
        </p:txBody>
      </p:sp>
      <p:sp>
        <p:nvSpPr>
          <p:cNvPr id="271" name="Text"/>
          <p:cNvSpPr txBox="1"/>
          <p:nvPr/>
        </p:nvSpPr>
        <p:spPr>
          <a:xfrm>
            <a:off x="2511359" y="4244040"/>
            <a:ext cx="1406161" cy="556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den>
                  </m:f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d>
                    <m:d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</m:e>
                  </m:d>
                </m:oMath>
              </m:oMathPara>
            </a14:m>
          </a:p>
        </p:txBody>
      </p:sp>
      <p:sp>
        <p:nvSpPr>
          <p:cNvPr id="272" name="Text"/>
          <p:cNvSpPr txBox="1"/>
          <p:nvPr/>
        </p:nvSpPr>
        <p:spPr>
          <a:xfrm>
            <a:off x="2307960" y="4997160"/>
            <a:ext cx="2830321" cy="1130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{"/>
                      <m:endChr m:val=""/>
                    </m:dPr>
                    <m:e>
                      <m:m>
                        <m:mPr>
                          <m:ctrlP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e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xmlns:a="http://schemas.openxmlformats.org/drawingml/2006/mai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  <m:type m:val="bar"/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xmlns:a="http://schemas.openxmlformats.org/drawingml/2006/mai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xmlns:a="http://schemas.openxmlformats.org/drawingml/2006/mai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  <m:r>
                                              <a:rPr xmlns:a="http://schemas.openxmlformats.org/drawingml/2006/mai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e>
                                                <m:r>
                                                  <a:rPr xmlns:a="http://schemas.openxmlformats.org/drawingml/2006/main"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E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xmlns:a="http://schemas.openxmlformats.org/drawingml/2006/main"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c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xmlns:a="http://schemas.openxmlformats.org/drawingml/2006/mai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d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/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mr>
                      </m:m>
                    </m:e>
                  </m:d>
                </m:oMath>
              </m:oMathPara>
            </a14:m>
          </a:p>
        </p:txBody>
      </p:sp>
      <p:pic>
        <p:nvPicPr>
          <p:cNvPr id="273" name="image136.png" descr="image1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3999" y="4132800"/>
            <a:ext cx="4032001" cy="24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ViewModISIS</a:t>
            </a:r>
          </a:p>
        </p:txBody>
      </p:sp>
      <p:sp>
        <p:nvSpPr>
          <p:cNvPr id="27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77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2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ViewModISIS</a:t>
            </a:r>
          </a:p>
        </p:txBody>
      </p:sp>
      <p:sp>
        <p:nvSpPr>
          <p:cNvPr id="28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81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2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  <p:pic>
        <p:nvPicPr>
          <p:cNvPr id="282" name="image143.png" descr="image1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9439" y="1916279"/>
            <a:ext cx="7360921" cy="427572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ISIS T2: IMAT"/>
          <p:cNvSpPr txBox="1"/>
          <p:nvPr/>
        </p:nvSpPr>
        <p:spPr>
          <a:xfrm>
            <a:off x="4802649" y="2294880"/>
            <a:ext cx="2574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ISIS T2: IMAT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SNS_source</a:t>
            </a:r>
          </a:p>
        </p:txBody>
      </p:sp>
      <p:sp>
        <p:nvSpPr>
          <p:cNvPr id="28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87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2" cy="171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Originally from SNS but also used extensively at J-PARC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Can be used (with the proper input files) to model CSNS, and likely also ISIS.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SNS_source</a:t>
            </a:r>
          </a:p>
        </p:txBody>
      </p:sp>
      <p:sp>
        <p:nvSpPr>
          <p:cNvPr id="29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91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2" cy="136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  <a:p>
            <a:pPr>
              <a:defRPr i="1" spc="0">
                <a:solidFill>
                  <a:srgbClr val="008400"/>
                </a:solidFill>
              </a:defRPr>
            </a:pPr>
            <a:r>
              <a:t>Example (coming from you) is expected to be included in next release of McStas.</a:t>
            </a:r>
          </a:p>
        </p:txBody>
      </p:sp>
      <p:pic>
        <p:nvPicPr>
          <p:cNvPr id="292" name="image152.png" descr="image1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8000" y="1656000"/>
            <a:ext cx="8057520" cy="46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4"/>
          <p:cNvSpPr txBox="1"/>
          <p:nvPr/>
        </p:nvSpPr>
        <p:spPr>
          <a:xfrm>
            <a:off x="2101322" y="518430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 model overview</a:t>
            </a:r>
          </a:p>
        </p:txBody>
      </p:sp>
      <p:sp>
        <p:nvSpPr>
          <p:cNvPr id="9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99" name="CustomShape 6"/>
          <p:cNvSpPr txBox="1"/>
          <p:nvPr/>
        </p:nvSpPr>
        <p:spPr>
          <a:xfrm>
            <a:off x="6444720" y="1511999"/>
            <a:ext cx="4070880" cy="1633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</a:t>
            </a:r>
            <a:r>
              <a:rPr b="1"/>
              <a:t>Reactors</a:t>
            </a:r>
            <a:r>
              <a:t> :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Source_Maxwell_3.comp    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Source_gen.comp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Source_gen4.comp</a:t>
            </a:r>
          </a:p>
          <a:p>
            <a:pPr marL="710520" indent="-257279"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Source_multi_surfaces.comp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100" name="TextShape 2"/>
          <p:cNvSpPr txBox="1"/>
          <p:nvPr/>
        </p:nvSpPr>
        <p:spPr>
          <a:xfrm>
            <a:off x="2266200" y="1288799"/>
            <a:ext cx="4317480" cy="4901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1999" indent="-191999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Mathematical</a:t>
            </a:r>
            <a:r>
              <a:rPr b="0"/>
              <a:t>: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Source_simple.comp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Source_div.comp</a:t>
            </a:r>
            <a:br/>
            <a:r>
              <a:t> </a:t>
            </a:r>
          </a:p>
          <a:p>
            <a:pPr marL="191999" indent="-191999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Pulsed sources</a:t>
            </a:r>
            <a:r>
              <a:rPr b="0"/>
              <a:t>: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ESS_butterfly.comp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ESS_moderator.comp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Moderator.comp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SNS_source_analytic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ViewModISIS (</a:t>
            </a:r>
            <a:r>
              <a:rPr b="1">
                <a:solidFill>
                  <a:srgbClr val="B00000"/>
                </a:solidFill>
              </a:rPr>
              <a:t>*</a:t>
            </a:r>
            <a:r>
              <a:t>)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ISIS_moderator.comp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101" name="CustomShape 6"/>
          <p:cNvSpPr txBox="1"/>
          <p:nvPr/>
        </p:nvSpPr>
        <p:spPr>
          <a:xfrm>
            <a:off x="6801119" y="3881159"/>
            <a:ext cx="4070880" cy="187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I/O mechanisms:</a:t>
            </a:r>
          </a:p>
          <a:p>
            <a:pPr lvl="1" marL="306320" indent="-305599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b="1" i="1" spc="0"/>
            </a:pPr>
            <a:r>
              <a:t>MCPL_input/output.comp</a:t>
            </a:r>
          </a:p>
          <a:p>
            <a:pPr lvl="1" marL="407999" indent="-192000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i="1" spc="0"/>
            </a:pPr>
            <a:r>
              <a:t>Virtual_input/output.comp</a:t>
            </a:r>
          </a:p>
          <a:p>
            <a:pPr lvl="1" marL="407999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Virtual_mcnp_ss_input/output.comp</a:t>
            </a:r>
          </a:p>
          <a:p>
            <a:pPr lvl="1" marL="407999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Virtual_tripoli4_input/output.comp</a:t>
            </a:r>
          </a:p>
          <a:p>
            <a:pPr lvl="1" marL="407999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Vitess_input/output.comp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SNS_source_analytic</a:t>
            </a:r>
          </a:p>
        </p:txBody>
      </p:sp>
      <p:sp>
        <p:nvSpPr>
          <p:cNvPr id="29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96" name="Samples from fits of Padé-functions to tallies from SNS_source.…"/>
          <p:cNvSpPr txBox="1"/>
          <p:nvPr/>
        </p:nvSpPr>
        <p:spPr>
          <a:xfrm>
            <a:off x="2636999" y="1943999"/>
            <a:ext cx="6812641" cy="194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from fits of Padé-functions to tallies from SNS_source.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-  Requires a complex fitting campaign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+ Much  faster than SNS_source</a:t>
            </a:r>
            <a:br/>
            <a:r>
              <a:t>+ “Cleaner” distributions where statistics are sketchy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 (some)</a:t>
            </a:r>
          </a:p>
        </p:txBody>
      </p:sp>
      <p:sp>
        <p:nvSpPr>
          <p:cNvPr id="29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00" name="1D…"/>
          <p:cNvSpPr txBox="1"/>
          <p:nvPr/>
        </p:nvSpPr>
        <p:spPr>
          <a:xfrm>
            <a:off x="1785240" y="1565639"/>
            <a:ext cx="2849761" cy="4172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800"/>
            </a:pPr>
            <a:r>
              <a:t>1D</a:t>
            </a:r>
          </a:p>
          <a:p>
            <a:pPr>
              <a:defRPr spc="-1" sz="280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L_monitor →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TOF_monitor →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Hdiv_monitor →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MeanPolLambda →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E_monitor → </a:t>
            </a:r>
          </a:p>
        </p:txBody>
      </p:sp>
      <p:sp>
        <p:nvSpPr>
          <p:cNvPr id="301" name="2D…"/>
          <p:cNvSpPr txBox="1"/>
          <p:nvPr/>
        </p:nvSpPr>
        <p:spPr>
          <a:xfrm>
            <a:off x="5068439" y="1584000"/>
            <a:ext cx="2702521" cy="452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800"/>
            </a:pPr>
            <a:r>
              <a:t>2D</a:t>
            </a:r>
          </a:p>
          <a:p>
            <a:pPr>
              <a:defRPr spc="-1" sz="280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PSD_monitor →	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PSD_monitor_4PI →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PolLambda_monitor →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Divergence_monitor →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DivPos_monitor → </a:t>
            </a:r>
          </a:p>
        </p:txBody>
      </p:sp>
      <p:sp>
        <p:nvSpPr>
          <p:cNvPr id="302" name="nD…"/>
          <p:cNvSpPr txBox="1"/>
          <p:nvPr/>
        </p:nvSpPr>
        <p:spPr>
          <a:xfrm>
            <a:off x="9830520" y="1584000"/>
            <a:ext cx="1905481" cy="1190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800"/>
            </a:pPr>
            <a:r>
              <a:t>nD</a:t>
            </a:r>
          </a:p>
          <a:p>
            <a:pPr marL="191999" indent="-191999">
              <a:buSzPct val="100000"/>
              <a:buBlip>
                <a:blip r:embed="rId4"/>
              </a:buBlip>
              <a:defRPr spc="0"/>
            </a:pPr>
            <a:r>
              <a:t> </a:t>
            </a:r>
          </a:p>
          <a:p>
            <a:pPr marL="191999" indent="-191999">
              <a:buSzPct val="100000"/>
              <a:buBlip>
                <a:blip r:embed="rId4"/>
              </a:buBlip>
              <a:defRPr spc="0"/>
            </a:pPr>
            <a:r>
              <a:t>Monitor_nD  → </a:t>
            </a:r>
          </a:p>
        </p:txBody>
      </p:sp>
      <p:sp>
        <p:nvSpPr>
          <p:cNvPr id="303" name="Text"/>
          <p:cNvSpPr txBox="1"/>
          <p:nvPr/>
        </p:nvSpPr>
        <p:spPr>
          <a:xfrm>
            <a:off x="3486239" y="2633726"/>
            <a:ext cx="628201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</m:oMath>
              </m:oMathPara>
            </a14:m>
          </a:p>
        </p:txBody>
      </p:sp>
      <p:sp>
        <p:nvSpPr>
          <p:cNvPr id="304" name="Text"/>
          <p:cNvSpPr txBox="1"/>
          <p:nvPr/>
        </p:nvSpPr>
        <p:spPr>
          <a:xfrm>
            <a:off x="3542724" y="3330192"/>
            <a:ext cx="360721" cy="32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</m:d>
                </m:oMath>
              </m:oMathPara>
            </a14:m>
          </a:p>
        </p:txBody>
      </p:sp>
      <p:sp>
        <p:nvSpPr>
          <p:cNvPr id="305" name="Text"/>
          <p:cNvSpPr txBox="1"/>
          <p:nvPr/>
        </p:nvSpPr>
        <p:spPr>
          <a:xfrm>
            <a:off x="3742569" y="4046651"/>
            <a:ext cx="680401" cy="36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e>
                  </m:d>
                </m:oMath>
              </m:oMathPara>
            </a14:m>
          </a:p>
        </p:txBody>
      </p:sp>
      <p:sp>
        <p:nvSpPr>
          <p:cNvPr id="306" name="Text"/>
          <p:cNvSpPr txBox="1"/>
          <p:nvPr/>
        </p:nvSpPr>
        <p:spPr>
          <a:xfrm>
            <a:off x="3967560" y="4746590"/>
            <a:ext cx="667441" cy="34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⟨"/>
                      <m:endChr m:val="⟩"/>
                    </m:dPr>
                    <m:e>
                      <m:limUpp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¯</m:t>
                          </m:r>
                        </m:lim>
                      </m:limUpp>
                    </m:e>
                  </m:d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</m:oMath>
              </m:oMathPara>
            </a14:m>
          </a:p>
        </p:txBody>
      </p:sp>
      <p:sp>
        <p:nvSpPr>
          <p:cNvPr id="307" name="Text"/>
          <p:cNvSpPr txBox="1"/>
          <p:nvPr/>
        </p:nvSpPr>
        <p:spPr>
          <a:xfrm>
            <a:off x="3739313" y="5470992"/>
            <a:ext cx="441001" cy="3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</m:d>
                </m:oMath>
              </m:oMathPara>
            </a14:m>
          </a:p>
        </p:txBody>
      </p:sp>
      <p:sp>
        <p:nvSpPr>
          <p:cNvPr id="308" name="Text"/>
          <p:cNvSpPr txBox="1"/>
          <p:nvPr/>
        </p:nvSpPr>
        <p:spPr>
          <a:xfrm>
            <a:off x="7141680" y="2560017"/>
            <a:ext cx="657361" cy="37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d>
                </m:oMath>
              </m:oMathPara>
            </a14:m>
          </a:p>
        </p:txBody>
      </p:sp>
      <p:sp>
        <p:nvSpPr>
          <p:cNvPr id="309" name="Text"/>
          <p:cNvSpPr txBox="1"/>
          <p:nvPr/>
        </p:nvSpPr>
        <p:spPr>
          <a:xfrm>
            <a:off x="7561691" y="3405923"/>
            <a:ext cx="636121" cy="344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</m:d>
                </m:oMath>
              </m:oMathPara>
            </a14:m>
          </a:p>
        </p:txBody>
      </p:sp>
      <p:sp>
        <p:nvSpPr>
          <p:cNvPr id="310" name="Text"/>
          <p:cNvSpPr txBox="1"/>
          <p:nvPr/>
        </p:nvSpPr>
        <p:spPr>
          <a:xfrm>
            <a:off x="7717067" y="4046651"/>
            <a:ext cx="695521" cy="37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¯</m:t>
                          </m:r>
                        </m:lim>
                      </m:limUpp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</m:oMath>
              </m:oMathPara>
            </a14:m>
          </a:p>
        </p:txBody>
      </p:sp>
      <p:sp>
        <p:nvSpPr>
          <p:cNvPr id="311" name="Text"/>
          <p:cNvSpPr txBox="1"/>
          <p:nvPr/>
        </p:nvSpPr>
        <p:spPr>
          <a:xfrm>
            <a:off x="10305719" y="2676239"/>
            <a:ext cx="456481" cy="32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d>
                </m:oMath>
              </m:oMathPara>
            </a14:m>
          </a:p>
        </p:txBody>
      </p:sp>
      <p:sp>
        <p:nvSpPr>
          <p:cNvPr id="312" name="Text"/>
          <p:cNvSpPr txBox="1"/>
          <p:nvPr/>
        </p:nvSpPr>
        <p:spPr>
          <a:xfrm>
            <a:off x="10297439" y="3515759"/>
            <a:ext cx="724321" cy="3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d>
                </m:oMath>
              </m:oMathPara>
            </a14:m>
          </a:p>
        </p:txBody>
      </p:sp>
      <p:sp>
        <p:nvSpPr>
          <p:cNvPr id="313" name="Text"/>
          <p:cNvSpPr txBox="1"/>
          <p:nvPr/>
        </p:nvSpPr>
        <p:spPr>
          <a:xfrm>
            <a:off x="10233719" y="4140000"/>
            <a:ext cx="1024921" cy="356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</m:d>
                </m:oMath>
              </m:oMathPara>
            </a14:m>
          </a:p>
        </p:txBody>
      </p:sp>
      <p:sp>
        <p:nvSpPr>
          <p:cNvPr id="314" name="or"/>
          <p:cNvSpPr txBox="1"/>
          <p:nvPr/>
        </p:nvSpPr>
        <p:spPr>
          <a:xfrm>
            <a:off x="10413000" y="3060000"/>
            <a:ext cx="342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or</a:t>
            </a:r>
          </a:p>
        </p:txBody>
      </p:sp>
      <p:sp>
        <p:nvSpPr>
          <p:cNvPr id="315" name="or"/>
          <p:cNvSpPr txBox="1"/>
          <p:nvPr/>
        </p:nvSpPr>
        <p:spPr>
          <a:xfrm>
            <a:off x="10377000" y="3779999"/>
            <a:ext cx="342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or</a:t>
            </a:r>
          </a:p>
        </p:txBody>
      </p:sp>
      <p:sp>
        <p:nvSpPr>
          <p:cNvPr id="316" name="Line"/>
          <p:cNvSpPr/>
          <p:nvPr/>
        </p:nvSpPr>
        <p:spPr>
          <a:xfrm>
            <a:off x="9215999" y="1979999"/>
            <a:ext cx="1" cy="2808002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 flipH="1">
            <a:off x="4895999" y="1944000"/>
            <a:ext cx="1" cy="2880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or ..."/>
          <p:cNvSpPr txBox="1"/>
          <p:nvPr/>
        </p:nvSpPr>
        <p:spPr>
          <a:xfrm>
            <a:off x="10413000" y="4541759"/>
            <a:ext cx="1134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or ...</a:t>
            </a:r>
          </a:p>
        </p:txBody>
      </p:sp>
      <p:sp>
        <p:nvSpPr>
          <p:cNvPr id="319" name="Text"/>
          <p:cNvSpPr txBox="1"/>
          <p:nvPr/>
        </p:nvSpPr>
        <p:spPr>
          <a:xfrm>
            <a:off x="7599661" y="4725036"/>
            <a:ext cx="1200241" cy="3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</m:oMath>
              </m:oMathPara>
            </a14:m>
          </a:p>
        </p:txBody>
      </p:sp>
      <p:sp>
        <p:nvSpPr>
          <p:cNvPr id="320" name="Text"/>
          <p:cNvSpPr txBox="1"/>
          <p:nvPr/>
        </p:nvSpPr>
        <p:spPr>
          <a:xfrm>
            <a:off x="7422371" y="5442230"/>
            <a:ext cx="914761" cy="377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d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sp>
        <p:nvSpPr>
          <p:cNvPr id="32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24" name="CustomShape 7"/>
          <p:cNvSpPr txBox="1"/>
          <p:nvPr/>
        </p:nvSpPr>
        <p:spPr>
          <a:xfrm>
            <a:off x="2001240" y="2254839"/>
            <a:ext cx="8859240" cy="66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my_L_monitor </a:t>
            </a:r>
            <a:r>
              <a:t>= L_monitor(</a:t>
            </a:r>
            <a:r>
              <a:rPr>
                <a:solidFill>
                  <a:srgbClr val="0061FF"/>
                </a:solidFill>
              </a:rPr>
              <a:t>xwidth=0.2, yheight=0.2,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nL=20, filename="Output.L", Lmin=2, Lmax=10</a:t>
            </a:r>
            <a:r>
              <a:rPr>
                <a:solidFill>
                  <a:srgbClr val="38571A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Imagine a histogram, e.g. I(λ)…"/>
          <p:cNvSpPr txBox="1"/>
          <p:nvPr/>
        </p:nvSpPr>
        <p:spPr>
          <a:xfrm>
            <a:off x="1774800" y="1706399"/>
            <a:ext cx="9312120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b="1" i="1"/>
              <a:t>E</a:t>
            </a:r>
          </a:p>
        </p:txBody>
      </p:sp>
      <p:sp>
        <p:nvSpPr>
          <p:cNvPr id="328" name="In a histogram sense"/>
          <p:cNvSpPr txBox="1"/>
          <p:nvPr/>
        </p:nvSpPr>
        <p:spPr>
          <a:xfrm>
            <a:off x="1709495" y="111549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329" name="Rectangle"/>
          <p:cNvSpPr/>
          <p:nvPr/>
        </p:nvSpPr>
        <p:spPr>
          <a:xfrm>
            <a:off x="3572280" y="2684879"/>
            <a:ext cx="2298961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0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1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2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3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4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5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6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337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338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9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b="1" i="1"/>
              <a:t>N</a:t>
            </a:r>
            <a:r>
              <a:rPr i="1"/>
              <a:t>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340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341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342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343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344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3</a:t>
            </a:r>
          </a:p>
        </p:txBody>
      </p:sp>
      <p:pic>
        <p:nvPicPr>
          <p:cNvPr id="3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350" name="In a histogram sense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351" name="Rectangle"/>
          <p:cNvSpPr/>
          <p:nvPr/>
        </p:nvSpPr>
        <p:spPr>
          <a:xfrm>
            <a:off x="3572280" y="2684879"/>
            <a:ext cx="2298961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2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3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4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5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6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7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8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359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360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61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362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363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364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365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366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367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68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69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sp>
        <p:nvSpPr>
          <p:cNvPr id="37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73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Oval"/>
          <p:cNvSpPr/>
          <p:nvPr/>
        </p:nvSpPr>
        <p:spPr>
          <a:xfrm>
            <a:off x="4498199" y="1152359"/>
            <a:ext cx="7718041" cy="1080001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5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376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377" name="Estimated RMS MC error"/>
          <p:cNvSpPr txBox="1"/>
          <p:nvPr/>
        </p:nvSpPr>
        <p:spPr>
          <a:xfrm>
            <a:off x="4988879" y="4248360"/>
            <a:ext cx="411696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378" name="# Events"/>
          <p:cNvSpPr txBox="1"/>
          <p:nvPr/>
        </p:nvSpPr>
        <p:spPr>
          <a:xfrm>
            <a:off x="8004240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379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380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 flipV="1">
            <a:off x="9150839" y="1872359"/>
            <a:ext cx="432001" cy="1656002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 flipV="1">
            <a:off x="9798839" y="1800359"/>
            <a:ext cx="1152001" cy="1728002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8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389" name="In a histogram sense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390" name="Rectangle"/>
          <p:cNvSpPr/>
          <p:nvPr/>
        </p:nvSpPr>
        <p:spPr>
          <a:xfrm>
            <a:off x="3572280" y="2684879"/>
            <a:ext cx="2298961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1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2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3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4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5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6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7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398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0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401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402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403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404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405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406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07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08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4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sp>
        <p:nvSpPr>
          <p:cNvPr id="41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12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Oval"/>
          <p:cNvSpPr/>
          <p:nvPr/>
        </p:nvSpPr>
        <p:spPr>
          <a:xfrm>
            <a:off x="4498199" y="1152359"/>
            <a:ext cx="7718041" cy="1080001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4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415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416" name="Estimated RMS MC error"/>
          <p:cNvSpPr txBox="1"/>
          <p:nvPr/>
        </p:nvSpPr>
        <p:spPr>
          <a:xfrm>
            <a:off x="4988879" y="4248360"/>
            <a:ext cx="411696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417" name="# Events"/>
          <p:cNvSpPr txBox="1"/>
          <p:nvPr/>
        </p:nvSpPr>
        <p:spPr>
          <a:xfrm>
            <a:off x="8004240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418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419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Line"/>
          <p:cNvSpPr/>
          <p:nvPr/>
        </p:nvSpPr>
        <p:spPr>
          <a:xfrm flipV="1">
            <a:off x="9150839" y="1872359"/>
            <a:ext cx="432001" cy="1656002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Line"/>
          <p:cNvSpPr/>
          <p:nvPr/>
        </p:nvSpPr>
        <p:spPr>
          <a:xfrm flipV="1">
            <a:off x="9798839" y="1800359"/>
            <a:ext cx="1152001" cy="1728002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Statistics also available per bin (inside data file)"/>
          <p:cNvSpPr txBox="1"/>
          <p:nvPr/>
        </p:nvSpPr>
        <p:spPr>
          <a:xfrm>
            <a:off x="1628999" y="5327999"/>
            <a:ext cx="689400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8400"/>
                </a:solidFill>
              </a:defRPr>
            </a:lvl1pPr>
          </a:lstStyle>
          <a:p>
            <a:pPr/>
            <a:r>
              <a:t>Statistics also available per bin (inside data file) </a:t>
            </a:r>
          </a:p>
        </p:txBody>
      </p:sp>
      <p:sp>
        <p:nvSpPr>
          <p:cNvPr id="425" name="Line"/>
          <p:cNvSpPr/>
          <p:nvPr/>
        </p:nvSpPr>
        <p:spPr>
          <a:xfrm flipH="1" flipV="1">
            <a:off x="1367999" y="2088000"/>
            <a:ext cx="1512001" cy="3168001"/>
          </a:xfrm>
          <a:prstGeom prst="line">
            <a:avLst/>
          </a:prstGeom>
          <a:ln w="36000">
            <a:solidFill>
              <a:srgbClr val="0084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9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pic>
        <p:nvPicPr>
          <p:cNvPr id="430" name="image183.png" descr="image18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00" y="154440"/>
            <a:ext cx="11806201" cy="6397560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32" name="In 2D"/>
          <p:cNvSpPr txBox="1"/>
          <p:nvPr/>
        </p:nvSpPr>
        <p:spPr>
          <a:xfrm>
            <a:off x="1290600" y="3613679"/>
            <a:ext cx="3344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In 2D</a:t>
            </a:r>
          </a:p>
        </p:txBody>
      </p:sp>
      <p:sp>
        <p:nvSpPr>
          <p:cNvPr id="433" name="1st and 2nd moments"/>
          <p:cNvSpPr txBox="1"/>
          <p:nvPr/>
        </p:nvSpPr>
        <p:spPr>
          <a:xfrm>
            <a:off x="8784720" y="3677039"/>
            <a:ext cx="3050281" cy="32242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FFF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rPr>
                <a:solidFill>
                  <a:srgbClr val="CE181E"/>
                </a:solidFill>
              </a:rPr>
              <a:t> and </a:t>
            </a:r>
            <a:r>
              <a:rPr>
                <a:solidFill>
                  <a:srgbClr val="72E400"/>
                </a:solidFill>
              </a:rPr>
              <a:t>2</a:t>
            </a:r>
            <a:r>
              <a:rPr baseline="15746000">
                <a:solidFill>
                  <a:srgbClr val="72E400"/>
                </a:solidFill>
              </a:rPr>
              <a:t>nd</a:t>
            </a:r>
            <a:r>
              <a:rPr>
                <a:solidFill>
                  <a:srgbClr val="72E400"/>
                </a:solidFill>
              </a:rPr>
              <a:t> </a:t>
            </a:r>
            <a:r>
              <a:rPr>
                <a:solidFill>
                  <a:srgbClr val="CE181E"/>
                </a:solidFill>
              </a:rPr>
              <a:t>moments</a:t>
            </a:r>
          </a:p>
        </p:txBody>
      </p:sp>
      <p:sp>
        <p:nvSpPr>
          <p:cNvPr id="434" name="Line"/>
          <p:cNvSpPr/>
          <p:nvPr/>
        </p:nvSpPr>
        <p:spPr>
          <a:xfrm flipV="1">
            <a:off x="9143999" y="1872000"/>
            <a:ext cx="432001" cy="1656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V="1">
            <a:off x="9791999" y="1799999"/>
            <a:ext cx="648001" cy="172800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 flipH="1" flipV="1">
            <a:off x="7127999" y="1728000"/>
            <a:ext cx="1728002" cy="1872000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 flipH="1" flipV="1">
            <a:off x="8424000" y="1727999"/>
            <a:ext cx="1152001" cy="180972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0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799289" y="1137381"/>
            <a:ext cx="9312121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21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3295079" y="1957320"/>
            <a:ext cx="5999762" cy="3630601"/>
            <a:chOff x="0" y="0"/>
            <a:chExt cx="5999760" cy="3630599"/>
          </a:xfrm>
        </p:grpSpPr>
        <p:pic>
          <p:nvPicPr>
            <p:cNvPr id="441" name="PreviewScreenSnapz011.png" descr="PreviewScreenSnapz01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25" r="0" b="868"/>
            <a:stretch>
              <a:fillRect/>
            </a:stretch>
          </p:blipFill>
          <p:spPr>
            <a:xfrm>
              <a:off x="0" y="0"/>
              <a:ext cx="5999761" cy="338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2" name="Oval"/>
            <p:cNvSpPr/>
            <p:nvPr/>
          </p:nvSpPr>
          <p:spPr>
            <a:xfrm>
              <a:off x="2355120" y="48528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43" name="Oval"/>
            <p:cNvSpPr/>
            <p:nvPr/>
          </p:nvSpPr>
          <p:spPr>
            <a:xfrm>
              <a:off x="2355120" y="300132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7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817640" y="1065600"/>
            <a:ext cx="9312120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21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450" name="Group"/>
          <p:cNvGrpSpPr/>
          <p:nvPr/>
        </p:nvGrpSpPr>
        <p:grpSpPr>
          <a:xfrm>
            <a:off x="3597480" y="1786320"/>
            <a:ext cx="5752440" cy="3942721"/>
            <a:chOff x="0" y="0"/>
            <a:chExt cx="5752439" cy="3942720"/>
          </a:xfrm>
        </p:grpSpPr>
        <p:pic>
          <p:nvPicPr>
            <p:cNvPr id="448" name="PreviewScreenSnapz012.png" descr="PreviewScreenSnapz0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752440" cy="3894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9" name="Oval"/>
            <p:cNvSpPr/>
            <p:nvPr/>
          </p:nvSpPr>
          <p:spPr>
            <a:xfrm>
              <a:off x="2242799" y="3324600"/>
              <a:ext cx="1266841" cy="61812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On a given McStas histogram…"/>
          <p:cNvSpPr txBox="1"/>
          <p:nvPr/>
        </p:nvSpPr>
        <p:spPr>
          <a:xfrm>
            <a:off x="1774800" y="1577382"/>
            <a:ext cx="9312120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200">
                <a:latin typeface="Verdana"/>
                <a:ea typeface="Verdana"/>
                <a:cs typeface="Verdana"/>
                <a:sym typeface="Verdana"/>
              </a:defRPr>
            </a:pPr>
            <a:r>
              <a:t>On a given McStas histogram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200">
                <a:latin typeface="Verdana"/>
                <a:ea typeface="Verdana"/>
                <a:cs typeface="Verdana"/>
                <a:sym typeface="Verdana"/>
              </a:defRPr>
            </a:pPr>
            <a:r>
              <a:t>For the non-zero bins, calculate</a:t>
            </a:r>
            <a:br/>
            <a:br/>
            <a:br/>
            <a:br/>
            <a:br/>
            <a:r>
              <a:t>The </a:t>
            </a:r>
            <a:r>
              <a:rPr i="1"/>
              <a:t>smallest </a:t>
            </a:r>
            <a:r>
              <a:t>      defines the “maximal counting time” allowed by your statistics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200">
                <a:latin typeface="Verdana"/>
                <a:ea typeface="Verdana"/>
                <a:cs typeface="Verdana"/>
                <a:sym typeface="Verdana"/>
              </a:defRPr>
            </a:pPr>
            <a:r>
              <a:t>Preferably a “background” should be added - use a “known experimental value” or an estimate…</a:t>
            </a:r>
          </a:p>
        </p:txBody>
      </p:sp>
      <p:pic>
        <p:nvPicPr>
          <p:cNvPr id="454" name="PreviewScreenSnapz012.png" descr="PreviewScreenSnapz012.png"/>
          <p:cNvPicPr>
            <a:picLocks noChangeAspect="1"/>
          </p:cNvPicPr>
          <p:nvPr/>
        </p:nvPicPr>
        <p:blipFill>
          <a:blip r:embed="rId2">
            <a:extLst/>
          </a:blip>
          <a:srcRect l="39804" t="86592" r="39804" b="0"/>
          <a:stretch>
            <a:fillRect/>
          </a:stretch>
        </p:blipFill>
        <p:spPr>
          <a:xfrm>
            <a:off x="4403159" y="2693520"/>
            <a:ext cx="1544041" cy="68724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ketch of an algorithm…"/>
          <p:cNvSpPr txBox="1"/>
          <p:nvPr/>
        </p:nvSpPr>
        <p:spPr>
          <a:xfrm>
            <a:off x="1774800" y="1065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Sketch of an algorithm…</a:t>
            </a:r>
          </a:p>
        </p:txBody>
      </p:sp>
      <p:pic>
        <p:nvPicPr>
          <p:cNvPr id="4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8394" y="4113147"/>
            <a:ext cx="410761" cy="22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"/>
          <p:cNvSpPr/>
          <p:nvPr/>
        </p:nvSpPr>
        <p:spPr>
          <a:xfrm rot="5400000">
            <a:off x="4457159" y="4363199"/>
            <a:ext cx="1742041" cy="359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4" name="Title 4"/>
          <p:cNvSpPr txBox="1"/>
          <p:nvPr/>
        </p:nvSpPr>
        <p:spPr>
          <a:xfrm>
            <a:off x="2016683" y="716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10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06" name="Initial position and direction: as for Source_simple"/>
          <p:cNvSpPr txBox="1"/>
          <p:nvPr/>
        </p:nvSpPr>
        <p:spPr>
          <a:xfrm>
            <a:off x="2060999" y="2952000"/>
            <a:ext cx="7830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Initial position and direction: as for Source_simple</a:t>
            </a:r>
          </a:p>
        </p:txBody>
      </p:sp>
      <p:sp>
        <p:nvSpPr>
          <p:cNvPr id="107" name="Line"/>
          <p:cNvSpPr/>
          <p:nvPr/>
        </p:nvSpPr>
        <p:spPr>
          <a:xfrm flipV="1">
            <a:off x="5437799" y="3971159"/>
            <a:ext cx="1614241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Line"/>
          <p:cNvSpPr/>
          <p:nvPr/>
        </p:nvSpPr>
        <p:spPr>
          <a:xfrm>
            <a:off x="5398559" y="4522320"/>
            <a:ext cx="1771561" cy="19692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Line"/>
          <p:cNvSpPr/>
          <p:nvPr/>
        </p:nvSpPr>
        <p:spPr>
          <a:xfrm flipV="1">
            <a:off x="5398560" y="4522319"/>
            <a:ext cx="161424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Line"/>
          <p:cNvSpPr/>
          <p:nvPr/>
        </p:nvSpPr>
        <p:spPr>
          <a:xfrm flipV="1">
            <a:off x="5398560" y="3538080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Line"/>
          <p:cNvSpPr/>
          <p:nvPr/>
        </p:nvSpPr>
        <p:spPr>
          <a:xfrm>
            <a:off x="5398560" y="4797720"/>
            <a:ext cx="826921" cy="472320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Line"/>
          <p:cNvSpPr/>
          <p:nvPr/>
        </p:nvSpPr>
        <p:spPr>
          <a:xfrm flipH="1" flipV="1">
            <a:off x="4847399" y="3774240"/>
            <a:ext cx="354242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Line"/>
          <p:cNvSpPr/>
          <p:nvPr/>
        </p:nvSpPr>
        <p:spPr>
          <a:xfrm flipH="1">
            <a:off x="4886640" y="47192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Shape"/>
          <p:cNvSpPr/>
          <p:nvPr/>
        </p:nvSpPr>
        <p:spPr>
          <a:xfrm rot="5400000">
            <a:off x="6221159" y="4147199"/>
            <a:ext cx="2318041" cy="50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ln w="3600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5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16" name="Parameters from the PSI cold source"/>
          <p:cNvSpPr txBox="1"/>
          <p:nvPr/>
        </p:nvSpPr>
        <p:spPr>
          <a:xfrm>
            <a:off x="7821359" y="2533680"/>
            <a:ext cx="383508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Sketch of an algorithm…"/>
          <p:cNvSpPr txBox="1"/>
          <p:nvPr/>
        </p:nvSpPr>
        <p:spPr>
          <a:xfrm>
            <a:off x="1728000" y="1065600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Monitor_nD</a:t>
            </a:r>
          </a:p>
        </p:txBody>
      </p:sp>
      <p:sp>
        <p:nvSpPr>
          <p:cNvPr id="460" name="CustomShape 5"/>
          <p:cNvSpPr/>
          <p:nvPr/>
        </p:nvSpPr>
        <p:spPr>
          <a:xfrm>
            <a:off x="8111520" y="472223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461" name="CustomShape 6"/>
          <p:cNvSpPr txBox="1"/>
          <p:nvPr/>
        </p:nvSpPr>
        <p:spPr>
          <a:xfrm>
            <a:off x="2345400" y="1727999"/>
            <a:ext cx="6574420" cy="47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i="1" spc="-1" sz="2600"/>
            </a:lvl1pPr>
          </a:lstStyle>
          <a:p>
            <a:pPr/>
            <a:r>
              <a:t>The all-in-one , swiss-army-knife of monitors</a:t>
            </a:r>
          </a:p>
        </p:txBody>
      </p:sp>
      <p:sp>
        <p:nvSpPr>
          <p:cNvPr id="462" name="CustomShape 7"/>
          <p:cNvSpPr txBox="1"/>
          <p:nvPr/>
        </p:nvSpPr>
        <p:spPr>
          <a:xfrm>
            <a:off x="2324159" y="2310120"/>
            <a:ext cx="9114841" cy="98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 sz="2600"/>
            </a:pPr>
            <a:r>
              <a:t>Monitor_nD</a:t>
            </a:r>
            <a:r>
              <a:rPr b="0"/>
              <a:t> can have almost any shape, and record </a:t>
            </a:r>
          </a:p>
          <a:p>
            <a:pPr>
              <a:defRPr i="1" spc="-1" sz="2600"/>
            </a:pPr>
            <a:r>
              <a:t>any requested standard quantities</a:t>
            </a:r>
          </a:p>
        </p:txBody>
      </p:sp>
      <p:pic>
        <p:nvPicPr>
          <p:cNvPr id="4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6519" y="3400559"/>
            <a:ext cx="2755082" cy="2958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6" name="Sketch of an algorithm…"/>
          <p:cNvSpPr txBox="1"/>
          <p:nvPr/>
        </p:nvSpPr>
        <p:spPr>
          <a:xfrm>
            <a:off x="1627864" y="1086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Monitor_nD</a:t>
            </a:r>
          </a:p>
        </p:txBody>
      </p:sp>
      <p:sp>
        <p:nvSpPr>
          <p:cNvPr id="467" name="CustomShape 4"/>
          <p:cNvSpPr/>
          <p:nvPr/>
        </p:nvSpPr>
        <p:spPr>
          <a:xfrm>
            <a:off x="7920719" y="636023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468" name="CustomShape 5"/>
          <p:cNvSpPr txBox="1"/>
          <p:nvPr/>
        </p:nvSpPr>
        <p:spPr>
          <a:xfrm>
            <a:off x="1800719" y="2104559"/>
            <a:ext cx="9311762" cy="137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</a:p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 </a:t>
            </a:r>
            <a:r>
              <a:rPr>
                <a:solidFill>
                  <a:srgbClr val="0061FF"/>
                </a:solidFill>
              </a:rPr>
              <a:t>xwidth = 0.1, yheight = 0.1, zdepth = 0,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options = "intensity per cm2 angle,limits=[-5 5],</a:t>
            </a:r>
            <a:r>
              <a:t>    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bins=10,with borders, file = mon1"</a:t>
            </a:r>
            <a:r>
              <a:t>)</a:t>
            </a:r>
          </a:p>
        </p:txBody>
      </p:sp>
      <p:sp>
        <p:nvSpPr>
          <p:cNvPr id="469" name="CustomShape 7"/>
          <p:cNvSpPr txBox="1"/>
          <p:nvPr/>
        </p:nvSpPr>
        <p:spPr>
          <a:xfrm>
            <a:off x="2592720" y="3600000"/>
            <a:ext cx="7551000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u="sng"/>
              <a:t>options = "banana, theta limits=[10,130], bins=120, y"</a:t>
            </a:r>
          </a:p>
        </p:txBody>
      </p:sp>
      <p:sp>
        <p:nvSpPr>
          <p:cNvPr id="470" name="CustomShape 9"/>
          <p:cNvSpPr txBox="1"/>
          <p:nvPr/>
        </p:nvSpPr>
        <p:spPr>
          <a:xfrm>
            <a:off x="2808719" y="4202639"/>
            <a:ext cx="9055801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-1" u="sng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options = "multiple kx ky kz, auto abs log t, and list all neutrons"</a:t>
            </a:r>
          </a:p>
        </p:txBody>
      </p:sp>
      <p:sp>
        <p:nvSpPr>
          <p:cNvPr id="471" name="CustomShape 10"/>
          <p:cNvSpPr txBox="1"/>
          <p:nvPr/>
        </p:nvSpPr>
        <p:spPr>
          <a:xfrm>
            <a:off x="1656719" y="1727999"/>
            <a:ext cx="24566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A3D7"/>
                </a:solidFill>
              </a:defRPr>
            </a:lvl1pPr>
          </a:lstStyle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Sketch of an algorithm…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Monitor_nD</a:t>
            </a:r>
          </a:p>
        </p:txBody>
      </p:sp>
      <p:sp>
        <p:nvSpPr>
          <p:cNvPr id="475" name="CustomShape 8"/>
          <p:cNvSpPr txBox="1"/>
          <p:nvPr/>
        </p:nvSpPr>
        <p:spPr>
          <a:xfrm>
            <a:off x="1949760" y="3023999"/>
            <a:ext cx="8849520" cy="101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xwidth = 0.1, yheight = 0.1,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user1=age, username1="Age of the Captain [years]",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options="user1, auto")</a:t>
            </a:r>
          </a:p>
        </p:txBody>
      </p:sp>
      <p:sp>
        <p:nvSpPr>
          <p:cNvPr id="476" name="… or monitor just about anything:"/>
          <p:cNvSpPr txBox="1"/>
          <p:nvPr/>
        </p:nvSpPr>
        <p:spPr>
          <a:xfrm>
            <a:off x="2204999" y="1943999"/>
            <a:ext cx="495000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… or monitor just about anything: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Sketch of an algorithm…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Exercise 2:</a:t>
            </a:r>
          </a:p>
        </p:txBody>
      </p:sp>
      <p:sp>
        <p:nvSpPr>
          <p:cNvPr id="480" name="Head over to the github site and continue the exercise we started before:"/>
          <p:cNvSpPr txBox="1"/>
          <p:nvPr/>
        </p:nvSpPr>
        <p:spPr>
          <a:xfrm>
            <a:off x="1845000" y="2232000"/>
            <a:ext cx="743472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Head over to the github site and continue the exercise we started before:</a:t>
            </a:r>
          </a:p>
        </p:txBody>
      </p:sp>
      <p:sp>
        <p:nvSpPr>
          <p:cNvPr id="481" name="https://github.com/McStasMcXtrace/Schools/tree/master/ISIS_April_2021/Tuesday_April_13th/2_Component_Basics/Exercise/"/>
          <p:cNvSpPr txBox="1"/>
          <p:nvPr/>
        </p:nvSpPr>
        <p:spPr>
          <a:xfrm>
            <a:off x="2788199" y="3200400"/>
            <a:ext cx="7682402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https://github.com/McStasMcXtrace/Schools/tree/master/ISIS_April_2021/Tuesday_April_13th/2_Component_Basics/Exercise/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5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4"/>
          <p:cNvSpPr txBox="1"/>
          <p:nvPr/>
        </p:nvSpPr>
        <p:spPr>
          <a:xfrm>
            <a:off x="1931507" y="572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11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1" name="Text"/>
          <p:cNvSpPr txBox="1"/>
          <p:nvPr/>
        </p:nvSpPr>
        <p:spPr>
          <a:xfrm>
            <a:off x="2277719" y="3889440"/>
            <a:ext cx="2467441" cy="45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∑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</m:d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</m:oMath>
              </m:oMathPara>
            </a14:m>
          </a:p>
        </p:txBody>
      </p:sp>
      <p:sp>
        <p:nvSpPr>
          <p:cNvPr id="122" name="Intensity at a given wavelength drawn from a sum of (up to) 3 normalized Maxwellian distributions:"/>
          <p:cNvSpPr txBox="1"/>
          <p:nvPr/>
        </p:nvSpPr>
        <p:spPr>
          <a:xfrm>
            <a:off x="1628999" y="3095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Intensity at a given wavelength drawn from a sum of (up to) 3 normalized Maxwellian distributions:</a:t>
            </a:r>
          </a:p>
        </p:txBody>
      </p:sp>
      <p:sp>
        <p:nvSpPr>
          <p:cNvPr id="123" name="Text"/>
          <p:cNvSpPr txBox="1"/>
          <p:nvPr/>
        </p:nvSpPr>
        <p:spPr>
          <a:xfrm>
            <a:off x="5658840" y="3813119"/>
            <a:ext cx="2719441" cy="62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</m:d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p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p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f>
                    <m:f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d>
                        <m:dPr>
                          <m:ctrl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num>
                            <m:den>
                              <m:sSup>
                                <m:e>
                                  <m:r>
                                    <a:rPr xmlns:a="http://schemas.openxmlformats.org/drawingml/2006/mai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xmlns:a="http://schemas.openxmlformats.org/drawingml/2006/mai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num>
                    <m:den>
                      <m:sSup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den>
                  </m:f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</m:oMath>
              </m:oMathPara>
            </a14:m>
          </a:p>
        </p:txBody>
      </p:sp>
      <p:sp>
        <p:nvSpPr>
          <p:cNvPr id="124" name="Text"/>
          <p:cNvSpPr txBox="1"/>
          <p:nvPr/>
        </p:nvSpPr>
        <p:spPr>
          <a:xfrm>
            <a:off x="4293720" y="4392000"/>
            <a:ext cx="1766880" cy="350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949.0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sSu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</m:oMath>
              </m:oMathPara>
            </a14:m>
          </a:p>
        </p:txBody>
      </p:sp>
      <p:sp>
        <p:nvSpPr>
          <p:cNvPr id="125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4"/>
          <p:cNvSpPr txBox="1"/>
          <p:nvPr/>
        </p:nvSpPr>
        <p:spPr>
          <a:xfrm>
            <a:off x="1927209" y="53331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12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29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0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  <p:pic>
        <p:nvPicPr>
          <p:cNvPr id="131" name="image133.png" descr="image1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9999" y="1585440"/>
            <a:ext cx="6091921" cy="4678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4"/>
          <p:cNvSpPr txBox="1"/>
          <p:nvPr/>
        </p:nvSpPr>
        <p:spPr>
          <a:xfrm>
            <a:off x="1927209" y="508825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13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6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  <p:sp>
        <p:nvSpPr>
          <p:cNvPr id="137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Just for fun – let’s see what happens if we remove the fast peak…</a:t>
            </a:r>
          </a:p>
        </p:txBody>
      </p:sp>
      <p:pic>
        <p:nvPicPr>
          <p:cNvPr id="138" name="image134.png" descr="image1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400" y="1734119"/>
            <a:ext cx="6123601" cy="474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14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42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3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  <p:sp>
        <p:nvSpPr>
          <p:cNvPr id="144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Just for fun – let’s see what happens if we remove the fast peak…</a:t>
            </a:r>
          </a:p>
        </p:txBody>
      </p:sp>
      <p:pic>
        <p:nvPicPr>
          <p:cNvPr id="145" name="image135.png" descr="image1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840" y="792000"/>
            <a:ext cx="10334160" cy="504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4"/>
          <p:cNvSpPr txBox="1"/>
          <p:nvPr/>
        </p:nvSpPr>
        <p:spPr>
          <a:xfrm>
            <a:off x="1823778" y="6435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Source_gen (Source_gen4)</a:t>
            </a:r>
          </a:p>
        </p:txBody>
      </p:sp>
      <p:sp>
        <p:nvSpPr>
          <p:cNvPr id="14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Source_gen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50" name="Almost the same as Source_Maxwell_3: but with optional flux-files as input."/>
          <p:cNvSpPr txBox="1"/>
          <p:nvPr/>
        </p:nvSpPr>
        <p:spPr>
          <a:xfrm>
            <a:off x="2636999" y="2879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Almost the same as Source_Maxwell_3: but with optional flux-files as input.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53" name="CustomShape 5"/>
          <p:cNvSpPr txBox="1"/>
          <p:nvPr/>
        </p:nvSpPr>
        <p:spPr>
          <a:xfrm>
            <a:off x="1800719" y="3960000"/>
            <a:ext cx="8938081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vin = </a:t>
            </a:r>
            <a:r>
              <a:t>MCPL_input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(Xin,Yin,Zin) </a:t>
            </a:r>
            <a:r>
              <a:t>RELATIVE PREVIOUS</a:t>
            </a:r>
          </a:p>
        </p:txBody>
      </p:sp>
      <p:sp>
        <p:nvSpPr>
          <p:cNvPr id="154" name="CustomShape 5"/>
          <p:cNvSpPr txBox="1"/>
          <p:nvPr/>
        </p:nvSpPr>
        <p:spPr>
          <a:xfrm>
            <a:off x="1825199" y="2852279"/>
            <a:ext cx="8938081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vout = </a:t>
            </a:r>
            <a:r>
              <a:t>MCPL_output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doubleprec=1,polarisationuse=1,verbose=1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(Xout,Yout,Zout) </a:t>
            </a:r>
            <a:r>
              <a:t>RELATIVE PREVIOUS</a:t>
            </a:r>
          </a:p>
        </p:txBody>
      </p:sp>
      <p:sp>
        <p:nvSpPr>
          <p:cNvPr id="155" name="Reads/writes events directly from MCPL-format files:…"/>
          <p:cNvSpPr txBox="1"/>
          <p:nvPr/>
        </p:nvSpPr>
        <p:spPr>
          <a:xfrm>
            <a:off x="1628999" y="1727999"/>
            <a:ext cx="6246002" cy="66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Reads/writes events directly from MCPL-format files:</a:t>
            </a:r>
          </a:p>
          <a:p>
            <a:pPr>
              <a:defRPr spc="0"/>
            </a:pPr>
            <a:r>
              <a:t>“T. Kittelmann et. al., “”, J. Phys. Comp., 2017</a:t>
            </a:r>
          </a:p>
        </p:txBody>
      </p:sp>
      <p:sp>
        <p:nvSpPr>
          <p:cNvPr id="156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MCPL_input/output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