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3" r:id="rId3"/>
    <p:sldMasterId id="2147483655"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CC"/>
    <a:srgbClr val="009900"/>
    <a:srgbClr val="0066FF"/>
    <a:srgbClr val="FF6600"/>
    <a:srgbClr val="9900FF"/>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849" autoAdjust="0"/>
  </p:normalViewPr>
  <p:slideViewPr>
    <p:cSldViewPr>
      <p:cViewPr>
        <p:scale>
          <a:sx n="70" d="100"/>
          <a:sy n="70" d="100"/>
        </p:scale>
        <p:origin x="-72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43012"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7CF4F518-7671-43FF-BB23-4034BD797995}" type="slidenum">
              <a:rPr lang="en-US"/>
              <a:pPr>
                <a:defRPr/>
              </a:pPr>
              <a:t>‹#›</a:t>
            </a:fld>
            <a:endParaRPr lang="en-US"/>
          </a:p>
        </p:txBody>
      </p:sp>
    </p:spTree>
    <p:extLst>
      <p:ext uri="{BB962C8B-B14F-4D97-AF65-F5344CB8AC3E}">
        <p14:creationId xmlns:p14="http://schemas.microsoft.com/office/powerpoint/2010/main" val="3518323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Arial" charset="0"/>
              </a:defRPr>
            </a:lvl1pPr>
            <a:lvl2pPr marL="742950" indent="-285750" defTabSz="966788" eaLnBrk="0" hangingPunct="0">
              <a:spcBef>
                <a:spcPct val="30000"/>
              </a:spcBef>
              <a:defRPr sz="1200">
                <a:solidFill>
                  <a:schemeClr val="tx1"/>
                </a:solidFill>
                <a:latin typeface="Arial" charset="0"/>
              </a:defRPr>
            </a:lvl2pPr>
            <a:lvl3pPr marL="1143000" indent="-228600" defTabSz="966788" eaLnBrk="0" hangingPunct="0">
              <a:spcBef>
                <a:spcPct val="30000"/>
              </a:spcBef>
              <a:defRPr sz="1200">
                <a:solidFill>
                  <a:schemeClr val="tx1"/>
                </a:solidFill>
                <a:latin typeface="Arial" charset="0"/>
              </a:defRPr>
            </a:lvl3pPr>
            <a:lvl4pPr marL="1600200" indent="-228600" defTabSz="966788" eaLnBrk="0" hangingPunct="0">
              <a:spcBef>
                <a:spcPct val="30000"/>
              </a:spcBef>
              <a:defRPr sz="1200">
                <a:solidFill>
                  <a:schemeClr val="tx1"/>
                </a:solidFill>
                <a:latin typeface="Arial" charset="0"/>
              </a:defRPr>
            </a:lvl4pPr>
            <a:lvl5pPr marL="2057400" indent="-228600" defTabSz="966788" eaLnBrk="0" hangingPunct="0">
              <a:spcBef>
                <a:spcPct val="30000"/>
              </a:spcBef>
              <a:defRPr sz="1200">
                <a:solidFill>
                  <a:schemeClr val="tx1"/>
                </a:solidFill>
                <a:latin typeface="Arial" charset="0"/>
              </a:defRPr>
            </a:lvl5pPr>
            <a:lvl6pPr marL="2514600" indent="-228600" defTabSz="966788" eaLnBrk="0" fontAlgn="base" hangingPunct="0">
              <a:spcBef>
                <a:spcPct val="30000"/>
              </a:spcBef>
              <a:spcAft>
                <a:spcPct val="0"/>
              </a:spcAft>
              <a:defRPr sz="1200">
                <a:solidFill>
                  <a:schemeClr val="tx1"/>
                </a:solidFill>
                <a:latin typeface="Arial" charset="0"/>
              </a:defRPr>
            </a:lvl6pPr>
            <a:lvl7pPr marL="2971800" indent="-228600" defTabSz="966788" eaLnBrk="0" fontAlgn="base" hangingPunct="0">
              <a:spcBef>
                <a:spcPct val="30000"/>
              </a:spcBef>
              <a:spcAft>
                <a:spcPct val="0"/>
              </a:spcAft>
              <a:defRPr sz="1200">
                <a:solidFill>
                  <a:schemeClr val="tx1"/>
                </a:solidFill>
                <a:latin typeface="Arial" charset="0"/>
              </a:defRPr>
            </a:lvl7pPr>
            <a:lvl8pPr marL="3429000" indent="-228600" defTabSz="966788" eaLnBrk="0" fontAlgn="base" hangingPunct="0">
              <a:spcBef>
                <a:spcPct val="30000"/>
              </a:spcBef>
              <a:spcAft>
                <a:spcPct val="0"/>
              </a:spcAft>
              <a:defRPr sz="1200">
                <a:solidFill>
                  <a:schemeClr val="tx1"/>
                </a:solidFill>
                <a:latin typeface="Arial" charset="0"/>
              </a:defRPr>
            </a:lvl8pPr>
            <a:lvl9pPr marL="3886200" indent="-228600" defTabSz="96678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597448D-52C4-4413-ACC9-CF8B6A85595A}" type="slidenum">
              <a:rPr lang="en-US" altLang="en-US" sz="1300" smtClean="0"/>
              <a:pPr eaLnBrk="1" hangingPunct="1">
                <a:spcBef>
                  <a:spcPct val="0"/>
                </a:spcBef>
              </a:pPr>
              <a:t>1</a:t>
            </a:fld>
            <a:endParaRPr lang="en-US" altLang="en-US" sz="1300" smtClean="0"/>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a:p>
            <a:pPr eaLnBrk="1" hangingPunct="1"/>
            <a:r>
              <a:rPr lang="en-GB" altLang="en-US" smtClean="0"/>
              <a:t>OUTLINE</a:t>
            </a:r>
          </a:p>
          <a:p>
            <a:pPr eaLnBrk="1" hangingPunct="1"/>
            <a:endParaRPr lang="en-GB" altLang="en-US" smtClean="0"/>
          </a:p>
          <a:p>
            <a:pPr eaLnBrk="1" hangingPunct="1">
              <a:buFontTx/>
              <a:buChar char="-"/>
            </a:pPr>
            <a:r>
              <a:rPr lang="en-GB" altLang="en-US" smtClean="0"/>
              <a:t> Welcome</a:t>
            </a:r>
          </a:p>
          <a:p>
            <a:pPr eaLnBrk="1" hangingPunct="1">
              <a:buFontTx/>
              <a:buChar char="-"/>
            </a:pPr>
            <a:endParaRPr lang="en-GB" altLang="en-US" smtClean="0"/>
          </a:p>
          <a:p>
            <a:pPr eaLnBrk="1" hangingPunct="1">
              <a:buFontTx/>
              <a:buChar char="-"/>
            </a:pPr>
            <a:r>
              <a:rPr lang="en-GB" altLang="en-US" smtClean="0"/>
              <a:t> Main purpose of update: setting the stage …</a:t>
            </a:r>
          </a:p>
          <a:p>
            <a:pPr eaLnBrk="1" hangingPunct="1">
              <a:buFontTx/>
              <a:buChar char="-"/>
            </a:pPr>
            <a:endParaRPr lang="en-GB" altLang="en-US" smtClean="0"/>
          </a:p>
          <a:p>
            <a:pPr eaLnBrk="1" hangingPunct="1">
              <a:buFontTx/>
              <a:buChar char="-"/>
            </a:pPr>
            <a:r>
              <a:rPr lang="en-GB" altLang="en-US" smtClean="0"/>
              <a:t> Instruments (reminder): unique-in-the-world suite set of high-resolution indirect spectrometers (with high-res diff) + increasing use of direct particularly for Catalysis.</a:t>
            </a:r>
          </a:p>
          <a:p>
            <a:pPr eaLnBrk="1" hangingPunct="1"/>
            <a:endParaRPr lang="en-GB" altLang="en-US" smtClean="0"/>
          </a:p>
          <a:p>
            <a:pPr eaLnBrk="1" hangingPunct="1">
              <a:buFontTx/>
              <a:buChar char="-"/>
            </a:pPr>
            <a:r>
              <a:rPr lang="en-GB" altLang="en-US" smtClean="0"/>
              <a:t> Barriers across instruments are largely artificial as well as dynamic, e.g., OSIRIS upgrade project, TOSCA 40 Hz operation, Xpress systems, complementary use of TOSCA and MAPS on catalysis, possibilities to use muons as complementary spectral probes.</a:t>
            </a:r>
          </a:p>
          <a:p>
            <a:pPr eaLnBrk="1" hangingPunct="1"/>
            <a:endParaRPr lang="en-GB" altLang="en-US" smtClean="0"/>
          </a:p>
          <a:p>
            <a:pPr eaLnBrk="1" hangingPunct="1">
              <a:buFontTx/>
              <a:buChar char="-"/>
            </a:pPr>
            <a:r>
              <a:rPr lang="en-GB" altLang="en-US" smtClean="0"/>
              <a:t> Overarching use of common analysis tools and computer modelling: MANTID project as a unified platform, heavy use of SCARF cluster, extension of TOSCA paradigm to low and high energy transfers.</a:t>
            </a:r>
          </a:p>
          <a:p>
            <a:pPr eaLnBrk="1" hangingPunct="1">
              <a:buFontTx/>
              <a:buChar char="-"/>
            </a:pPr>
            <a:endParaRPr lang="en-GB" altLang="en-US" smtClean="0"/>
          </a:p>
          <a:p>
            <a:pPr eaLnBrk="1" hangingPunct="1">
              <a:buFontTx/>
              <a:buChar char="-"/>
            </a:pPr>
            <a:r>
              <a:rPr lang="en-GB" altLang="en-US" smtClean="0"/>
              <a:t> Availability of additional sample characterisation equipment.</a:t>
            </a:r>
          </a:p>
          <a:p>
            <a:pPr eaLnBrk="1" hangingPunct="1"/>
            <a:endParaRPr lang="en-GB" altLang="en-US" smtClean="0"/>
          </a:p>
          <a:p>
            <a:pPr eaLnBrk="1" hangingPunct="1">
              <a:buFontTx/>
              <a:buChar char="-"/>
            </a:pPr>
            <a:r>
              <a:rPr lang="en-GB" altLang="en-US" smtClean="0"/>
              <a:t> From the group’s point of view, it is important we to explore opportunities across instruments, possible upgrades and improvements of scientific infrastructure at ISIS, as well as how our science programme maps onto our spectroscopic and data-analysis capabilities – THIS IS THE MAIN MOTIVATION BEHIND THIS SCIENCE-DRIVEN USER MEETING.</a:t>
            </a:r>
          </a:p>
          <a:p>
            <a:pPr eaLnBrk="1" hangingPunct="1">
              <a:buFontTx/>
              <a:buChar char="-"/>
            </a:pPr>
            <a:endParaRPr lang="en-GB" altLang="en-US" smtClean="0"/>
          </a:p>
          <a:p>
            <a:pPr eaLnBrk="1" hangingPunct="1">
              <a:buFontTx/>
              <a:buChar char="-"/>
            </a:pPr>
            <a:r>
              <a:rPr lang="en-GB" altLang="en-US" smtClean="0"/>
              <a:t> Keeping You Informed: GOOD VIBRATIONS.</a:t>
            </a:r>
          </a:p>
          <a:p>
            <a:pPr eaLnBrk="1" hangingPunct="1"/>
            <a:endParaRPr lang="en-GB" altLang="en-US" smtClean="0"/>
          </a:p>
          <a:p>
            <a:pPr eaLnBrk="1" hangingPunct="1">
              <a:buFontTx/>
              <a:buChar char="-"/>
            </a:pPr>
            <a:r>
              <a:rPr lang="en-GB" altLang="en-US" smtClean="0"/>
              <a:t>The Importance of Impact for STFC and the REF: IMPACT STUDIES.</a:t>
            </a:r>
          </a:p>
          <a:p>
            <a:pPr eaLnBrk="1" hangingPunct="1"/>
            <a:endParaRPr lang="en-GB" altLang="en-US" smtClean="0"/>
          </a:p>
          <a:p>
            <a:pPr eaLnBrk="1" hangingPunct="1">
              <a:buFontTx/>
              <a:buChar char="-"/>
            </a:pPr>
            <a:r>
              <a:rPr lang="en-GB" altLang="en-US" smtClean="0"/>
              <a:t> Recruitment.</a:t>
            </a:r>
          </a:p>
          <a:p>
            <a:pPr eaLnBrk="1" hangingPunct="1">
              <a:buFontTx/>
              <a:buChar char="-"/>
            </a:pPr>
            <a:endParaRPr lang="en-GB" altLang="en-US" smtClean="0"/>
          </a:p>
          <a:p>
            <a:pPr eaLnBrk="1" hangingPunct="1">
              <a:buFontTx/>
              <a:buChar char="-"/>
            </a:pPr>
            <a:r>
              <a:rPr lang="en-GB" altLang="en-US" smtClean="0"/>
              <a:t> A few words about the scope of this meeting.</a:t>
            </a:r>
          </a:p>
          <a:p>
            <a:pPr eaLnBrk="1" hangingPunct="1">
              <a:buFontTx/>
              <a:buChar char="-"/>
            </a:pPr>
            <a:endParaRPr lang="en-GB" altLang="en-US" smtClean="0"/>
          </a:p>
          <a:p>
            <a:pPr eaLnBrk="1" hangingPunct="1">
              <a:buFontTx/>
              <a:buChar char="-"/>
            </a:pPr>
            <a:r>
              <a:rPr lang="en-GB" altLang="en-US" smtClean="0"/>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sissmall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685800" y="1700213"/>
            <a:ext cx="7772400" cy="1470025"/>
          </a:xfrm>
        </p:spPr>
        <p:txBody>
          <a:bodyPr/>
          <a:lstStyle>
            <a:lvl1pPr>
              <a:defRPr/>
            </a:lvl1pPr>
          </a:lstStyle>
          <a:p>
            <a:r>
              <a:rPr lang="en-US"/>
              <a:t>Click to edit Master title style</a:t>
            </a:r>
          </a:p>
        </p:txBody>
      </p:sp>
      <p:sp>
        <p:nvSpPr>
          <p:cNvPr id="6148" name="Rectangle 4"/>
          <p:cNvSpPr>
            <a:spLocks noGrp="1" noChangeArrowheads="1"/>
          </p:cNvSpPr>
          <p:nvPr>
            <p:ph type="subTitle" idx="1"/>
          </p:nvPr>
        </p:nvSpPr>
        <p:spPr>
          <a:xfrm>
            <a:off x="1371600" y="34290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2506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9484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30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1300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sislargeto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685800" y="1700213"/>
            <a:ext cx="7772400" cy="1470025"/>
          </a:xfrm>
        </p:spPr>
        <p:txBody>
          <a:bodyPr/>
          <a:lstStyle>
            <a:lvl1pPr>
              <a:defRPr/>
            </a:lvl1pPr>
          </a:lstStyle>
          <a:p>
            <a:r>
              <a:rPr lang="en-US"/>
              <a:t>Click to edit Master title style</a:t>
            </a:r>
          </a:p>
        </p:txBody>
      </p:sp>
      <p:sp>
        <p:nvSpPr>
          <p:cNvPr id="8196" name="Rectangle 4"/>
          <p:cNvSpPr>
            <a:spLocks noGrp="1" noChangeArrowheads="1"/>
          </p:cNvSpPr>
          <p:nvPr>
            <p:ph type="subTitle" idx="1"/>
          </p:nvPr>
        </p:nvSpPr>
        <p:spPr>
          <a:xfrm>
            <a:off x="1371600" y="3357563"/>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pPr>
              <a:defRPr/>
            </a:pPr>
            <a:fld id="{B97931B6-BCAE-458C-B3E9-1C4B6AB1B1B1}" type="slidenum">
              <a:rPr lang="en-US"/>
              <a:pPr>
                <a:defRPr/>
              </a:pPr>
              <a:t>‹#›</a:t>
            </a:fld>
            <a:endParaRPr lang="en-US"/>
          </a:p>
        </p:txBody>
      </p:sp>
    </p:spTree>
    <p:extLst>
      <p:ext uri="{BB962C8B-B14F-4D97-AF65-F5344CB8AC3E}">
        <p14:creationId xmlns:p14="http://schemas.microsoft.com/office/powerpoint/2010/main" val="4275272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6A36CA6-68CA-4787-9016-52C60C0E44C9}" type="slidenum">
              <a:rPr lang="en-US"/>
              <a:pPr>
                <a:defRPr/>
              </a:pPr>
              <a:t>‹#›</a:t>
            </a:fld>
            <a:endParaRPr lang="en-US"/>
          </a:p>
        </p:txBody>
      </p:sp>
    </p:spTree>
    <p:extLst>
      <p:ext uri="{BB962C8B-B14F-4D97-AF65-F5344CB8AC3E}">
        <p14:creationId xmlns:p14="http://schemas.microsoft.com/office/powerpoint/2010/main" val="233150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87248AA-9ADF-4EB0-9F27-6C6A67D66AA9}" type="slidenum">
              <a:rPr lang="en-US"/>
              <a:pPr>
                <a:defRPr/>
              </a:pPr>
              <a:t>‹#›</a:t>
            </a:fld>
            <a:endParaRPr lang="en-US"/>
          </a:p>
        </p:txBody>
      </p:sp>
    </p:spTree>
    <p:extLst>
      <p:ext uri="{BB962C8B-B14F-4D97-AF65-F5344CB8AC3E}">
        <p14:creationId xmlns:p14="http://schemas.microsoft.com/office/powerpoint/2010/main" val="1588203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349500"/>
            <a:ext cx="4038600" cy="3776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49500"/>
            <a:ext cx="4038600" cy="3776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3E8FEE1-B251-46A8-B8E1-9792D4B474C3}" type="slidenum">
              <a:rPr lang="en-US"/>
              <a:pPr>
                <a:defRPr/>
              </a:pPr>
              <a:t>‹#›</a:t>
            </a:fld>
            <a:endParaRPr lang="en-US"/>
          </a:p>
        </p:txBody>
      </p:sp>
    </p:spTree>
    <p:extLst>
      <p:ext uri="{BB962C8B-B14F-4D97-AF65-F5344CB8AC3E}">
        <p14:creationId xmlns:p14="http://schemas.microsoft.com/office/powerpoint/2010/main" val="3448284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5611245E-6128-4850-9B17-E86DCDA6B609}" type="slidenum">
              <a:rPr lang="en-US"/>
              <a:pPr>
                <a:defRPr/>
              </a:pPr>
              <a:t>‹#›</a:t>
            </a:fld>
            <a:endParaRPr lang="en-US"/>
          </a:p>
        </p:txBody>
      </p:sp>
    </p:spTree>
    <p:extLst>
      <p:ext uri="{BB962C8B-B14F-4D97-AF65-F5344CB8AC3E}">
        <p14:creationId xmlns:p14="http://schemas.microsoft.com/office/powerpoint/2010/main" val="2431386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89D06D57-2DE4-423E-A1AF-3BFC5FCCD761}" type="slidenum">
              <a:rPr lang="en-US"/>
              <a:pPr>
                <a:defRPr/>
              </a:pPr>
              <a:t>‹#›</a:t>
            </a:fld>
            <a:endParaRPr lang="en-US"/>
          </a:p>
        </p:txBody>
      </p:sp>
    </p:spTree>
    <p:extLst>
      <p:ext uri="{BB962C8B-B14F-4D97-AF65-F5344CB8AC3E}">
        <p14:creationId xmlns:p14="http://schemas.microsoft.com/office/powerpoint/2010/main" val="166839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517DC759-AAFD-4B79-A8E6-21B0D1414FF6}" type="slidenum">
              <a:rPr lang="en-US"/>
              <a:pPr>
                <a:defRPr/>
              </a:pPr>
              <a:t>‹#›</a:t>
            </a:fld>
            <a:endParaRPr lang="en-US"/>
          </a:p>
        </p:txBody>
      </p:sp>
    </p:spTree>
    <p:extLst>
      <p:ext uri="{BB962C8B-B14F-4D97-AF65-F5344CB8AC3E}">
        <p14:creationId xmlns:p14="http://schemas.microsoft.com/office/powerpoint/2010/main" val="483564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D7D0068D-3A96-45A4-A8FE-FE3FCD15A22A}" type="slidenum">
              <a:rPr lang="en-US"/>
              <a:pPr>
                <a:defRPr/>
              </a:pPr>
              <a:t>‹#›</a:t>
            </a:fld>
            <a:endParaRPr lang="en-US"/>
          </a:p>
        </p:txBody>
      </p:sp>
    </p:spTree>
    <p:extLst>
      <p:ext uri="{BB962C8B-B14F-4D97-AF65-F5344CB8AC3E}">
        <p14:creationId xmlns:p14="http://schemas.microsoft.com/office/powerpoint/2010/main" val="152561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82873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775B6394-3CFE-4EF6-9D9E-CBF1F502DCCA}" type="slidenum">
              <a:rPr lang="en-US"/>
              <a:pPr>
                <a:defRPr/>
              </a:pPr>
              <a:t>‹#›</a:t>
            </a:fld>
            <a:endParaRPr lang="en-US"/>
          </a:p>
        </p:txBody>
      </p:sp>
    </p:spTree>
    <p:extLst>
      <p:ext uri="{BB962C8B-B14F-4D97-AF65-F5344CB8AC3E}">
        <p14:creationId xmlns:p14="http://schemas.microsoft.com/office/powerpoint/2010/main" val="304962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C2917288-6E24-4CBB-87D3-DB1467E830C1}" type="slidenum">
              <a:rPr lang="en-US"/>
              <a:pPr>
                <a:defRPr/>
              </a:pPr>
              <a:t>‹#›</a:t>
            </a:fld>
            <a:endParaRPr lang="en-US"/>
          </a:p>
        </p:txBody>
      </p:sp>
    </p:spTree>
    <p:extLst>
      <p:ext uri="{BB962C8B-B14F-4D97-AF65-F5344CB8AC3E}">
        <p14:creationId xmlns:p14="http://schemas.microsoft.com/office/powerpoint/2010/main" val="24157319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2038"/>
            <a:ext cx="2057400" cy="5064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062038"/>
            <a:ext cx="6019800" cy="506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CD4BF5FE-D4DF-4D75-8246-3AB62F815C06}" type="slidenum">
              <a:rPr lang="en-US"/>
              <a:pPr>
                <a:defRPr/>
              </a:pPr>
              <a:t>‹#›</a:t>
            </a:fld>
            <a:endParaRPr lang="en-US"/>
          </a:p>
        </p:txBody>
      </p:sp>
    </p:spTree>
    <p:extLst>
      <p:ext uri="{BB962C8B-B14F-4D97-AF65-F5344CB8AC3E}">
        <p14:creationId xmlns:p14="http://schemas.microsoft.com/office/powerpoint/2010/main" val="1404615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sissmallto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3"/>
          <p:cNvSpPr>
            <a:spLocks noGrp="1" noChangeArrowheads="1"/>
          </p:cNvSpPr>
          <p:nvPr>
            <p:ph type="ctrTitle"/>
          </p:nvPr>
        </p:nvSpPr>
        <p:spPr>
          <a:xfrm>
            <a:off x="685800" y="1484313"/>
            <a:ext cx="7772400" cy="1470025"/>
          </a:xfrm>
        </p:spPr>
        <p:txBody>
          <a:bodyPr/>
          <a:lstStyle>
            <a:lvl1pPr>
              <a:defRPr/>
            </a:lvl1pPr>
          </a:lstStyle>
          <a:p>
            <a:r>
              <a:rPr lang="en-US"/>
              <a:t>Click to edit Master title style</a:t>
            </a:r>
          </a:p>
        </p:txBody>
      </p:sp>
      <p:sp>
        <p:nvSpPr>
          <p:cNvPr id="10244" name="Rectangle 4"/>
          <p:cNvSpPr>
            <a:spLocks noGrp="1" noChangeArrowheads="1"/>
          </p:cNvSpPr>
          <p:nvPr>
            <p:ph type="subTitle" idx="1"/>
          </p:nvPr>
        </p:nvSpPr>
        <p:spPr>
          <a:xfrm>
            <a:off x="1371600" y="32131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pPr>
              <a:defRPr/>
            </a:pPr>
            <a:fld id="{4C9C5730-D5AC-41D8-ADB2-12F9E25D07A3}" type="slidenum">
              <a:rPr lang="en-US"/>
              <a:pPr>
                <a:defRPr/>
              </a:pPr>
              <a:t>‹#›</a:t>
            </a:fld>
            <a:endParaRPr lang="en-US"/>
          </a:p>
        </p:txBody>
      </p:sp>
    </p:spTree>
    <p:extLst>
      <p:ext uri="{BB962C8B-B14F-4D97-AF65-F5344CB8AC3E}">
        <p14:creationId xmlns:p14="http://schemas.microsoft.com/office/powerpoint/2010/main" val="374701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28FA6B93-F83D-4C18-BC46-7F3BB69B2C77}" type="slidenum">
              <a:rPr lang="en-US"/>
              <a:pPr>
                <a:defRPr/>
              </a:pPr>
              <a:t>‹#›</a:t>
            </a:fld>
            <a:endParaRPr lang="en-US"/>
          </a:p>
        </p:txBody>
      </p:sp>
    </p:spTree>
    <p:extLst>
      <p:ext uri="{BB962C8B-B14F-4D97-AF65-F5344CB8AC3E}">
        <p14:creationId xmlns:p14="http://schemas.microsoft.com/office/powerpoint/2010/main" val="16254519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4E4ED0CD-3539-4BE4-B8CC-92D37666C677}" type="slidenum">
              <a:rPr lang="en-US"/>
              <a:pPr>
                <a:defRPr/>
              </a:pPr>
              <a:t>‹#›</a:t>
            </a:fld>
            <a:endParaRPr lang="en-US"/>
          </a:p>
        </p:txBody>
      </p:sp>
    </p:spTree>
    <p:extLst>
      <p:ext uri="{BB962C8B-B14F-4D97-AF65-F5344CB8AC3E}">
        <p14:creationId xmlns:p14="http://schemas.microsoft.com/office/powerpoint/2010/main" val="41597156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76475"/>
            <a:ext cx="4038600" cy="384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76475"/>
            <a:ext cx="4038600" cy="384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28B121BA-524A-4019-B1FD-ACDF8607B526}" type="slidenum">
              <a:rPr lang="en-US"/>
              <a:pPr>
                <a:defRPr/>
              </a:pPr>
              <a:t>‹#›</a:t>
            </a:fld>
            <a:endParaRPr lang="en-US"/>
          </a:p>
        </p:txBody>
      </p:sp>
    </p:spTree>
    <p:extLst>
      <p:ext uri="{BB962C8B-B14F-4D97-AF65-F5344CB8AC3E}">
        <p14:creationId xmlns:p14="http://schemas.microsoft.com/office/powerpoint/2010/main" val="2851473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0DDBE504-B57C-4C6E-B5FE-AE71B1816449}" type="slidenum">
              <a:rPr lang="en-US"/>
              <a:pPr>
                <a:defRPr/>
              </a:pPr>
              <a:t>‹#›</a:t>
            </a:fld>
            <a:endParaRPr lang="en-US"/>
          </a:p>
        </p:txBody>
      </p:sp>
    </p:spTree>
    <p:extLst>
      <p:ext uri="{BB962C8B-B14F-4D97-AF65-F5344CB8AC3E}">
        <p14:creationId xmlns:p14="http://schemas.microsoft.com/office/powerpoint/2010/main" val="434366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AD6273CE-055B-45A6-AEBD-37E98641A843}" type="slidenum">
              <a:rPr lang="en-US"/>
              <a:pPr>
                <a:defRPr/>
              </a:pPr>
              <a:t>‹#›</a:t>
            </a:fld>
            <a:endParaRPr lang="en-US"/>
          </a:p>
        </p:txBody>
      </p:sp>
    </p:spTree>
    <p:extLst>
      <p:ext uri="{BB962C8B-B14F-4D97-AF65-F5344CB8AC3E}">
        <p14:creationId xmlns:p14="http://schemas.microsoft.com/office/powerpoint/2010/main" val="3155576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E41CCA26-E3E8-43BE-BA05-B7C18864178E}" type="slidenum">
              <a:rPr lang="en-US"/>
              <a:pPr>
                <a:defRPr/>
              </a:pPr>
              <a:t>‹#›</a:t>
            </a:fld>
            <a:endParaRPr lang="en-US"/>
          </a:p>
        </p:txBody>
      </p:sp>
    </p:spTree>
    <p:extLst>
      <p:ext uri="{BB962C8B-B14F-4D97-AF65-F5344CB8AC3E}">
        <p14:creationId xmlns:p14="http://schemas.microsoft.com/office/powerpoint/2010/main" val="368103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85108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69DCA4B-546F-449E-A46B-C9916B671CCE}" type="slidenum">
              <a:rPr lang="en-US"/>
              <a:pPr>
                <a:defRPr/>
              </a:pPr>
              <a:t>‹#›</a:t>
            </a:fld>
            <a:endParaRPr lang="en-US"/>
          </a:p>
        </p:txBody>
      </p:sp>
    </p:spTree>
    <p:extLst>
      <p:ext uri="{BB962C8B-B14F-4D97-AF65-F5344CB8AC3E}">
        <p14:creationId xmlns:p14="http://schemas.microsoft.com/office/powerpoint/2010/main" val="1710916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35C245B1-4A4E-4707-A4A3-C1A6EB0031CE}" type="slidenum">
              <a:rPr lang="en-US"/>
              <a:pPr>
                <a:defRPr/>
              </a:pPr>
              <a:t>‹#›</a:t>
            </a:fld>
            <a:endParaRPr lang="en-US"/>
          </a:p>
        </p:txBody>
      </p:sp>
    </p:spTree>
    <p:extLst>
      <p:ext uri="{BB962C8B-B14F-4D97-AF65-F5344CB8AC3E}">
        <p14:creationId xmlns:p14="http://schemas.microsoft.com/office/powerpoint/2010/main" val="3007817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73D87C1-E406-4DD4-AB22-2D44F799C879}" type="slidenum">
              <a:rPr lang="en-US"/>
              <a:pPr>
                <a:defRPr/>
              </a:pPr>
              <a:t>‹#›</a:t>
            </a:fld>
            <a:endParaRPr lang="en-US"/>
          </a:p>
        </p:txBody>
      </p:sp>
    </p:spTree>
    <p:extLst>
      <p:ext uri="{BB962C8B-B14F-4D97-AF65-F5344CB8AC3E}">
        <p14:creationId xmlns:p14="http://schemas.microsoft.com/office/powerpoint/2010/main" val="10718474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8050"/>
            <a:ext cx="2057400" cy="5218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08050"/>
            <a:ext cx="6019800" cy="5218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AD3ABF3-4EA9-4828-AFC7-493BDF2739AD}" type="slidenum">
              <a:rPr lang="en-US"/>
              <a:pPr>
                <a:defRPr/>
              </a:pPr>
              <a:t>‹#›</a:t>
            </a:fld>
            <a:endParaRPr lang="en-US"/>
          </a:p>
        </p:txBody>
      </p:sp>
    </p:spTree>
    <p:extLst>
      <p:ext uri="{BB962C8B-B14F-4D97-AF65-F5344CB8AC3E}">
        <p14:creationId xmlns:p14="http://schemas.microsoft.com/office/powerpoint/2010/main" val="33064954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sislarge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685800" y="1484313"/>
            <a:ext cx="7772400" cy="1470025"/>
          </a:xfrm>
        </p:spPr>
        <p:txBody>
          <a:bodyPr/>
          <a:lstStyle>
            <a:lvl1pPr>
              <a:defRPr/>
            </a:lvl1pPr>
          </a:lstStyle>
          <a:p>
            <a:r>
              <a:rPr lang="en-US"/>
              <a:t>Click to edit Master title style</a:t>
            </a:r>
          </a:p>
        </p:txBody>
      </p:sp>
      <p:sp>
        <p:nvSpPr>
          <p:cNvPr id="12292" name="Rectangle 4"/>
          <p:cNvSpPr>
            <a:spLocks noGrp="1" noChangeArrowheads="1"/>
          </p:cNvSpPr>
          <p:nvPr>
            <p:ph type="subTitle" idx="1"/>
          </p:nvPr>
        </p:nvSpPr>
        <p:spPr>
          <a:xfrm>
            <a:off x="1371600" y="32131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27289011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235880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851980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680420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121631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902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20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20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49702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193305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955813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802684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001407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099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099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5543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1810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7628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3201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2590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8337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600200"/>
            <a:ext cx="8229600"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5"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5475" r:id="rId1"/>
    <p:sldLayoutId id="2147485435" r:id="rId2"/>
    <p:sldLayoutId id="2147485436" r:id="rId3"/>
    <p:sldLayoutId id="2147485437" r:id="rId4"/>
    <p:sldLayoutId id="2147485438" r:id="rId5"/>
    <p:sldLayoutId id="2147485439" r:id="rId6"/>
    <p:sldLayoutId id="2147485440" r:id="rId7"/>
    <p:sldLayoutId id="2147485441" r:id="rId8"/>
    <p:sldLayoutId id="2147485442" r:id="rId9"/>
    <p:sldLayoutId id="2147485443" r:id="rId10"/>
    <p:sldLayoutId id="214748544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Lucida Sans" pitchFamily="34" charset="0"/>
        </a:defRPr>
      </a:lvl2pPr>
      <a:lvl3pPr algn="ctr" rtl="0" eaLnBrk="0" fontAlgn="base" hangingPunct="0">
        <a:spcBef>
          <a:spcPct val="0"/>
        </a:spcBef>
        <a:spcAft>
          <a:spcPct val="0"/>
        </a:spcAft>
        <a:defRPr sz="4400">
          <a:solidFill>
            <a:schemeClr val="tx2"/>
          </a:solidFill>
          <a:latin typeface="Lucida Sans" pitchFamily="34" charset="0"/>
        </a:defRPr>
      </a:lvl3pPr>
      <a:lvl4pPr algn="ctr" rtl="0" eaLnBrk="0" fontAlgn="base" hangingPunct="0">
        <a:spcBef>
          <a:spcPct val="0"/>
        </a:spcBef>
        <a:spcAft>
          <a:spcPct val="0"/>
        </a:spcAft>
        <a:defRPr sz="4400">
          <a:solidFill>
            <a:schemeClr val="tx2"/>
          </a:solidFill>
          <a:latin typeface="Lucida Sans" pitchFamily="34" charset="0"/>
        </a:defRPr>
      </a:lvl4pPr>
      <a:lvl5pPr algn="ctr" rtl="0" eaLnBrk="0" fontAlgn="base" hangingPunct="0">
        <a:spcBef>
          <a:spcPct val="0"/>
        </a:spcBef>
        <a:spcAft>
          <a:spcPct val="0"/>
        </a:spcAft>
        <a:defRPr sz="4400">
          <a:solidFill>
            <a:schemeClr val="tx2"/>
          </a:solidFill>
          <a:latin typeface="Lucida Sans" pitchFamily="34" charset="0"/>
        </a:defRPr>
      </a:lvl5pPr>
      <a:lvl6pPr marL="457200" algn="ctr" rtl="0" fontAlgn="base">
        <a:spcBef>
          <a:spcPct val="0"/>
        </a:spcBef>
        <a:spcAft>
          <a:spcPct val="0"/>
        </a:spcAft>
        <a:defRPr sz="4400">
          <a:solidFill>
            <a:schemeClr val="tx2"/>
          </a:solidFill>
          <a:latin typeface="Lucida Sans" pitchFamily="34" charset="0"/>
        </a:defRPr>
      </a:lvl6pPr>
      <a:lvl7pPr marL="914400" algn="ctr" rtl="0" fontAlgn="base">
        <a:spcBef>
          <a:spcPct val="0"/>
        </a:spcBef>
        <a:spcAft>
          <a:spcPct val="0"/>
        </a:spcAft>
        <a:defRPr sz="4400">
          <a:solidFill>
            <a:schemeClr val="tx2"/>
          </a:solidFill>
          <a:latin typeface="Lucida Sans" pitchFamily="34" charset="0"/>
        </a:defRPr>
      </a:lvl7pPr>
      <a:lvl8pPr marL="1371600" algn="ctr" rtl="0" fontAlgn="base">
        <a:spcBef>
          <a:spcPct val="0"/>
        </a:spcBef>
        <a:spcAft>
          <a:spcPct val="0"/>
        </a:spcAft>
        <a:defRPr sz="4400">
          <a:solidFill>
            <a:schemeClr val="tx2"/>
          </a:solidFill>
          <a:latin typeface="Lucida Sans" pitchFamily="34" charset="0"/>
        </a:defRPr>
      </a:lvl8pPr>
      <a:lvl9pPr marL="1828800" algn="ctr" rtl="0" fontAlgn="base">
        <a:spcBef>
          <a:spcPct val="0"/>
        </a:spcBef>
        <a:spcAft>
          <a:spcPct val="0"/>
        </a:spcAft>
        <a:defRPr sz="4400">
          <a:solidFill>
            <a:schemeClr val="tx2"/>
          </a:solidFill>
          <a:latin typeface="Lucida Sans"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isislargetop"/>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2411413" y="1062038"/>
            <a:ext cx="62753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23495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17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17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0746BB88-0CCE-435A-8AB9-F4AF9FCB72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476" r:id="rId1"/>
    <p:sldLayoutId id="2147485445" r:id="rId2"/>
    <p:sldLayoutId id="2147485446" r:id="rId3"/>
    <p:sldLayoutId id="2147485447" r:id="rId4"/>
    <p:sldLayoutId id="2147485448" r:id="rId5"/>
    <p:sldLayoutId id="2147485449" r:id="rId6"/>
    <p:sldLayoutId id="2147485450" r:id="rId7"/>
    <p:sldLayoutId id="2147485451" r:id="rId8"/>
    <p:sldLayoutId id="2147485452" r:id="rId9"/>
    <p:sldLayoutId id="2147485453" r:id="rId10"/>
    <p:sldLayoutId id="214748545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Lucida Sans" pitchFamily="34" charset="0"/>
        </a:defRPr>
      </a:lvl2pPr>
      <a:lvl3pPr algn="ctr" rtl="0" eaLnBrk="0" fontAlgn="base" hangingPunct="0">
        <a:spcBef>
          <a:spcPct val="0"/>
        </a:spcBef>
        <a:spcAft>
          <a:spcPct val="0"/>
        </a:spcAft>
        <a:defRPr sz="4400">
          <a:solidFill>
            <a:schemeClr val="tx2"/>
          </a:solidFill>
          <a:latin typeface="Lucida Sans" pitchFamily="34" charset="0"/>
        </a:defRPr>
      </a:lvl3pPr>
      <a:lvl4pPr algn="ctr" rtl="0" eaLnBrk="0" fontAlgn="base" hangingPunct="0">
        <a:spcBef>
          <a:spcPct val="0"/>
        </a:spcBef>
        <a:spcAft>
          <a:spcPct val="0"/>
        </a:spcAft>
        <a:defRPr sz="4400">
          <a:solidFill>
            <a:schemeClr val="tx2"/>
          </a:solidFill>
          <a:latin typeface="Lucida Sans" pitchFamily="34" charset="0"/>
        </a:defRPr>
      </a:lvl4pPr>
      <a:lvl5pPr algn="ctr" rtl="0" eaLnBrk="0" fontAlgn="base" hangingPunct="0">
        <a:spcBef>
          <a:spcPct val="0"/>
        </a:spcBef>
        <a:spcAft>
          <a:spcPct val="0"/>
        </a:spcAft>
        <a:defRPr sz="4400">
          <a:solidFill>
            <a:schemeClr val="tx2"/>
          </a:solidFill>
          <a:latin typeface="Lucida Sans" pitchFamily="34" charset="0"/>
        </a:defRPr>
      </a:lvl5pPr>
      <a:lvl6pPr marL="457200" algn="ctr" rtl="0" fontAlgn="base">
        <a:spcBef>
          <a:spcPct val="0"/>
        </a:spcBef>
        <a:spcAft>
          <a:spcPct val="0"/>
        </a:spcAft>
        <a:defRPr sz="4400">
          <a:solidFill>
            <a:schemeClr val="tx2"/>
          </a:solidFill>
          <a:latin typeface="Lucida Sans" pitchFamily="34" charset="0"/>
        </a:defRPr>
      </a:lvl6pPr>
      <a:lvl7pPr marL="914400" algn="ctr" rtl="0" fontAlgn="base">
        <a:spcBef>
          <a:spcPct val="0"/>
        </a:spcBef>
        <a:spcAft>
          <a:spcPct val="0"/>
        </a:spcAft>
        <a:defRPr sz="4400">
          <a:solidFill>
            <a:schemeClr val="tx2"/>
          </a:solidFill>
          <a:latin typeface="Lucida Sans" pitchFamily="34" charset="0"/>
        </a:defRPr>
      </a:lvl7pPr>
      <a:lvl8pPr marL="1371600" algn="ctr" rtl="0" fontAlgn="base">
        <a:spcBef>
          <a:spcPct val="0"/>
        </a:spcBef>
        <a:spcAft>
          <a:spcPct val="0"/>
        </a:spcAft>
        <a:defRPr sz="4400">
          <a:solidFill>
            <a:schemeClr val="tx2"/>
          </a:solidFill>
          <a:latin typeface="Lucida Sans" pitchFamily="34" charset="0"/>
        </a:defRPr>
      </a:lvl8pPr>
      <a:lvl9pPr marL="1828800" algn="ctr" rtl="0" fontAlgn="base">
        <a:spcBef>
          <a:spcPct val="0"/>
        </a:spcBef>
        <a:spcAft>
          <a:spcPct val="0"/>
        </a:spcAft>
        <a:defRPr sz="4400">
          <a:solidFill>
            <a:schemeClr val="tx2"/>
          </a:solidFill>
          <a:latin typeface="Lucida Sans"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isissmalltop"/>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2411413" y="908050"/>
            <a:ext cx="6275387"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457200" y="2276475"/>
            <a:ext cx="8229600" cy="384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922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922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5CCA8B2D-B8B2-4238-A9C3-2C27D18480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477" r:id="rId1"/>
    <p:sldLayoutId id="2147485455" r:id="rId2"/>
    <p:sldLayoutId id="2147485456" r:id="rId3"/>
    <p:sldLayoutId id="2147485457" r:id="rId4"/>
    <p:sldLayoutId id="2147485458" r:id="rId5"/>
    <p:sldLayoutId id="2147485459" r:id="rId6"/>
    <p:sldLayoutId id="2147485460" r:id="rId7"/>
    <p:sldLayoutId id="2147485461" r:id="rId8"/>
    <p:sldLayoutId id="2147485462" r:id="rId9"/>
    <p:sldLayoutId id="2147485463" r:id="rId10"/>
    <p:sldLayoutId id="214748546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Lucida Sans" pitchFamily="34" charset="0"/>
        </a:defRPr>
      </a:lvl2pPr>
      <a:lvl3pPr algn="ctr" rtl="0" eaLnBrk="0" fontAlgn="base" hangingPunct="0">
        <a:spcBef>
          <a:spcPct val="0"/>
        </a:spcBef>
        <a:spcAft>
          <a:spcPct val="0"/>
        </a:spcAft>
        <a:defRPr sz="4400">
          <a:solidFill>
            <a:schemeClr val="tx2"/>
          </a:solidFill>
          <a:latin typeface="Lucida Sans" pitchFamily="34" charset="0"/>
        </a:defRPr>
      </a:lvl3pPr>
      <a:lvl4pPr algn="ctr" rtl="0" eaLnBrk="0" fontAlgn="base" hangingPunct="0">
        <a:spcBef>
          <a:spcPct val="0"/>
        </a:spcBef>
        <a:spcAft>
          <a:spcPct val="0"/>
        </a:spcAft>
        <a:defRPr sz="4400">
          <a:solidFill>
            <a:schemeClr val="tx2"/>
          </a:solidFill>
          <a:latin typeface="Lucida Sans" pitchFamily="34" charset="0"/>
        </a:defRPr>
      </a:lvl4pPr>
      <a:lvl5pPr algn="ctr" rtl="0" eaLnBrk="0" fontAlgn="base" hangingPunct="0">
        <a:spcBef>
          <a:spcPct val="0"/>
        </a:spcBef>
        <a:spcAft>
          <a:spcPct val="0"/>
        </a:spcAft>
        <a:defRPr sz="4400">
          <a:solidFill>
            <a:schemeClr val="tx2"/>
          </a:solidFill>
          <a:latin typeface="Lucida Sans" pitchFamily="34" charset="0"/>
        </a:defRPr>
      </a:lvl5pPr>
      <a:lvl6pPr marL="457200" algn="ctr" rtl="0" fontAlgn="base">
        <a:spcBef>
          <a:spcPct val="0"/>
        </a:spcBef>
        <a:spcAft>
          <a:spcPct val="0"/>
        </a:spcAft>
        <a:defRPr sz="4400">
          <a:solidFill>
            <a:schemeClr val="tx2"/>
          </a:solidFill>
          <a:latin typeface="Lucida Sans" pitchFamily="34" charset="0"/>
        </a:defRPr>
      </a:lvl6pPr>
      <a:lvl7pPr marL="914400" algn="ctr" rtl="0" fontAlgn="base">
        <a:spcBef>
          <a:spcPct val="0"/>
        </a:spcBef>
        <a:spcAft>
          <a:spcPct val="0"/>
        </a:spcAft>
        <a:defRPr sz="4400">
          <a:solidFill>
            <a:schemeClr val="tx2"/>
          </a:solidFill>
          <a:latin typeface="Lucida Sans" pitchFamily="34" charset="0"/>
        </a:defRPr>
      </a:lvl7pPr>
      <a:lvl8pPr marL="1371600" algn="ctr" rtl="0" fontAlgn="base">
        <a:spcBef>
          <a:spcPct val="0"/>
        </a:spcBef>
        <a:spcAft>
          <a:spcPct val="0"/>
        </a:spcAft>
        <a:defRPr sz="4400">
          <a:solidFill>
            <a:schemeClr val="tx2"/>
          </a:solidFill>
          <a:latin typeface="Lucida Sans" pitchFamily="34" charset="0"/>
        </a:defRPr>
      </a:lvl8pPr>
      <a:lvl9pPr marL="1828800" algn="ctr" rtl="0" fontAlgn="base">
        <a:spcBef>
          <a:spcPct val="0"/>
        </a:spcBef>
        <a:spcAft>
          <a:spcPct val="0"/>
        </a:spcAft>
        <a:defRPr sz="4400">
          <a:solidFill>
            <a:schemeClr val="tx2"/>
          </a:solidFill>
          <a:latin typeface="Lucida Sans"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isislarge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457200" y="1600200"/>
            <a:ext cx="8229600"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269"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1"/>
                </a:solidFill>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5478" r:id="rId1"/>
    <p:sldLayoutId id="2147485465" r:id="rId2"/>
    <p:sldLayoutId id="2147485466" r:id="rId3"/>
    <p:sldLayoutId id="2147485467" r:id="rId4"/>
    <p:sldLayoutId id="2147485468" r:id="rId5"/>
    <p:sldLayoutId id="2147485469" r:id="rId6"/>
    <p:sldLayoutId id="2147485470" r:id="rId7"/>
    <p:sldLayoutId id="2147485471" r:id="rId8"/>
    <p:sldLayoutId id="2147485472" r:id="rId9"/>
    <p:sldLayoutId id="2147485473" r:id="rId10"/>
    <p:sldLayoutId id="214748547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9.wmf"/><Relationship Id="rId3" Type="http://schemas.openxmlformats.org/officeDocument/2006/relationships/image" Target="../media/image10.jpeg"/><Relationship Id="rId7" Type="http://schemas.openxmlformats.org/officeDocument/2006/relationships/image" Target="../media/image14.emf"/><Relationship Id="rId12"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9.jpeg"/><Relationship Id="rId1" Type="http://schemas.openxmlformats.org/officeDocument/2006/relationships/vmlDrawing" Target="../drawings/vmlDrawing1.vml"/><Relationship Id="rId6" Type="http://schemas.openxmlformats.org/officeDocument/2006/relationships/image" Target="../media/image13.jpeg"/><Relationship Id="rId11" Type="http://schemas.openxmlformats.org/officeDocument/2006/relationships/image" Target="../media/image8.wmf"/><Relationship Id="rId5" Type="http://schemas.openxmlformats.org/officeDocument/2006/relationships/image" Target="../media/image12.jpeg"/><Relationship Id="rId15" Type="http://schemas.openxmlformats.org/officeDocument/2006/relationships/image" Target="../media/image18.png"/><Relationship Id="rId10" Type="http://schemas.openxmlformats.org/officeDocument/2006/relationships/oleObject" Target="../embeddings/oleObject1.bin"/><Relationship Id="rId4" Type="http://schemas.openxmlformats.org/officeDocument/2006/relationships/image" Target="../media/image11.jpeg"/><Relationship Id="rId9" Type="http://schemas.openxmlformats.org/officeDocument/2006/relationships/image" Target="../media/image16.emf"/><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9.wmf"/><Relationship Id="rId3" Type="http://schemas.openxmlformats.org/officeDocument/2006/relationships/image" Target="../media/image10.jpeg"/><Relationship Id="rId7" Type="http://schemas.openxmlformats.org/officeDocument/2006/relationships/image" Target="../media/image14.e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jpeg"/><Relationship Id="rId11" Type="http://schemas.openxmlformats.org/officeDocument/2006/relationships/image" Target="../media/image8.wmf"/><Relationship Id="rId5" Type="http://schemas.openxmlformats.org/officeDocument/2006/relationships/image" Target="../media/image12.jpeg"/><Relationship Id="rId15" Type="http://schemas.openxmlformats.org/officeDocument/2006/relationships/image" Target="../media/image20.png"/><Relationship Id="rId10" Type="http://schemas.openxmlformats.org/officeDocument/2006/relationships/oleObject" Target="../embeddings/oleObject3.bin"/><Relationship Id="rId4" Type="http://schemas.openxmlformats.org/officeDocument/2006/relationships/image" Target="../media/image11.jpeg"/><Relationship Id="rId9" Type="http://schemas.openxmlformats.org/officeDocument/2006/relationships/image" Target="../media/image16.emf"/><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3887788"/>
            <a:ext cx="3240088" cy="260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ctrTitle"/>
          </p:nvPr>
        </p:nvSpPr>
        <p:spPr>
          <a:xfrm>
            <a:off x="139700" y="765175"/>
            <a:ext cx="9144000" cy="2921000"/>
          </a:xfrm>
        </p:spPr>
        <p:txBody>
          <a:bodyPr/>
          <a:lstStyle/>
          <a:p>
            <a:pPr eaLnBrk="1" hangingPunct="1"/>
            <a:r>
              <a:rPr lang="en-GB" altLang="en-US" sz="3200" b="1" dirty="0" smtClean="0">
                <a:solidFill>
                  <a:srgbClr val="000066"/>
                </a:solidFill>
              </a:rPr>
              <a:t>Virtual Experiments: Molecular Spectroscopy</a:t>
            </a:r>
            <a:r>
              <a:rPr lang="en-GB" altLang="en-US" sz="3200" b="1" dirty="0" smtClean="0">
                <a:solidFill>
                  <a:srgbClr val="000066"/>
                </a:solidFill>
              </a:rPr>
              <a:t/>
            </a:r>
            <a:br>
              <a:rPr lang="en-GB" altLang="en-US" sz="3200" b="1" dirty="0" smtClean="0">
                <a:solidFill>
                  <a:srgbClr val="000066"/>
                </a:solidFill>
              </a:rPr>
            </a:br>
            <a:r>
              <a:rPr lang="en-GB" altLang="en-US" sz="3200" b="1" dirty="0" smtClean="0">
                <a:solidFill>
                  <a:srgbClr val="000066"/>
                </a:solidFill>
              </a:rPr>
              <a:t/>
            </a:r>
            <a:br>
              <a:rPr lang="en-GB" altLang="en-US" sz="3200" b="1" dirty="0" smtClean="0">
                <a:solidFill>
                  <a:srgbClr val="000066"/>
                </a:solidFill>
              </a:rPr>
            </a:br>
            <a:r>
              <a:rPr lang="en-GB" altLang="en-US" sz="2800" dirty="0" smtClean="0">
                <a:solidFill>
                  <a:srgbClr val="000066"/>
                </a:solidFill>
              </a:rPr>
              <a:t>Sanghamitra </a:t>
            </a:r>
            <a:r>
              <a:rPr lang="en-GB" altLang="en-US" sz="2800" dirty="0">
                <a:solidFill>
                  <a:srgbClr val="000066"/>
                </a:solidFill>
              </a:rPr>
              <a:t>Mukhopadhyay and </a:t>
            </a:r>
            <a:r>
              <a:rPr lang="en-GB" altLang="en-US" sz="2800" dirty="0" smtClean="0">
                <a:solidFill>
                  <a:srgbClr val="000066"/>
                </a:solidFill>
              </a:rPr>
              <a:t>Peter </a:t>
            </a:r>
            <a:r>
              <a:rPr lang="en-GB" altLang="en-US" sz="2800" dirty="0" err="1" smtClean="0">
                <a:solidFill>
                  <a:srgbClr val="000066"/>
                </a:solidFill>
              </a:rPr>
              <a:t>Willendrup</a:t>
            </a:r>
            <a:r>
              <a:rPr lang="en-GB" altLang="en-US" sz="2800" dirty="0" smtClean="0">
                <a:solidFill>
                  <a:srgbClr val="000066"/>
                </a:solidFill>
              </a:rPr>
              <a:t/>
            </a:r>
            <a:br>
              <a:rPr lang="en-GB" altLang="en-US" sz="2800" dirty="0" smtClean="0">
                <a:solidFill>
                  <a:srgbClr val="000066"/>
                </a:solidFill>
              </a:rPr>
            </a:br>
            <a:r>
              <a:rPr lang="en-GB" altLang="en-US" sz="2800" i="1" dirty="0" smtClean="0">
                <a:solidFill>
                  <a:srgbClr val="000066"/>
                </a:solidFill>
              </a:rPr>
              <a:t/>
            </a:r>
            <a:br>
              <a:rPr lang="en-GB" altLang="en-US" sz="2800" i="1" dirty="0" smtClean="0">
                <a:solidFill>
                  <a:srgbClr val="000066"/>
                </a:solidFill>
              </a:rPr>
            </a:br>
            <a:endParaRPr lang="en-GB" altLang="en-US" sz="1800" i="1" dirty="0" smtClean="0">
              <a:solidFill>
                <a:srgbClr val="000066"/>
              </a:solidFill>
            </a:endParaRPr>
          </a:p>
        </p:txBody>
      </p:sp>
      <p:pic>
        <p:nvPicPr>
          <p:cNvPr id="922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254500"/>
            <a:ext cx="259238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2" descr="Croco-chargeden-5e-4-neg-pos-cropp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538" y="3989388"/>
            <a:ext cx="31146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1" descr="C:\Users\sm37\Desktop\CrocoSpectru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5911" y="4529483"/>
            <a:ext cx="1199842" cy="927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7651" y="840911"/>
            <a:ext cx="7766946" cy="369332"/>
          </a:xfrm>
          <a:prstGeom prst="rect">
            <a:avLst/>
          </a:prstGeom>
          <a:solidFill>
            <a:schemeClr val="bg1">
              <a:alpha val="64000"/>
            </a:schemeClr>
          </a:solidFill>
        </p:spPr>
        <p:txBody>
          <a:bodyPr wrap="square" rtlCol="0">
            <a:spAutoFit/>
          </a:bodyPr>
          <a:lstStyle/>
          <a:p>
            <a:pPr algn="ctr"/>
            <a:endParaRPr lang="en-GB" b="1" i="1" dirty="0">
              <a:solidFill>
                <a:srgbClr val="C00000"/>
              </a:solidFill>
            </a:endParaRPr>
          </a:p>
        </p:txBody>
      </p:sp>
      <p:sp>
        <p:nvSpPr>
          <p:cNvPr id="6" name="Rectangle 2"/>
          <p:cNvSpPr>
            <a:spLocks noChangeArrowheads="1"/>
          </p:cNvSpPr>
          <p:nvPr/>
        </p:nvSpPr>
        <p:spPr bwMode="auto">
          <a:xfrm>
            <a:off x="179511" y="1"/>
            <a:ext cx="8784975" cy="83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ltLang="en-US" sz="3200" b="1" dirty="0" smtClean="0">
                <a:solidFill>
                  <a:srgbClr val="0033CC"/>
                </a:solidFill>
                <a:latin typeface="Lucida Sans" pitchFamily="34" charset="0"/>
              </a:rPr>
              <a:t>In-</a:t>
            </a:r>
            <a:r>
              <a:rPr lang="en-GB" altLang="en-US" sz="3200" b="1" dirty="0" err="1" smtClean="0">
                <a:solidFill>
                  <a:srgbClr val="0033CC"/>
                </a:solidFill>
                <a:latin typeface="Lucida Sans" pitchFamily="34" charset="0"/>
              </a:rPr>
              <a:t>Silico</a:t>
            </a:r>
            <a:r>
              <a:rPr lang="en-GB" altLang="en-US" sz="3200" b="1" dirty="0" smtClean="0">
                <a:solidFill>
                  <a:srgbClr val="0033CC"/>
                </a:solidFill>
                <a:latin typeface="Lucida Sans" pitchFamily="34" charset="0"/>
              </a:rPr>
              <a:t> Neutron Spectroscopy</a:t>
            </a:r>
          </a:p>
        </p:txBody>
      </p:sp>
      <p:pic>
        <p:nvPicPr>
          <p:cNvPr id="8" name="Picture 2" descr="SCARF10 fro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0424" y="1510482"/>
            <a:ext cx="1549753"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SCARF09 fro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0177" y="1510483"/>
            <a:ext cx="1484309"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353061" y="2701235"/>
            <a:ext cx="2520280" cy="584775"/>
          </a:xfrm>
          <a:prstGeom prst="rect">
            <a:avLst/>
          </a:prstGeom>
          <a:solidFill>
            <a:srgbClr val="FFFF00"/>
          </a:solidFill>
        </p:spPr>
        <p:txBody>
          <a:bodyPr wrap="square">
            <a:spAutoFit/>
          </a:bodyPr>
          <a:lstStyle/>
          <a:p>
            <a:pPr algn="ctr">
              <a:defRPr/>
            </a:pPr>
            <a:r>
              <a:rPr lang="en-GB" sz="1600" b="1" i="1" dirty="0" smtClean="0">
                <a:solidFill>
                  <a:srgbClr val="C00000"/>
                </a:solidFill>
                <a:latin typeface="+mn-lt"/>
              </a:rPr>
              <a:t>High performance Computers</a:t>
            </a:r>
            <a:endParaRPr lang="en-GB" sz="1600" b="1" i="1" dirty="0">
              <a:solidFill>
                <a:srgbClr val="C00000"/>
              </a:solidFill>
              <a:latin typeface="+mn-lt"/>
            </a:endParaRPr>
          </a:p>
        </p:txBody>
      </p:sp>
      <p:sp>
        <p:nvSpPr>
          <p:cNvPr id="69" name="TextBox 68"/>
          <p:cNvSpPr txBox="1"/>
          <p:nvPr/>
        </p:nvSpPr>
        <p:spPr>
          <a:xfrm>
            <a:off x="107504" y="6152830"/>
            <a:ext cx="1576072" cy="369332"/>
          </a:xfrm>
          <a:prstGeom prst="rect">
            <a:avLst/>
          </a:prstGeom>
          <a:solidFill>
            <a:schemeClr val="bg1">
              <a:alpha val="54000"/>
            </a:schemeClr>
          </a:solidFill>
          <a:ln w="25400">
            <a:solidFill>
              <a:srgbClr val="C00000"/>
            </a:solidFill>
          </a:ln>
        </p:spPr>
        <p:txBody>
          <a:bodyPr wrap="none" rtlCol="0">
            <a:spAutoFit/>
          </a:bodyPr>
          <a:lstStyle/>
          <a:p>
            <a:r>
              <a:rPr lang="en-GB" i="1" dirty="0" smtClean="0">
                <a:solidFill>
                  <a:srgbClr val="0033CC"/>
                </a:solidFill>
              </a:rPr>
              <a:t>Experiments</a:t>
            </a:r>
            <a:endParaRPr lang="en-GB" i="1" dirty="0">
              <a:solidFill>
                <a:srgbClr val="0033CC"/>
              </a:solidFill>
            </a:endParaRPr>
          </a:p>
        </p:txBody>
      </p:sp>
      <p:grpSp>
        <p:nvGrpSpPr>
          <p:cNvPr id="124" name="Group 123"/>
          <p:cNvGrpSpPr/>
          <p:nvPr/>
        </p:nvGrpSpPr>
        <p:grpSpPr>
          <a:xfrm>
            <a:off x="2858941" y="1773946"/>
            <a:ext cx="3745689" cy="4715565"/>
            <a:chOff x="2858941" y="1773946"/>
            <a:chExt cx="3745689" cy="4715565"/>
          </a:xfrm>
        </p:grpSpPr>
        <p:pic>
          <p:nvPicPr>
            <p:cNvPr id="98" name="Picture 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4638" y="1773946"/>
              <a:ext cx="3096345" cy="1065266"/>
            </a:xfrm>
            <a:prstGeom prst="rect">
              <a:avLst/>
            </a:prstGeom>
          </p:spPr>
        </p:pic>
        <p:pic>
          <p:nvPicPr>
            <p:cNvPr id="6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7007" y="5544048"/>
              <a:ext cx="1096730" cy="60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8" name="Group 67"/>
            <p:cNvGrpSpPr/>
            <p:nvPr/>
          </p:nvGrpSpPr>
          <p:grpSpPr>
            <a:xfrm>
              <a:off x="2912163" y="2518646"/>
              <a:ext cx="3289690" cy="3970865"/>
              <a:chOff x="653310" y="2500132"/>
              <a:chExt cx="3289690" cy="3970865"/>
            </a:xfrm>
            <a:solidFill>
              <a:schemeClr val="bg1"/>
            </a:solidFill>
          </p:grpSpPr>
          <p:sp>
            <p:nvSpPr>
              <p:cNvPr id="12" name="TextBox 11"/>
              <p:cNvSpPr txBox="1"/>
              <p:nvPr/>
            </p:nvSpPr>
            <p:spPr>
              <a:xfrm>
                <a:off x="1039175" y="2500132"/>
                <a:ext cx="2903825" cy="307777"/>
              </a:xfrm>
              <a:prstGeom prst="rect">
                <a:avLst/>
              </a:prstGeom>
              <a:grpFill/>
              <a:ln w="22225">
                <a:solidFill>
                  <a:srgbClr val="C00000"/>
                </a:solidFill>
              </a:ln>
            </p:spPr>
            <p:txBody>
              <a:bodyPr wrap="square">
                <a:spAutoFit/>
              </a:bodyPr>
              <a:lstStyle/>
              <a:p>
                <a:pPr algn="ctr">
                  <a:defRPr/>
                </a:pPr>
                <a:r>
                  <a:rPr lang="en-GB" sz="1400" i="1" dirty="0" smtClean="0">
                    <a:solidFill>
                      <a:srgbClr val="0033CC"/>
                    </a:solidFill>
                    <a:latin typeface="+mn-lt"/>
                    <a:cs typeface="Arial" pitchFamily="34" charset="0"/>
                  </a:rPr>
                  <a:t>Materials Modelling</a:t>
                </a:r>
                <a:endParaRPr lang="en-GB" sz="1400" i="1" dirty="0">
                  <a:solidFill>
                    <a:srgbClr val="0033CC"/>
                  </a:solidFill>
                  <a:latin typeface="+mn-lt"/>
                  <a:cs typeface="Arial" pitchFamily="34" charset="0"/>
                </a:endParaRPr>
              </a:p>
            </p:txBody>
          </p:sp>
          <p:sp>
            <p:nvSpPr>
              <p:cNvPr id="14" name="TextBox 13"/>
              <p:cNvSpPr txBox="1"/>
              <p:nvPr/>
            </p:nvSpPr>
            <p:spPr>
              <a:xfrm>
                <a:off x="653310" y="5092611"/>
                <a:ext cx="2448956" cy="341974"/>
              </a:xfrm>
              <a:prstGeom prst="rect">
                <a:avLst/>
              </a:prstGeom>
              <a:grpFill/>
              <a:ln w="22225">
                <a:solidFill>
                  <a:srgbClr val="C00000"/>
                </a:solidFill>
              </a:ln>
            </p:spPr>
            <p:txBody>
              <a:bodyPr wrap="square">
                <a:spAutoFit/>
              </a:bodyPr>
              <a:lstStyle/>
              <a:p>
                <a:pPr algn="ctr">
                  <a:defRPr/>
                </a:pPr>
                <a:r>
                  <a:rPr lang="en-GB" sz="1600" i="1" dirty="0" smtClean="0">
                    <a:solidFill>
                      <a:srgbClr val="0033CC"/>
                    </a:solidFill>
                    <a:latin typeface="+mn-lt"/>
                    <a:cs typeface="Arial" pitchFamily="34" charset="0"/>
                  </a:rPr>
                  <a:t>Python Wrapper</a:t>
                </a:r>
                <a:endParaRPr lang="en-GB" sz="1600" i="1" dirty="0">
                  <a:solidFill>
                    <a:srgbClr val="0033CC"/>
                  </a:solidFill>
                  <a:latin typeface="+mn-lt"/>
                  <a:cs typeface="Arial" pitchFamily="34" charset="0"/>
                </a:endParaRPr>
              </a:p>
            </p:txBody>
          </p:sp>
          <p:sp>
            <p:nvSpPr>
              <p:cNvPr id="15" name="TextBox 14"/>
              <p:cNvSpPr txBox="1"/>
              <p:nvPr/>
            </p:nvSpPr>
            <p:spPr>
              <a:xfrm>
                <a:off x="1811621" y="6129443"/>
                <a:ext cx="1922574" cy="341554"/>
              </a:xfrm>
              <a:prstGeom prst="rect">
                <a:avLst/>
              </a:prstGeom>
              <a:grpFill/>
              <a:ln w="22225">
                <a:solidFill>
                  <a:srgbClr val="C00000"/>
                </a:solidFill>
              </a:ln>
            </p:spPr>
            <p:txBody>
              <a:bodyPr wrap="square">
                <a:spAutoFit/>
              </a:bodyPr>
              <a:lstStyle/>
              <a:p>
                <a:pPr algn="ctr">
                  <a:defRPr/>
                </a:pPr>
                <a:r>
                  <a:rPr lang="en-GB" sz="1600" i="1" dirty="0">
                    <a:solidFill>
                      <a:srgbClr val="0033CC"/>
                    </a:solidFill>
                    <a:latin typeface="+mn-lt"/>
                    <a:cs typeface="Arial" pitchFamily="34" charset="0"/>
                  </a:rPr>
                  <a:t>MANTID</a:t>
                </a:r>
              </a:p>
            </p:txBody>
          </p:sp>
          <p:cxnSp>
            <p:nvCxnSpPr>
              <p:cNvPr id="16" name="Straight Arrow Connector 18"/>
              <p:cNvCxnSpPr>
                <a:cxnSpLocks noChangeShapeType="1"/>
              </p:cNvCxnSpPr>
              <p:nvPr/>
            </p:nvCxnSpPr>
            <p:spPr bwMode="auto">
              <a:xfrm>
                <a:off x="1275310" y="2826251"/>
                <a:ext cx="0" cy="829042"/>
              </a:xfrm>
              <a:prstGeom prst="straightConnector1">
                <a:avLst/>
              </a:prstGeom>
              <a:grpFill/>
              <a:ln w="63500" algn="ctr">
                <a:solidFill>
                  <a:srgbClr val="0033CC"/>
                </a:solidFill>
                <a:round/>
                <a:headEnd/>
                <a:tailEnd type="arrow" w="med" len="med"/>
              </a:ln>
              <a:extLst/>
            </p:spPr>
          </p:cxnSp>
          <p:cxnSp>
            <p:nvCxnSpPr>
              <p:cNvPr id="18" name="Straight Arrow Connector 21"/>
              <p:cNvCxnSpPr>
                <a:cxnSpLocks noChangeShapeType="1"/>
              </p:cNvCxnSpPr>
              <p:nvPr/>
            </p:nvCxnSpPr>
            <p:spPr bwMode="auto">
              <a:xfrm flipH="1">
                <a:off x="1281525" y="4412576"/>
                <a:ext cx="33988" cy="695140"/>
              </a:xfrm>
              <a:prstGeom prst="straightConnector1">
                <a:avLst/>
              </a:prstGeom>
              <a:grpFill/>
              <a:ln w="63500" algn="ctr">
                <a:solidFill>
                  <a:srgbClr val="0033CC"/>
                </a:solidFill>
                <a:round/>
                <a:headEnd/>
                <a:tailEnd type="arrow" w="med" len="med"/>
              </a:ln>
              <a:extLst/>
            </p:spPr>
          </p:cxnSp>
          <p:cxnSp>
            <p:nvCxnSpPr>
              <p:cNvPr id="20" name="Straight Arrow Connector 23"/>
              <p:cNvCxnSpPr>
                <a:cxnSpLocks noChangeShapeType="1"/>
              </p:cNvCxnSpPr>
              <p:nvPr/>
            </p:nvCxnSpPr>
            <p:spPr bwMode="auto">
              <a:xfrm>
                <a:off x="1986407" y="5434585"/>
                <a:ext cx="0" cy="675437"/>
              </a:xfrm>
              <a:prstGeom prst="straightConnector1">
                <a:avLst/>
              </a:prstGeom>
              <a:grpFill/>
              <a:ln w="63500" algn="ctr">
                <a:solidFill>
                  <a:srgbClr val="0033CC"/>
                </a:solidFill>
                <a:round/>
                <a:headEnd/>
                <a:tailEnd type="arrow" w="med" len="med"/>
              </a:ln>
              <a:extLst/>
            </p:spPr>
          </p:cxnSp>
          <p:cxnSp>
            <p:nvCxnSpPr>
              <p:cNvPr id="27" name="Straight Arrow Connector 26"/>
              <p:cNvCxnSpPr/>
              <p:nvPr/>
            </p:nvCxnSpPr>
            <p:spPr>
              <a:xfrm>
                <a:off x="3332374" y="2826251"/>
                <a:ext cx="0" cy="1196655"/>
              </a:xfrm>
              <a:prstGeom prst="straightConnector1">
                <a:avLst/>
              </a:prstGeom>
              <a:grp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grpSp>
        <p:cxnSp>
          <p:nvCxnSpPr>
            <p:cNvPr id="86" name="Straight Connector 85"/>
            <p:cNvCxnSpPr/>
            <p:nvPr/>
          </p:nvCxnSpPr>
          <p:spPr>
            <a:xfrm flipH="1">
              <a:off x="5591227" y="4513780"/>
              <a:ext cx="25176" cy="1639050"/>
            </a:xfrm>
            <a:prstGeom prst="line">
              <a:avLst/>
            </a:prstGeom>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5184537" y="3741681"/>
              <a:ext cx="1420093" cy="652636"/>
              <a:chOff x="7482588" y="2247125"/>
              <a:chExt cx="1420093" cy="652636"/>
            </a:xfrm>
          </p:grpSpPr>
          <p:grpSp>
            <p:nvGrpSpPr>
              <p:cNvPr id="99" name="Group 7"/>
              <p:cNvGrpSpPr>
                <a:grpSpLocks/>
              </p:cNvGrpSpPr>
              <p:nvPr/>
            </p:nvGrpSpPr>
            <p:grpSpPr bwMode="auto">
              <a:xfrm>
                <a:off x="7544499" y="2247125"/>
                <a:ext cx="1358182" cy="614588"/>
                <a:chOff x="-782" y="4053"/>
                <a:chExt cx="4670" cy="1749"/>
              </a:xfrm>
            </p:grpSpPr>
            <p:sp>
              <p:nvSpPr>
                <p:cNvPr id="107" name="Line 15"/>
                <p:cNvSpPr>
                  <a:spLocks noChangeShapeType="1"/>
                </p:cNvSpPr>
                <p:nvPr/>
              </p:nvSpPr>
              <p:spPr bwMode="auto">
                <a:xfrm flipV="1">
                  <a:off x="1543" y="4636"/>
                  <a:ext cx="1920" cy="1078"/>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8" name="Line 16"/>
                <p:cNvSpPr>
                  <a:spLocks noChangeShapeType="1"/>
                </p:cNvSpPr>
                <p:nvPr/>
              </p:nvSpPr>
              <p:spPr bwMode="auto">
                <a:xfrm flipV="1">
                  <a:off x="1456" y="4258"/>
                  <a:ext cx="1362" cy="1440"/>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9" name="Oval 17"/>
                <p:cNvSpPr>
                  <a:spLocks noChangeArrowheads="1"/>
                </p:cNvSpPr>
                <p:nvPr/>
              </p:nvSpPr>
              <p:spPr bwMode="auto">
                <a:xfrm>
                  <a:off x="3023" y="4053"/>
                  <a:ext cx="576" cy="410"/>
                </a:xfrm>
                <a:prstGeom prst="ellipse">
                  <a:avLst/>
                </a:prstGeom>
                <a:solidFill>
                  <a:srgbClr val="FF00FF"/>
                </a:solidFill>
                <a:ln w="12700">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111" name="Freeform 19"/>
                <p:cNvSpPr>
                  <a:spLocks/>
                </p:cNvSpPr>
                <p:nvPr/>
              </p:nvSpPr>
              <p:spPr bwMode="auto">
                <a:xfrm>
                  <a:off x="1848" y="5370"/>
                  <a:ext cx="240" cy="432"/>
                </a:xfrm>
                <a:custGeom>
                  <a:avLst/>
                  <a:gdLst>
                    <a:gd name="T0" fmla="*/ 0 w 480"/>
                    <a:gd name="T1" fmla="*/ 0 h 816"/>
                    <a:gd name="T2" fmla="*/ 1 w 480"/>
                    <a:gd name="T3" fmla="*/ 1 h 816"/>
                    <a:gd name="T4" fmla="*/ 1 w 480"/>
                    <a:gd name="T5" fmla="*/ 1 h 816"/>
                    <a:gd name="T6" fmla="*/ 0 60000 65536"/>
                    <a:gd name="T7" fmla="*/ 0 60000 65536"/>
                    <a:gd name="T8" fmla="*/ 0 60000 65536"/>
                    <a:gd name="T9" fmla="*/ 0 w 480"/>
                    <a:gd name="T10" fmla="*/ 0 h 816"/>
                    <a:gd name="T11" fmla="*/ 480 w 480"/>
                    <a:gd name="T12" fmla="*/ 816 h 816"/>
                  </a:gdLst>
                  <a:ahLst/>
                  <a:cxnLst>
                    <a:cxn ang="T6">
                      <a:pos x="T0" y="T1"/>
                    </a:cxn>
                    <a:cxn ang="T7">
                      <a:pos x="T2" y="T3"/>
                    </a:cxn>
                    <a:cxn ang="T8">
                      <a:pos x="T4" y="T5"/>
                    </a:cxn>
                  </a:cxnLst>
                  <a:rect l="T9" t="T10" r="T11" b="T12"/>
                  <a:pathLst>
                    <a:path w="480" h="816">
                      <a:moveTo>
                        <a:pt x="0" y="0"/>
                      </a:moveTo>
                      <a:cubicBezTo>
                        <a:pt x="152" y="124"/>
                        <a:pt x="304" y="248"/>
                        <a:pt x="384" y="384"/>
                      </a:cubicBezTo>
                      <a:cubicBezTo>
                        <a:pt x="464" y="520"/>
                        <a:pt x="472" y="668"/>
                        <a:pt x="480" y="816"/>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10" name="Line 18"/>
                <p:cNvSpPr>
                  <a:spLocks noChangeShapeType="1"/>
                </p:cNvSpPr>
                <p:nvPr/>
              </p:nvSpPr>
              <p:spPr bwMode="auto">
                <a:xfrm>
                  <a:off x="48" y="5714"/>
                  <a:ext cx="3840" cy="0"/>
                </a:xfrm>
                <a:prstGeom prst="line">
                  <a:avLst/>
                </a:prstGeom>
                <a:noFill/>
                <a:ln w="22225">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6" name="Line 14"/>
                <p:cNvSpPr>
                  <a:spLocks noChangeShapeType="1"/>
                </p:cNvSpPr>
                <p:nvPr/>
              </p:nvSpPr>
              <p:spPr bwMode="auto">
                <a:xfrm>
                  <a:off x="-782" y="5731"/>
                  <a:ext cx="2016" cy="0"/>
                </a:xfrm>
                <a:prstGeom prst="line">
                  <a:avLst/>
                </a:prstGeom>
                <a:noFill/>
                <a:ln w="50800">
                  <a:solidFill>
                    <a:srgbClr val="33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4" name="Freeform 12"/>
                <p:cNvSpPr>
                  <a:spLocks/>
                </p:cNvSpPr>
                <p:nvPr/>
              </p:nvSpPr>
              <p:spPr bwMode="auto">
                <a:xfrm>
                  <a:off x="-529" y="4354"/>
                  <a:ext cx="3552" cy="1104"/>
                </a:xfrm>
                <a:custGeom>
                  <a:avLst/>
                  <a:gdLst>
                    <a:gd name="T0" fmla="*/ 0 w 3696"/>
                    <a:gd name="T1" fmla="*/ 1104 h 1104"/>
                    <a:gd name="T2" fmla="*/ 1348 w 3696"/>
                    <a:gd name="T3" fmla="*/ 912 h 1104"/>
                    <a:gd name="T4" fmla="*/ 2119 w 3696"/>
                    <a:gd name="T5" fmla="*/ 0 h 1104"/>
                    <a:gd name="T6" fmla="*/ 0 60000 65536"/>
                    <a:gd name="T7" fmla="*/ 0 60000 65536"/>
                    <a:gd name="T8" fmla="*/ 0 60000 65536"/>
                    <a:gd name="T9" fmla="*/ 0 w 3696"/>
                    <a:gd name="T10" fmla="*/ 0 h 1104"/>
                    <a:gd name="T11" fmla="*/ 3696 w 3696"/>
                    <a:gd name="T12" fmla="*/ 1104 h 1104"/>
                  </a:gdLst>
                  <a:ahLst/>
                  <a:cxnLst>
                    <a:cxn ang="T6">
                      <a:pos x="T0" y="T1"/>
                    </a:cxn>
                    <a:cxn ang="T7">
                      <a:pos x="T2" y="T3"/>
                    </a:cxn>
                    <a:cxn ang="T8">
                      <a:pos x="T4" y="T5"/>
                    </a:cxn>
                  </a:cxnLst>
                  <a:rect l="T9" t="T10" r="T11" b="T12"/>
                  <a:pathLst>
                    <a:path w="3696" h="1104">
                      <a:moveTo>
                        <a:pt x="0" y="1104"/>
                      </a:moveTo>
                      <a:cubicBezTo>
                        <a:pt x="868" y="1100"/>
                        <a:pt x="1736" y="1096"/>
                        <a:pt x="2352" y="912"/>
                      </a:cubicBezTo>
                      <a:cubicBezTo>
                        <a:pt x="2968" y="728"/>
                        <a:pt x="3332" y="364"/>
                        <a:pt x="3696" y="0"/>
                      </a:cubicBezTo>
                    </a:path>
                  </a:pathLst>
                </a:custGeom>
                <a:noFill/>
                <a:ln w="22225">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05" name="Line 13"/>
                <p:cNvSpPr>
                  <a:spLocks noChangeShapeType="1"/>
                </p:cNvSpPr>
                <p:nvPr/>
              </p:nvSpPr>
              <p:spPr bwMode="auto">
                <a:xfrm flipV="1">
                  <a:off x="1450" y="4521"/>
                  <a:ext cx="1478" cy="112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97" name="7-Point Star 96"/>
              <p:cNvSpPr/>
              <p:nvPr/>
            </p:nvSpPr>
            <p:spPr>
              <a:xfrm>
                <a:off x="7482588" y="2762145"/>
                <a:ext cx="123821" cy="137616"/>
              </a:xfrm>
              <a:prstGeom prst="star7">
                <a:avLst/>
              </a:prstGeom>
              <a:solidFill>
                <a:srgbClr val="C0000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2793" y="3643381"/>
              <a:ext cx="646596" cy="62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 name="TextBox 118"/>
            <p:cNvSpPr txBox="1"/>
            <p:nvPr/>
          </p:nvSpPr>
          <p:spPr>
            <a:xfrm>
              <a:off x="2858941" y="4212446"/>
              <a:ext cx="1362874" cy="261610"/>
            </a:xfrm>
            <a:prstGeom prst="rect">
              <a:avLst/>
            </a:prstGeom>
            <a:noFill/>
          </p:spPr>
          <p:txBody>
            <a:bodyPr wrap="none" rtlCol="0">
              <a:spAutoFit/>
            </a:bodyPr>
            <a:lstStyle/>
            <a:p>
              <a:r>
                <a:rPr lang="en-GB" sz="1100" dirty="0" err="1" smtClean="0"/>
                <a:t>nMoldyn</a:t>
              </a:r>
              <a:r>
                <a:rPr lang="en-GB" sz="1100" dirty="0" smtClean="0"/>
                <a:t>/MDANSE</a:t>
              </a:r>
              <a:endParaRPr lang="en-GB" sz="1100" dirty="0"/>
            </a:p>
          </p:txBody>
        </p:sp>
      </p:grpSp>
      <p:cxnSp>
        <p:nvCxnSpPr>
          <p:cNvPr id="71" name="Straight Arrow Connector 70"/>
          <p:cNvCxnSpPr>
            <a:stCxn id="69" idx="3"/>
            <a:endCxn id="15" idx="1"/>
          </p:cNvCxnSpPr>
          <p:nvPr/>
        </p:nvCxnSpPr>
        <p:spPr>
          <a:xfrm flipV="1">
            <a:off x="1683576" y="6318734"/>
            <a:ext cx="2386898" cy="18762"/>
          </a:xfrm>
          <a:prstGeom prst="straightConnector1">
            <a:avLst/>
          </a:prstGeom>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5020780" y="3638436"/>
            <a:ext cx="1755334" cy="818810"/>
            <a:chOff x="5492278" y="2624244"/>
            <a:chExt cx="1755334" cy="818810"/>
          </a:xfrm>
        </p:grpSpPr>
        <p:pic>
          <p:nvPicPr>
            <p:cNvPr id="5125"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28294" y="3199654"/>
              <a:ext cx="224034" cy="2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5" name="Object 22"/>
            <p:cNvGraphicFramePr>
              <a:graphicFrameLocks noChangeAspect="1"/>
            </p:cNvGraphicFramePr>
            <p:nvPr>
              <p:extLst>
                <p:ext uri="{D42A27DB-BD31-4B8C-83A1-F6EECF244321}">
                  <p14:modId xmlns:p14="http://schemas.microsoft.com/office/powerpoint/2010/main" val="253945038"/>
                </p:ext>
              </p:extLst>
            </p:nvPr>
          </p:nvGraphicFramePr>
          <p:xfrm>
            <a:off x="5782765" y="2982287"/>
            <a:ext cx="207629" cy="233811"/>
          </p:xfrm>
          <a:graphic>
            <a:graphicData uri="http://schemas.openxmlformats.org/presentationml/2006/ole">
              <mc:AlternateContent xmlns:mc="http://schemas.openxmlformats.org/markup-compatibility/2006">
                <mc:Choice xmlns:v="urn:schemas-microsoft-com:vml" Requires="v">
                  <p:oleObj spid="_x0000_s93221" name="Equation" r:id="rId10" imgW="177480" imgH="253800" progId="Equation.3">
                    <p:embed/>
                  </p:oleObj>
                </mc:Choice>
                <mc:Fallback>
                  <p:oleObj name="Equation" r:id="rId10" imgW="17748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82765" y="2982287"/>
                          <a:ext cx="207629" cy="233811"/>
                        </a:xfrm>
                        <a:prstGeom prst="rect">
                          <a:avLst/>
                        </a:prstGeom>
                        <a:solidFill>
                          <a:schemeClr val="bg1">
                            <a:alpha val="50000"/>
                          </a:schemeClr>
                        </a:solidFill>
                        <a:ln>
                          <a:noFill/>
                        </a:ln>
                        <a:effectLst/>
                      </p:spPr>
                    </p:pic>
                  </p:oleObj>
                </mc:Fallback>
              </mc:AlternateContent>
            </a:graphicData>
          </a:graphic>
        </p:graphicFrame>
        <p:graphicFrame>
          <p:nvGraphicFramePr>
            <p:cNvPr id="136" name="Object 21"/>
            <p:cNvGraphicFramePr>
              <a:graphicFrameLocks noChangeAspect="1"/>
            </p:cNvGraphicFramePr>
            <p:nvPr>
              <p:extLst>
                <p:ext uri="{D42A27DB-BD31-4B8C-83A1-F6EECF244321}">
                  <p14:modId xmlns:p14="http://schemas.microsoft.com/office/powerpoint/2010/main" val="111759650"/>
                </p:ext>
              </p:extLst>
            </p:nvPr>
          </p:nvGraphicFramePr>
          <p:xfrm>
            <a:off x="7051570" y="2624244"/>
            <a:ext cx="196042" cy="206489"/>
          </p:xfrm>
          <a:graphic>
            <a:graphicData uri="http://schemas.openxmlformats.org/presentationml/2006/ole">
              <mc:AlternateContent xmlns:mc="http://schemas.openxmlformats.org/markup-compatibility/2006">
                <mc:Choice xmlns:v="urn:schemas-microsoft-com:vml" Requires="v">
                  <p:oleObj spid="_x0000_s93222" name="Equation" r:id="rId12" imgW="241200" imgH="253800" progId="Equation.3">
                    <p:embed/>
                  </p:oleObj>
                </mc:Choice>
                <mc:Fallback>
                  <p:oleObj name="Equation" r:id="rId12" imgW="241200" imgH="253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51570" y="2624244"/>
                          <a:ext cx="196042" cy="206489"/>
                        </a:xfrm>
                        <a:prstGeom prst="rect">
                          <a:avLst/>
                        </a:prstGeom>
                        <a:solidFill>
                          <a:schemeClr val="bg1">
                            <a:alpha val="50000"/>
                          </a:schemeClr>
                        </a:solidFill>
                        <a:ln>
                          <a:noFill/>
                        </a:ln>
                        <a:effectLst/>
                      </p:spPr>
                    </p:pic>
                  </p:oleObj>
                </mc:Fallback>
              </mc:AlternateContent>
            </a:graphicData>
          </a:graphic>
        </p:graphicFrame>
        <p:sp>
          <p:nvSpPr>
            <p:cNvPr id="138" name="Text Box 20"/>
            <p:cNvSpPr txBox="1">
              <a:spLocks noChangeArrowheads="1"/>
            </p:cNvSpPr>
            <p:nvPr/>
          </p:nvSpPr>
          <p:spPr bwMode="auto">
            <a:xfrm>
              <a:off x="6478991" y="3092987"/>
              <a:ext cx="2516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GB" altLang="en-US" sz="1000" dirty="0">
                  <a:latin typeface="Symbol" pitchFamily="18" charset="2"/>
                </a:rPr>
                <a:t>W</a:t>
              </a:r>
            </a:p>
          </p:txBody>
        </p:sp>
        <p:grpSp>
          <p:nvGrpSpPr>
            <p:cNvPr id="5142" name="Group 5141"/>
            <p:cNvGrpSpPr/>
            <p:nvPr/>
          </p:nvGrpSpPr>
          <p:grpSpPr>
            <a:xfrm>
              <a:off x="5492278" y="3191340"/>
              <a:ext cx="355239" cy="251714"/>
              <a:chOff x="7313105" y="1844824"/>
              <a:chExt cx="355239" cy="288032"/>
            </a:xfrm>
          </p:grpSpPr>
          <p:cxnSp>
            <p:nvCxnSpPr>
              <p:cNvPr id="5127" name="Straight Arrow Connector 5126"/>
              <p:cNvCxnSpPr/>
              <p:nvPr/>
            </p:nvCxnSpPr>
            <p:spPr>
              <a:xfrm>
                <a:off x="7524328" y="1988840"/>
                <a:ext cx="144016" cy="0"/>
              </a:xfrm>
              <a:prstGeom prst="straightConnector1">
                <a:avLst/>
              </a:prstGeom>
              <a:ln>
                <a:solidFill>
                  <a:srgbClr val="C0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7524328" y="1988840"/>
                <a:ext cx="72008" cy="144016"/>
              </a:xfrm>
              <a:prstGeom prst="straightConnector1">
                <a:avLst/>
              </a:prstGeom>
              <a:ln>
                <a:solidFill>
                  <a:srgbClr val="C0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H="1">
                <a:off x="7452320" y="1988840"/>
                <a:ext cx="72008" cy="144016"/>
              </a:xfrm>
              <a:prstGeom prst="straightConnector1">
                <a:avLst/>
              </a:prstGeom>
              <a:ln>
                <a:solidFill>
                  <a:srgbClr val="C00000"/>
                </a:solidFill>
                <a:tailEnd type="arrow" w="sm" len="sm"/>
              </a:ln>
            </p:spPr>
            <p:style>
              <a:lnRef idx="1">
                <a:schemeClr val="accent1"/>
              </a:lnRef>
              <a:fillRef idx="0">
                <a:schemeClr val="accent1"/>
              </a:fillRef>
              <a:effectRef idx="0">
                <a:schemeClr val="accent1"/>
              </a:effectRef>
              <a:fontRef idx="minor">
                <a:schemeClr val="tx1"/>
              </a:fontRef>
            </p:style>
          </p:cxnSp>
          <p:pic>
            <p:nvPicPr>
              <p:cNvPr id="51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800000">
                <a:off x="7313105" y="1922166"/>
                <a:ext cx="207963"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0" name="Straight Arrow Connector 149"/>
              <p:cNvCxnSpPr>
                <a:stCxn id="5134" idx="1"/>
              </p:cNvCxnSpPr>
              <p:nvPr/>
            </p:nvCxnSpPr>
            <p:spPr>
              <a:xfrm flipV="1">
                <a:off x="7521068" y="1844824"/>
                <a:ext cx="75268" cy="144017"/>
              </a:xfrm>
              <a:prstGeom prst="straightConnector1">
                <a:avLst/>
              </a:prstGeom>
              <a:ln>
                <a:solidFill>
                  <a:srgbClr val="C0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5134" idx="1"/>
              </p:cNvCxnSpPr>
              <p:nvPr/>
            </p:nvCxnSpPr>
            <p:spPr>
              <a:xfrm flipH="1" flipV="1">
                <a:off x="7452320" y="1844824"/>
                <a:ext cx="68748" cy="144017"/>
              </a:xfrm>
              <a:prstGeom prst="straightConnector1">
                <a:avLst/>
              </a:prstGeom>
              <a:ln>
                <a:solidFill>
                  <a:srgbClr val="C00000"/>
                </a:solidFill>
                <a:tailEnd type="arrow" w="sm" len="sm"/>
              </a:ln>
            </p:spPr>
            <p:style>
              <a:lnRef idx="1">
                <a:schemeClr val="accent1"/>
              </a:lnRef>
              <a:fillRef idx="0">
                <a:schemeClr val="accent1"/>
              </a:fillRef>
              <a:effectRef idx="0">
                <a:schemeClr val="accent1"/>
              </a:effectRef>
              <a:fontRef idx="minor">
                <a:schemeClr val="tx1"/>
              </a:fontRef>
            </p:style>
          </p:cxnSp>
        </p:grpSp>
      </p:grpSp>
      <p:pic>
        <p:nvPicPr>
          <p:cNvPr id="93192" name="Picture 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47074" y="4314516"/>
            <a:ext cx="1810160" cy="1623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51"/>
          <p:cNvSpPr txBox="1"/>
          <p:nvPr/>
        </p:nvSpPr>
        <p:spPr>
          <a:xfrm>
            <a:off x="7336409" y="6120000"/>
            <a:ext cx="1576072" cy="369332"/>
          </a:xfrm>
          <a:prstGeom prst="rect">
            <a:avLst/>
          </a:prstGeom>
          <a:solidFill>
            <a:schemeClr val="bg1"/>
          </a:solidFill>
          <a:ln w="25400">
            <a:solidFill>
              <a:srgbClr val="C00000"/>
            </a:solidFill>
          </a:ln>
        </p:spPr>
        <p:txBody>
          <a:bodyPr wrap="none" rtlCol="0">
            <a:spAutoFit/>
          </a:bodyPr>
          <a:lstStyle/>
          <a:p>
            <a:r>
              <a:rPr lang="en-GB" i="1" dirty="0" smtClean="0">
                <a:solidFill>
                  <a:srgbClr val="0033CC"/>
                </a:solidFill>
              </a:rPr>
              <a:t>Experiments</a:t>
            </a:r>
            <a:endParaRPr lang="en-GB" i="1" dirty="0">
              <a:solidFill>
                <a:srgbClr val="0033CC"/>
              </a:solidFill>
            </a:endParaRPr>
          </a:p>
        </p:txBody>
      </p:sp>
      <p:cxnSp>
        <p:nvCxnSpPr>
          <p:cNvPr id="53" name="Straight Arrow Connector 52"/>
          <p:cNvCxnSpPr>
            <a:endCxn id="15" idx="3"/>
          </p:cNvCxnSpPr>
          <p:nvPr/>
        </p:nvCxnSpPr>
        <p:spPr>
          <a:xfrm flipH="1">
            <a:off x="5993048" y="6294507"/>
            <a:ext cx="1339587" cy="24227"/>
          </a:xfrm>
          <a:prstGeom prst="straightConnector1">
            <a:avLst/>
          </a:prstGeom>
          <a:ln w="635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57" name="Picture 2" descr="Schematic of the IRIS spectrometer (Arthur Love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504" y="4247683"/>
            <a:ext cx="2307666" cy="17192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9511" y="3741681"/>
            <a:ext cx="1479892" cy="369332"/>
          </a:xfrm>
          <a:prstGeom prst="rect">
            <a:avLst/>
          </a:prstGeom>
          <a:noFill/>
        </p:spPr>
        <p:txBody>
          <a:bodyPr wrap="none" rtlCol="0">
            <a:spAutoFit/>
          </a:bodyPr>
          <a:lstStyle/>
          <a:p>
            <a:r>
              <a:rPr lang="en-GB" dirty="0" smtClean="0"/>
              <a:t>IRIS/OSIRIS</a:t>
            </a:r>
            <a:endParaRPr lang="en-GB" dirty="0"/>
          </a:p>
        </p:txBody>
      </p:sp>
    </p:spTree>
    <p:extLst>
      <p:ext uri="{BB962C8B-B14F-4D97-AF65-F5344CB8AC3E}">
        <p14:creationId xmlns:p14="http://schemas.microsoft.com/office/powerpoint/2010/main" val="1067937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1" descr="C:\Users\sm37\Desktop\CrocoSpectru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5911" y="4529483"/>
            <a:ext cx="1199842" cy="927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7651" y="840911"/>
            <a:ext cx="7766946" cy="369332"/>
          </a:xfrm>
          <a:prstGeom prst="rect">
            <a:avLst/>
          </a:prstGeom>
          <a:solidFill>
            <a:schemeClr val="bg1">
              <a:alpha val="64000"/>
            </a:schemeClr>
          </a:solidFill>
        </p:spPr>
        <p:txBody>
          <a:bodyPr wrap="square" rtlCol="0">
            <a:spAutoFit/>
          </a:bodyPr>
          <a:lstStyle/>
          <a:p>
            <a:pPr algn="ctr"/>
            <a:endParaRPr lang="en-GB" b="1" i="1" dirty="0">
              <a:solidFill>
                <a:srgbClr val="C00000"/>
              </a:solidFill>
            </a:endParaRPr>
          </a:p>
        </p:txBody>
      </p:sp>
      <p:sp>
        <p:nvSpPr>
          <p:cNvPr id="6" name="Rectangle 2"/>
          <p:cNvSpPr>
            <a:spLocks noChangeArrowheads="1"/>
          </p:cNvSpPr>
          <p:nvPr/>
        </p:nvSpPr>
        <p:spPr bwMode="auto">
          <a:xfrm>
            <a:off x="171261" y="116632"/>
            <a:ext cx="8784975"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ltLang="en-US" sz="3200" b="1" dirty="0" smtClean="0">
                <a:solidFill>
                  <a:srgbClr val="0033CC"/>
                </a:solidFill>
                <a:latin typeface="Lucida Sans" pitchFamily="34" charset="0"/>
              </a:rPr>
              <a:t>Virtual Experiments: Neutron Spectroscopy</a:t>
            </a:r>
            <a:endParaRPr lang="en-GB" altLang="en-US" sz="3200" b="1" dirty="0" smtClean="0">
              <a:solidFill>
                <a:srgbClr val="0033CC"/>
              </a:solidFill>
              <a:latin typeface="Lucida Sans" pitchFamily="34" charset="0"/>
            </a:endParaRPr>
          </a:p>
        </p:txBody>
      </p:sp>
      <p:pic>
        <p:nvPicPr>
          <p:cNvPr id="8" name="Picture 2" descr="SCARF10 fro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0424" y="1510482"/>
            <a:ext cx="1549753"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SCARF09 fro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0177" y="1510483"/>
            <a:ext cx="1484309"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353061" y="2701235"/>
            <a:ext cx="2520280" cy="584775"/>
          </a:xfrm>
          <a:prstGeom prst="rect">
            <a:avLst/>
          </a:prstGeom>
          <a:solidFill>
            <a:srgbClr val="FFFF00"/>
          </a:solidFill>
        </p:spPr>
        <p:txBody>
          <a:bodyPr wrap="square">
            <a:spAutoFit/>
          </a:bodyPr>
          <a:lstStyle/>
          <a:p>
            <a:pPr algn="ctr">
              <a:defRPr/>
            </a:pPr>
            <a:r>
              <a:rPr lang="en-GB" sz="1600" b="1" i="1" dirty="0" smtClean="0">
                <a:solidFill>
                  <a:srgbClr val="C00000"/>
                </a:solidFill>
                <a:latin typeface="+mn-lt"/>
              </a:rPr>
              <a:t>High performance Computers</a:t>
            </a:r>
            <a:endParaRPr lang="en-GB" sz="1600" b="1" i="1" dirty="0">
              <a:solidFill>
                <a:srgbClr val="C00000"/>
              </a:solidFill>
              <a:latin typeface="+mn-lt"/>
            </a:endParaRPr>
          </a:p>
        </p:txBody>
      </p:sp>
      <p:sp>
        <p:nvSpPr>
          <p:cNvPr id="69" name="TextBox 68"/>
          <p:cNvSpPr txBox="1"/>
          <p:nvPr/>
        </p:nvSpPr>
        <p:spPr>
          <a:xfrm>
            <a:off x="107504" y="6152830"/>
            <a:ext cx="2181046" cy="369332"/>
          </a:xfrm>
          <a:prstGeom prst="rect">
            <a:avLst/>
          </a:prstGeom>
          <a:solidFill>
            <a:schemeClr val="bg1">
              <a:alpha val="54000"/>
            </a:schemeClr>
          </a:solidFill>
          <a:ln w="25400">
            <a:solidFill>
              <a:srgbClr val="C00000"/>
            </a:solidFill>
          </a:ln>
        </p:spPr>
        <p:txBody>
          <a:bodyPr wrap="none" rtlCol="0">
            <a:spAutoFit/>
          </a:bodyPr>
          <a:lstStyle/>
          <a:p>
            <a:r>
              <a:rPr lang="en-GB" i="1" dirty="0" smtClean="0">
                <a:solidFill>
                  <a:srgbClr val="0033CC"/>
                </a:solidFill>
              </a:rPr>
              <a:t>Virtual Experiments</a:t>
            </a:r>
            <a:endParaRPr lang="en-GB" i="1" dirty="0">
              <a:solidFill>
                <a:srgbClr val="0033CC"/>
              </a:solidFill>
            </a:endParaRPr>
          </a:p>
        </p:txBody>
      </p:sp>
      <p:grpSp>
        <p:nvGrpSpPr>
          <p:cNvPr id="124" name="Group 123"/>
          <p:cNvGrpSpPr/>
          <p:nvPr/>
        </p:nvGrpSpPr>
        <p:grpSpPr>
          <a:xfrm>
            <a:off x="2858941" y="1773946"/>
            <a:ext cx="3745689" cy="4715565"/>
            <a:chOff x="2858941" y="1773946"/>
            <a:chExt cx="3745689" cy="4715565"/>
          </a:xfrm>
        </p:grpSpPr>
        <p:pic>
          <p:nvPicPr>
            <p:cNvPr id="98" name="Picture 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4638" y="1773946"/>
              <a:ext cx="3096345" cy="1065266"/>
            </a:xfrm>
            <a:prstGeom prst="rect">
              <a:avLst/>
            </a:prstGeom>
          </p:spPr>
        </p:pic>
        <p:pic>
          <p:nvPicPr>
            <p:cNvPr id="6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7007" y="5544048"/>
              <a:ext cx="1096730" cy="60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8" name="Group 67"/>
            <p:cNvGrpSpPr/>
            <p:nvPr/>
          </p:nvGrpSpPr>
          <p:grpSpPr>
            <a:xfrm>
              <a:off x="2912163" y="2518646"/>
              <a:ext cx="3289690" cy="3970865"/>
              <a:chOff x="653310" y="2500132"/>
              <a:chExt cx="3289690" cy="3970865"/>
            </a:xfrm>
            <a:solidFill>
              <a:schemeClr val="bg1"/>
            </a:solidFill>
          </p:grpSpPr>
          <p:sp>
            <p:nvSpPr>
              <p:cNvPr id="12" name="TextBox 11"/>
              <p:cNvSpPr txBox="1"/>
              <p:nvPr/>
            </p:nvSpPr>
            <p:spPr>
              <a:xfrm>
                <a:off x="1039175" y="2500132"/>
                <a:ext cx="2903825" cy="307777"/>
              </a:xfrm>
              <a:prstGeom prst="rect">
                <a:avLst/>
              </a:prstGeom>
              <a:grpFill/>
              <a:ln w="22225">
                <a:solidFill>
                  <a:srgbClr val="C00000"/>
                </a:solidFill>
              </a:ln>
            </p:spPr>
            <p:txBody>
              <a:bodyPr wrap="square">
                <a:spAutoFit/>
              </a:bodyPr>
              <a:lstStyle/>
              <a:p>
                <a:pPr algn="ctr">
                  <a:defRPr/>
                </a:pPr>
                <a:r>
                  <a:rPr lang="en-GB" sz="1400" i="1" dirty="0" smtClean="0">
                    <a:solidFill>
                      <a:srgbClr val="0033CC"/>
                    </a:solidFill>
                    <a:latin typeface="+mn-lt"/>
                    <a:cs typeface="Arial" pitchFamily="34" charset="0"/>
                  </a:rPr>
                  <a:t>Materials Modelling</a:t>
                </a:r>
                <a:endParaRPr lang="en-GB" sz="1400" i="1" dirty="0">
                  <a:solidFill>
                    <a:srgbClr val="0033CC"/>
                  </a:solidFill>
                  <a:latin typeface="+mn-lt"/>
                  <a:cs typeface="Arial" pitchFamily="34" charset="0"/>
                </a:endParaRPr>
              </a:p>
            </p:txBody>
          </p:sp>
          <p:sp>
            <p:nvSpPr>
              <p:cNvPr id="14" name="TextBox 13"/>
              <p:cNvSpPr txBox="1"/>
              <p:nvPr/>
            </p:nvSpPr>
            <p:spPr>
              <a:xfrm>
                <a:off x="653310" y="5092611"/>
                <a:ext cx="2448956" cy="341974"/>
              </a:xfrm>
              <a:prstGeom prst="rect">
                <a:avLst/>
              </a:prstGeom>
              <a:grpFill/>
              <a:ln w="22225">
                <a:solidFill>
                  <a:srgbClr val="C00000"/>
                </a:solidFill>
              </a:ln>
            </p:spPr>
            <p:txBody>
              <a:bodyPr wrap="square">
                <a:spAutoFit/>
              </a:bodyPr>
              <a:lstStyle/>
              <a:p>
                <a:pPr algn="ctr">
                  <a:defRPr/>
                </a:pPr>
                <a:r>
                  <a:rPr lang="en-GB" sz="1600" i="1" dirty="0" smtClean="0">
                    <a:solidFill>
                      <a:srgbClr val="0033CC"/>
                    </a:solidFill>
                    <a:latin typeface="+mn-lt"/>
                    <a:cs typeface="Arial" pitchFamily="34" charset="0"/>
                  </a:rPr>
                  <a:t>Python Wrapper</a:t>
                </a:r>
                <a:endParaRPr lang="en-GB" sz="1600" i="1" dirty="0">
                  <a:solidFill>
                    <a:srgbClr val="0033CC"/>
                  </a:solidFill>
                  <a:latin typeface="+mn-lt"/>
                  <a:cs typeface="Arial" pitchFamily="34" charset="0"/>
                </a:endParaRPr>
              </a:p>
            </p:txBody>
          </p:sp>
          <p:sp>
            <p:nvSpPr>
              <p:cNvPr id="15" name="TextBox 14"/>
              <p:cNvSpPr txBox="1"/>
              <p:nvPr/>
            </p:nvSpPr>
            <p:spPr>
              <a:xfrm>
                <a:off x="1811621" y="6129443"/>
                <a:ext cx="1922574" cy="341554"/>
              </a:xfrm>
              <a:prstGeom prst="rect">
                <a:avLst/>
              </a:prstGeom>
              <a:grpFill/>
              <a:ln w="22225">
                <a:solidFill>
                  <a:srgbClr val="C00000"/>
                </a:solidFill>
              </a:ln>
            </p:spPr>
            <p:txBody>
              <a:bodyPr wrap="square">
                <a:spAutoFit/>
              </a:bodyPr>
              <a:lstStyle/>
              <a:p>
                <a:pPr algn="ctr">
                  <a:defRPr/>
                </a:pPr>
                <a:r>
                  <a:rPr lang="en-GB" sz="1600" i="1" dirty="0">
                    <a:solidFill>
                      <a:srgbClr val="0033CC"/>
                    </a:solidFill>
                    <a:latin typeface="+mn-lt"/>
                    <a:cs typeface="Arial" pitchFamily="34" charset="0"/>
                  </a:rPr>
                  <a:t>MANTID</a:t>
                </a:r>
              </a:p>
            </p:txBody>
          </p:sp>
          <p:cxnSp>
            <p:nvCxnSpPr>
              <p:cNvPr id="16" name="Straight Arrow Connector 18"/>
              <p:cNvCxnSpPr>
                <a:cxnSpLocks noChangeShapeType="1"/>
              </p:cNvCxnSpPr>
              <p:nvPr/>
            </p:nvCxnSpPr>
            <p:spPr bwMode="auto">
              <a:xfrm>
                <a:off x="1275310" y="2826251"/>
                <a:ext cx="0" cy="829042"/>
              </a:xfrm>
              <a:prstGeom prst="straightConnector1">
                <a:avLst/>
              </a:prstGeom>
              <a:grpFill/>
              <a:ln w="63500" algn="ctr">
                <a:solidFill>
                  <a:srgbClr val="0033CC"/>
                </a:solidFill>
                <a:round/>
                <a:headEnd/>
                <a:tailEnd type="arrow" w="med" len="med"/>
              </a:ln>
              <a:extLst/>
            </p:spPr>
          </p:cxnSp>
          <p:cxnSp>
            <p:nvCxnSpPr>
              <p:cNvPr id="18" name="Straight Arrow Connector 21"/>
              <p:cNvCxnSpPr>
                <a:cxnSpLocks noChangeShapeType="1"/>
              </p:cNvCxnSpPr>
              <p:nvPr/>
            </p:nvCxnSpPr>
            <p:spPr bwMode="auto">
              <a:xfrm flipH="1">
                <a:off x="1281525" y="4412576"/>
                <a:ext cx="33988" cy="695140"/>
              </a:xfrm>
              <a:prstGeom prst="straightConnector1">
                <a:avLst/>
              </a:prstGeom>
              <a:grpFill/>
              <a:ln w="63500" algn="ctr">
                <a:solidFill>
                  <a:srgbClr val="0033CC"/>
                </a:solidFill>
                <a:round/>
                <a:headEnd/>
                <a:tailEnd type="arrow" w="med" len="med"/>
              </a:ln>
              <a:extLst/>
            </p:spPr>
          </p:cxnSp>
          <p:cxnSp>
            <p:nvCxnSpPr>
              <p:cNvPr id="20" name="Straight Arrow Connector 23"/>
              <p:cNvCxnSpPr>
                <a:cxnSpLocks noChangeShapeType="1"/>
              </p:cNvCxnSpPr>
              <p:nvPr/>
            </p:nvCxnSpPr>
            <p:spPr bwMode="auto">
              <a:xfrm>
                <a:off x="1986407" y="5434585"/>
                <a:ext cx="0" cy="675437"/>
              </a:xfrm>
              <a:prstGeom prst="straightConnector1">
                <a:avLst/>
              </a:prstGeom>
              <a:grpFill/>
              <a:ln w="63500" algn="ctr">
                <a:solidFill>
                  <a:srgbClr val="0033CC"/>
                </a:solidFill>
                <a:round/>
                <a:headEnd/>
                <a:tailEnd type="arrow" w="med" len="med"/>
              </a:ln>
              <a:extLst/>
            </p:spPr>
          </p:cxnSp>
          <p:cxnSp>
            <p:nvCxnSpPr>
              <p:cNvPr id="27" name="Straight Arrow Connector 26"/>
              <p:cNvCxnSpPr/>
              <p:nvPr/>
            </p:nvCxnSpPr>
            <p:spPr>
              <a:xfrm>
                <a:off x="3332374" y="2826251"/>
                <a:ext cx="0" cy="1196655"/>
              </a:xfrm>
              <a:prstGeom prst="straightConnector1">
                <a:avLst/>
              </a:prstGeom>
              <a:grp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grpSp>
        <p:cxnSp>
          <p:nvCxnSpPr>
            <p:cNvPr id="86" name="Straight Connector 85"/>
            <p:cNvCxnSpPr/>
            <p:nvPr/>
          </p:nvCxnSpPr>
          <p:spPr>
            <a:xfrm flipH="1">
              <a:off x="5591227" y="4513780"/>
              <a:ext cx="25176" cy="1639050"/>
            </a:xfrm>
            <a:prstGeom prst="line">
              <a:avLst/>
            </a:prstGeom>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5184537" y="3741681"/>
              <a:ext cx="1420093" cy="652636"/>
              <a:chOff x="7482588" y="2247125"/>
              <a:chExt cx="1420093" cy="652636"/>
            </a:xfrm>
          </p:grpSpPr>
          <p:grpSp>
            <p:nvGrpSpPr>
              <p:cNvPr id="99" name="Group 7"/>
              <p:cNvGrpSpPr>
                <a:grpSpLocks/>
              </p:cNvGrpSpPr>
              <p:nvPr/>
            </p:nvGrpSpPr>
            <p:grpSpPr bwMode="auto">
              <a:xfrm>
                <a:off x="7544499" y="2247125"/>
                <a:ext cx="1358182" cy="614588"/>
                <a:chOff x="-782" y="4053"/>
                <a:chExt cx="4670" cy="1749"/>
              </a:xfrm>
            </p:grpSpPr>
            <p:sp>
              <p:nvSpPr>
                <p:cNvPr id="107" name="Line 15"/>
                <p:cNvSpPr>
                  <a:spLocks noChangeShapeType="1"/>
                </p:cNvSpPr>
                <p:nvPr/>
              </p:nvSpPr>
              <p:spPr bwMode="auto">
                <a:xfrm flipV="1">
                  <a:off x="1543" y="4636"/>
                  <a:ext cx="1920" cy="1078"/>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8" name="Line 16"/>
                <p:cNvSpPr>
                  <a:spLocks noChangeShapeType="1"/>
                </p:cNvSpPr>
                <p:nvPr/>
              </p:nvSpPr>
              <p:spPr bwMode="auto">
                <a:xfrm flipV="1">
                  <a:off x="1456" y="4258"/>
                  <a:ext cx="1362" cy="1440"/>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9" name="Oval 17"/>
                <p:cNvSpPr>
                  <a:spLocks noChangeArrowheads="1"/>
                </p:cNvSpPr>
                <p:nvPr/>
              </p:nvSpPr>
              <p:spPr bwMode="auto">
                <a:xfrm>
                  <a:off x="3023" y="4053"/>
                  <a:ext cx="576" cy="410"/>
                </a:xfrm>
                <a:prstGeom prst="ellipse">
                  <a:avLst/>
                </a:prstGeom>
                <a:solidFill>
                  <a:srgbClr val="FF00FF"/>
                </a:solidFill>
                <a:ln w="12700">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111" name="Freeform 19"/>
                <p:cNvSpPr>
                  <a:spLocks/>
                </p:cNvSpPr>
                <p:nvPr/>
              </p:nvSpPr>
              <p:spPr bwMode="auto">
                <a:xfrm>
                  <a:off x="1848" y="5370"/>
                  <a:ext cx="240" cy="432"/>
                </a:xfrm>
                <a:custGeom>
                  <a:avLst/>
                  <a:gdLst>
                    <a:gd name="T0" fmla="*/ 0 w 480"/>
                    <a:gd name="T1" fmla="*/ 0 h 816"/>
                    <a:gd name="T2" fmla="*/ 1 w 480"/>
                    <a:gd name="T3" fmla="*/ 1 h 816"/>
                    <a:gd name="T4" fmla="*/ 1 w 480"/>
                    <a:gd name="T5" fmla="*/ 1 h 816"/>
                    <a:gd name="T6" fmla="*/ 0 60000 65536"/>
                    <a:gd name="T7" fmla="*/ 0 60000 65536"/>
                    <a:gd name="T8" fmla="*/ 0 60000 65536"/>
                    <a:gd name="T9" fmla="*/ 0 w 480"/>
                    <a:gd name="T10" fmla="*/ 0 h 816"/>
                    <a:gd name="T11" fmla="*/ 480 w 480"/>
                    <a:gd name="T12" fmla="*/ 816 h 816"/>
                  </a:gdLst>
                  <a:ahLst/>
                  <a:cxnLst>
                    <a:cxn ang="T6">
                      <a:pos x="T0" y="T1"/>
                    </a:cxn>
                    <a:cxn ang="T7">
                      <a:pos x="T2" y="T3"/>
                    </a:cxn>
                    <a:cxn ang="T8">
                      <a:pos x="T4" y="T5"/>
                    </a:cxn>
                  </a:cxnLst>
                  <a:rect l="T9" t="T10" r="T11" b="T12"/>
                  <a:pathLst>
                    <a:path w="480" h="816">
                      <a:moveTo>
                        <a:pt x="0" y="0"/>
                      </a:moveTo>
                      <a:cubicBezTo>
                        <a:pt x="152" y="124"/>
                        <a:pt x="304" y="248"/>
                        <a:pt x="384" y="384"/>
                      </a:cubicBezTo>
                      <a:cubicBezTo>
                        <a:pt x="464" y="520"/>
                        <a:pt x="472" y="668"/>
                        <a:pt x="480" y="816"/>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10" name="Line 18"/>
                <p:cNvSpPr>
                  <a:spLocks noChangeShapeType="1"/>
                </p:cNvSpPr>
                <p:nvPr/>
              </p:nvSpPr>
              <p:spPr bwMode="auto">
                <a:xfrm>
                  <a:off x="48" y="5714"/>
                  <a:ext cx="3840" cy="0"/>
                </a:xfrm>
                <a:prstGeom prst="line">
                  <a:avLst/>
                </a:prstGeom>
                <a:noFill/>
                <a:ln w="22225">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6" name="Line 14"/>
                <p:cNvSpPr>
                  <a:spLocks noChangeShapeType="1"/>
                </p:cNvSpPr>
                <p:nvPr/>
              </p:nvSpPr>
              <p:spPr bwMode="auto">
                <a:xfrm>
                  <a:off x="-782" y="5731"/>
                  <a:ext cx="2016" cy="0"/>
                </a:xfrm>
                <a:prstGeom prst="line">
                  <a:avLst/>
                </a:prstGeom>
                <a:noFill/>
                <a:ln w="50800">
                  <a:solidFill>
                    <a:srgbClr val="33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4" name="Freeform 12"/>
                <p:cNvSpPr>
                  <a:spLocks/>
                </p:cNvSpPr>
                <p:nvPr/>
              </p:nvSpPr>
              <p:spPr bwMode="auto">
                <a:xfrm>
                  <a:off x="-529" y="4354"/>
                  <a:ext cx="3552" cy="1104"/>
                </a:xfrm>
                <a:custGeom>
                  <a:avLst/>
                  <a:gdLst>
                    <a:gd name="T0" fmla="*/ 0 w 3696"/>
                    <a:gd name="T1" fmla="*/ 1104 h 1104"/>
                    <a:gd name="T2" fmla="*/ 1348 w 3696"/>
                    <a:gd name="T3" fmla="*/ 912 h 1104"/>
                    <a:gd name="T4" fmla="*/ 2119 w 3696"/>
                    <a:gd name="T5" fmla="*/ 0 h 1104"/>
                    <a:gd name="T6" fmla="*/ 0 60000 65536"/>
                    <a:gd name="T7" fmla="*/ 0 60000 65536"/>
                    <a:gd name="T8" fmla="*/ 0 60000 65536"/>
                    <a:gd name="T9" fmla="*/ 0 w 3696"/>
                    <a:gd name="T10" fmla="*/ 0 h 1104"/>
                    <a:gd name="T11" fmla="*/ 3696 w 3696"/>
                    <a:gd name="T12" fmla="*/ 1104 h 1104"/>
                  </a:gdLst>
                  <a:ahLst/>
                  <a:cxnLst>
                    <a:cxn ang="T6">
                      <a:pos x="T0" y="T1"/>
                    </a:cxn>
                    <a:cxn ang="T7">
                      <a:pos x="T2" y="T3"/>
                    </a:cxn>
                    <a:cxn ang="T8">
                      <a:pos x="T4" y="T5"/>
                    </a:cxn>
                  </a:cxnLst>
                  <a:rect l="T9" t="T10" r="T11" b="T12"/>
                  <a:pathLst>
                    <a:path w="3696" h="1104">
                      <a:moveTo>
                        <a:pt x="0" y="1104"/>
                      </a:moveTo>
                      <a:cubicBezTo>
                        <a:pt x="868" y="1100"/>
                        <a:pt x="1736" y="1096"/>
                        <a:pt x="2352" y="912"/>
                      </a:cubicBezTo>
                      <a:cubicBezTo>
                        <a:pt x="2968" y="728"/>
                        <a:pt x="3332" y="364"/>
                        <a:pt x="3696" y="0"/>
                      </a:cubicBezTo>
                    </a:path>
                  </a:pathLst>
                </a:custGeom>
                <a:noFill/>
                <a:ln w="22225">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05" name="Line 13"/>
                <p:cNvSpPr>
                  <a:spLocks noChangeShapeType="1"/>
                </p:cNvSpPr>
                <p:nvPr/>
              </p:nvSpPr>
              <p:spPr bwMode="auto">
                <a:xfrm flipV="1">
                  <a:off x="1450" y="4521"/>
                  <a:ext cx="1478" cy="112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97" name="7-Point Star 96"/>
              <p:cNvSpPr/>
              <p:nvPr/>
            </p:nvSpPr>
            <p:spPr>
              <a:xfrm>
                <a:off x="7482588" y="2762145"/>
                <a:ext cx="123821" cy="137616"/>
              </a:xfrm>
              <a:prstGeom prst="star7">
                <a:avLst/>
              </a:prstGeom>
              <a:solidFill>
                <a:srgbClr val="C0000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2793" y="3643381"/>
              <a:ext cx="646596" cy="62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 name="TextBox 118"/>
            <p:cNvSpPr txBox="1"/>
            <p:nvPr/>
          </p:nvSpPr>
          <p:spPr>
            <a:xfrm>
              <a:off x="2858941" y="4212446"/>
              <a:ext cx="1362874" cy="261610"/>
            </a:xfrm>
            <a:prstGeom prst="rect">
              <a:avLst/>
            </a:prstGeom>
            <a:noFill/>
          </p:spPr>
          <p:txBody>
            <a:bodyPr wrap="none" rtlCol="0">
              <a:spAutoFit/>
            </a:bodyPr>
            <a:lstStyle/>
            <a:p>
              <a:r>
                <a:rPr lang="en-GB" sz="1100" dirty="0" err="1" smtClean="0"/>
                <a:t>nMoldyn</a:t>
              </a:r>
              <a:r>
                <a:rPr lang="en-GB" sz="1100" dirty="0" smtClean="0"/>
                <a:t>/MDANSE</a:t>
              </a:r>
              <a:endParaRPr lang="en-GB" sz="1100" dirty="0"/>
            </a:p>
          </p:txBody>
        </p:sp>
      </p:grpSp>
      <p:cxnSp>
        <p:nvCxnSpPr>
          <p:cNvPr id="71" name="Straight Arrow Connector 70"/>
          <p:cNvCxnSpPr>
            <a:stCxn id="69" idx="3"/>
            <a:endCxn id="15" idx="1"/>
          </p:cNvCxnSpPr>
          <p:nvPr/>
        </p:nvCxnSpPr>
        <p:spPr>
          <a:xfrm flipV="1">
            <a:off x="2288550" y="6318734"/>
            <a:ext cx="1781924" cy="18762"/>
          </a:xfrm>
          <a:prstGeom prst="straightConnector1">
            <a:avLst/>
          </a:prstGeom>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5020780" y="3638436"/>
            <a:ext cx="1755334" cy="818810"/>
            <a:chOff x="5492278" y="2624244"/>
            <a:chExt cx="1755334" cy="818810"/>
          </a:xfrm>
        </p:grpSpPr>
        <p:pic>
          <p:nvPicPr>
            <p:cNvPr id="5125"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28294" y="3199654"/>
              <a:ext cx="224034" cy="2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5" name="Object 22"/>
            <p:cNvGraphicFramePr>
              <a:graphicFrameLocks noChangeAspect="1"/>
            </p:cNvGraphicFramePr>
            <p:nvPr>
              <p:extLst>
                <p:ext uri="{D42A27DB-BD31-4B8C-83A1-F6EECF244321}">
                  <p14:modId xmlns:p14="http://schemas.microsoft.com/office/powerpoint/2010/main" val="2822613479"/>
                </p:ext>
              </p:extLst>
            </p:nvPr>
          </p:nvGraphicFramePr>
          <p:xfrm>
            <a:off x="5782765" y="2982287"/>
            <a:ext cx="207629" cy="233811"/>
          </p:xfrm>
          <a:graphic>
            <a:graphicData uri="http://schemas.openxmlformats.org/presentationml/2006/ole">
              <mc:AlternateContent xmlns:mc="http://schemas.openxmlformats.org/markup-compatibility/2006">
                <mc:Choice xmlns:v="urn:schemas-microsoft-com:vml" Requires="v">
                  <p:oleObj spid="_x0000_s94234" name="Equation" r:id="rId10" imgW="177480" imgH="253800" progId="Equation.3">
                    <p:embed/>
                  </p:oleObj>
                </mc:Choice>
                <mc:Fallback>
                  <p:oleObj name="Equation" r:id="rId10" imgW="17748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82765" y="2982287"/>
                          <a:ext cx="207629" cy="233811"/>
                        </a:xfrm>
                        <a:prstGeom prst="rect">
                          <a:avLst/>
                        </a:prstGeom>
                        <a:solidFill>
                          <a:schemeClr val="bg1">
                            <a:alpha val="50000"/>
                          </a:schemeClr>
                        </a:solidFill>
                        <a:ln>
                          <a:noFill/>
                        </a:ln>
                        <a:effectLst/>
                      </p:spPr>
                    </p:pic>
                  </p:oleObj>
                </mc:Fallback>
              </mc:AlternateContent>
            </a:graphicData>
          </a:graphic>
        </p:graphicFrame>
        <p:graphicFrame>
          <p:nvGraphicFramePr>
            <p:cNvPr id="136" name="Object 21"/>
            <p:cNvGraphicFramePr>
              <a:graphicFrameLocks noChangeAspect="1"/>
            </p:cNvGraphicFramePr>
            <p:nvPr>
              <p:extLst>
                <p:ext uri="{D42A27DB-BD31-4B8C-83A1-F6EECF244321}">
                  <p14:modId xmlns:p14="http://schemas.microsoft.com/office/powerpoint/2010/main" val="317089379"/>
                </p:ext>
              </p:extLst>
            </p:nvPr>
          </p:nvGraphicFramePr>
          <p:xfrm>
            <a:off x="7051570" y="2624244"/>
            <a:ext cx="196042" cy="206489"/>
          </p:xfrm>
          <a:graphic>
            <a:graphicData uri="http://schemas.openxmlformats.org/presentationml/2006/ole">
              <mc:AlternateContent xmlns:mc="http://schemas.openxmlformats.org/markup-compatibility/2006">
                <mc:Choice xmlns:v="urn:schemas-microsoft-com:vml" Requires="v">
                  <p:oleObj spid="_x0000_s94235" name="Equation" r:id="rId12" imgW="241200" imgH="253800" progId="Equation.3">
                    <p:embed/>
                  </p:oleObj>
                </mc:Choice>
                <mc:Fallback>
                  <p:oleObj name="Equation" r:id="rId12" imgW="241200" imgH="253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51570" y="2624244"/>
                          <a:ext cx="196042" cy="206489"/>
                        </a:xfrm>
                        <a:prstGeom prst="rect">
                          <a:avLst/>
                        </a:prstGeom>
                        <a:solidFill>
                          <a:schemeClr val="bg1">
                            <a:alpha val="50000"/>
                          </a:schemeClr>
                        </a:solidFill>
                        <a:ln>
                          <a:noFill/>
                        </a:ln>
                        <a:effectLst/>
                      </p:spPr>
                    </p:pic>
                  </p:oleObj>
                </mc:Fallback>
              </mc:AlternateContent>
            </a:graphicData>
          </a:graphic>
        </p:graphicFrame>
        <p:sp>
          <p:nvSpPr>
            <p:cNvPr id="138" name="Text Box 20"/>
            <p:cNvSpPr txBox="1">
              <a:spLocks noChangeArrowheads="1"/>
            </p:cNvSpPr>
            <p:nvPr/>
          </p:nvSpPr>
          <p:spPr bwMode="auto">
            <a:xfrm>
              <a:off x="6478991" y="3092987"/>
              <a:ext cx="2516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GB" altLang="en-US" sz="1000" dirty="0">
                  <a:latin typeface="Symbol" pitchFamily="18" charset="2"/>
                </a:rPr>
                <a:t>W</a:t>
              </a:r>
            </a:p>
          </p:txBody>
        </p:sp>
        <p:grpSp>
          <p:nvGrpSpPr>
            <p:cNvPr id="5142" name="Group 5141"/>
            <p:cNvGrpSpPr/>
            <p:nvPr/>
          </p:nvGrpSpPr>
          <p:grpSpPr>
            <a:xfrm>
              <a:off x="5492278" y="3191340"/>
              <a:ext cx="355239" cy="251714"/>
              <a:chOff x="7313105" y="1844824"/>
              <a:chExt cx="355239" cy="288032"/>
            </a:xfrm>
          </p:grpSpPr>
          <p:cxnSp>
            <p:nvCxnSpPr>
              <p:cNvPr id="5127" name="Straight Arrow Connector 5126"/>
              <p:cNvCxnSpPr/>
              <p:nvPr/>
            </p:nvCxnSpPr>
            <p:spPr>
              <a:xfrm>
                <a:off x="7524328" y="1988840"/>
                <a:ext cx="144016" cy="0"/>
              </a:xfrm>
              <a:prstGeom prst="straightConnector1">
                <a:avLst/>
              </a:prstGeom>
              <a:ln>
                <a:solidFill>
                  <a:srgbClr val="C0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7524328" y="1988840"/>
                <a:ext cx="72008" cy="144016"/>
              </a:xfrm>
              <a:prstGeom prst="straightConnector1">
                <a:avLst/>
              </a:prstGeom>
              <a:ln>
                <a:solidFill>
                  <a:srgbClr val="C0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H="1">
                <a:off x="7452320" y="1988840"/>
                <a:ext cx="72008" cy="144016"/>
              </a:xfrm>
              <a:prstGeom prst="straightConnector1">
                <a:avLst/>
              </a:prstGeom>
              <a:ln>
                <a:solidFill>
                  <a:srgbClr val="C00000"/>
                </a:solidFill>
                <a:tailEnd type="arrow" w="sm" len="sm"/>
              </a:ln>
            </p:spPr>
            <p:style>
              <a:lnRef idx="1">
                <a:schemeClr val="accent1"/>
              </a:lnRef>
              <a:fillRef idx="0">
                <a:schemeClr val="accent1"/>
              </a:fillRef>
              <a:effectRef idx="0">
                <a:schemeClr val="accent1"/>
              </a:effectRef>
              <a:fontRef idx="minor">
                <a:schemeClr val="tx1"/>
              </a:fontRef>
            </p:style>
          </p:cxnSp>
          <p:pic>
            <p:nvPicPr>
              <p:cNvPr id="51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800000">
                <a:off x="7313105" y="1922166"/>
                <a:ext cx="207963"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0" name="Straight Arrow Connector 149"/>
              <p:cNvCxnSpPr>
                <a:stCxn id="5134" idx="1"/>
              </p:cNvCxnSpPr>
              <p:nvPr/>
            </p:nvCxnSpPr>
            <p:spPr>
              <a:xfrm flipV="1">
                <a:off x="7521068" y="1844824"/>
                <a:ext cx="75268" cy="144017"/>
              </a:xfrm>
              <a:prstGeom prst="straightConnector1">
                <a:avLst/>
              </a:prstGeom>
              <a:ln>
                <a:solidFill>
                  <a:srgbClr val="C0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5134" idx="1"/>
              </p:cNvCxnSpPr>
              <p:nvPr/>
            </p:nvCxnSpPr>
            <p:spPr>
              <a:xfrm flipH="1" flipV="1">
                <a:off x="7452320" y="1844824"/>
                <a:ext cx="68748" cy="144017"/>
              </a:xfrm>
              <a:prstGeom prst="straightConnector1">
                <a:avLst/>
              </a:prstGeom>
              <a:ln>
                <a:solidFill>
                  <a:srgbClr val="C00000"/>
                </a:solidFill>
                <a:tailEnd type="arrow" w="sm" len="sm"/>
              </a:ln>
            </p:spPr>
            <p:style>
              <a:lnRef idx="1">
                <a:schemeClr val="accent1"/>
              </a:lnRef>
              <a:fillRef idx="0">
                <a:schemeClr val="accent1"/>
              </a:fillRef>
              <a:effectRef idx="0">
                <a:schemeClr val="accent1"/>
              </a:effectRef>
              <a:fontRef idx="minor">
                <a:schemeClr val="tx1"/>
              </a:fontRef>
            </p:style>
          </p:cxnSp>
        </p:grpSp>
      </p:grpSp>
      <p:sp>
        <p:nvSpPr>
          <p:cNvPr id="52" name="TextBox 51"/>
          <p:cNvSpPr txBox="1"/>
          <p:nvPr/>
        </p:nvSpPr>
        <p:spPr>
          <a:xfrm>
            <a:off x="6931621" y="6120000"/>
            <a:ext cx="2181046" cy="369332"/>
          </a:xfrm>
          <a:prstGeom prst="rect">
            <a:avLst/>
          </a:prstGeom>
          <a:solidFill>
            <a:schemeClr val="bg1"/>
          </a:solidFill>
          <a:ln w="25400">
            <a:solidFill>
              <a:srgbClr val="C00000"/>
            </a:solidFill>
          </a:ln>
        </p:spPr>
        <p:txBody>
          <a:bodyPr wrap="none" rtlCol="0">
            <a:spAutoFit/>
          </a:bodyPr>
          <a:lstStyle/>
          <a:p>
            <a:r>
              <a:rPr lang="en-GB" i="1" dirty="0" smtClean="0">
                <a:solidFill>
                  <a:srgbClr val="0033CC"/>
                </a:solidFill>
              </a:rPr>
              <a:t>Virtual Experiments</a:t>
            </a:r>
            <a:endParaRPr lang="en-GB" i="1" dirty="0">
              <a:solidFill>
                <a:srgbClr val="0033CC"/>
              </a:solidFill>
            </a:endParaRPr>
          </a:p>
        </p:txBody>
      </p:sp>
      <p:cxnSp>
        <p:nvCxnSpPr>
          <p:cNvPr id="53" name="Straight Arrow Connector 52"/>
          <p:cNvCxnSpPr>
            <a:stCxn id="52" idx="1"/>
            <a:endCxn id="15" idx="3"/>
          </p:cNvCxnSpPr>
          <p:nvPr/>
        </p:nvCxnSpPr>
        <p:spPr>
          <a:xfrm flipH="1">
            <a:off x="5993048" y="6304666"/>
            <a:ext cx="938573" cy="14068"/>
          </a:xfrm>
          <a:prstGeom prst="straightConnector1">
            <a:avLst/>
          </a:prstGeom>
          <a:ln w="635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54" name="Picture 2" descr="SCARF10 fro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445940"/>
            <a:ext cx="1549753"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4" descr="SCARF09 fro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9753" y="1445939"/>
            <a:ext cx="1484309"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p:cNvSpPr txBox="1"/>
          <p:nvPr/>
        </p:nvSpPr>
        <p:spPr>
          <a:xfrm>
            <a:off x="289613" y="2607991"/>
            <a:ext cx="2520280" cy="584775"/>
          </a:xfrm>
          <a:prstGeom prst="rect">
            <a:avLst/>
          </a:prstGeom>
          <a:solidFill>
            <a:srgbClr val="FFFF00"/>
          </a:solidFill>
        </p:spPr>
        <p:txBody>
          <a:bodyPr wrap="square">
            <a:spAutoFit/>
          </a:bodyPr>
          <a:lstStyle/>
          <a:p>
            <a:pPr algn="ctr">
              <a:defRPr/>
            </a:pPr>
            <a:r>
              <a:rPr lang="en-GB" sz="1600" b="1" i="1" dirty="0" smtClean="0">
                <a:solidFill>
                  <a:srgbClr val="C00000"/>
                </a:solidFill>
                <a:latin typeface="+mn-lt"/>
              </a:rPr>
              <a:t>High performance Computers</a:t>
            </a:r>
            <a:endParaRPr lang="en-GB" sz="1600" b="1" i="1" dirty="0">
              <a:solidFill>
                <a:srgbClr val="C00000"/>
              </a:solidFill>
              <a:latin typeface="+mn-lt"/>
            </a:endParaRPr>
          </a:p>
        </p:txBody>
      </p:sp>
      <p:pic>
        <p:nvPicPr>
          <p:cNvPr id="58" name="Picture 57"/>
          <p:cNvPicPr>
            <a:picLocks noChangeAspect="1"/>
          </p:cNvPicPr>
          <p:nvPr/>
        </p:nvPicPr>
        <p:blipFill>
          <a:blip r:embed="rId15">
            <a:lum/>
            <a:alphaModFix/>
          </a:blip>
          <a:srcRect/>
          <a:stretch>
            <a:fillRect/>
          </a:stretch>
        </p:blipFill>
        <p:spPr>
          <a:xfrm>
            <a:off x="7428115" y="3926560"/>
            <a:ext cx="1445226" cy="1919205"/>
          </a:xfrm>
          <a:prstGeom prst="rect">
            <a:avLst/>
          </a:prstGeom>
          <a:noFill/>
          <a:ln>
            <a:noFill/>
          </a:ln>
        </p:spPr>
      </p:pic>
      <p:pic>
        <p:nvPicPr>
          <p:cNvPr id="59" name="Picture 58"/>
          <p:cNvPicPr>
            <a:picLocks noChangeAspect="1"/>
          </p:cNvPicPr>
          <p:nvPr/>
        </p:nvPicPr>
        <p:blipFill>
          <a:blip r:embed="rId15">
            <a:lum/>
            <a:alphaModFix/>
          </a:blip>
          <a:srcRect/>
          <a:stretch>
            <a:fillRect/>
          </a:stretch>
        </p:blipFill>
        <p:spPr>
          <a:xfrm>
            <a:off x="730957" y="4084307"/>
            <a:ext cx="1365733" cy="1813641"/>
          </a:xfrm>
          <a:prstGeom prst="rect">
            <a:avLst/>
          </a:prstGeom>
          <a:noFill/>
          <a:ln>
            <a:noFill/>
          </a:ln>
        </p:spPr>
      </p:pic>
    </p:spTree>
    <p:extLst>
      <p:ext uri="{BB962C8B-B14F-4D97-AF65-F5344CB8AC3E}">
        <p14:creationId xmlns:p14="http://schemas.microsoft.com/office/powerpoint/2010/main" val="2702090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651" y="840911"/>
            <a:ext cx="7766946" cy="369332"/>
          </a:xfrm>
          <a:prstGeom prst="rect">
            <a:avLst/>
          </a:prstGeom>
          <a:solidFill>
            <a:schemeClr val="bg1">
              <a:alpha val="64000"/>
            </a:schemeClr>
          </a:solidFill>
        </p:spPr>
        <p:txBody>
          <a:bodyPr wrap="square" rtlCol="0">
            <a:spAutoFit/>
          </a:bodyPr>
          <a:lstStyle/>
          <a:p>
            <a:pPr algn="ctr"/>
            <a:endParaRPr lang="en-GB" b="1" i="1" dirty="0">
              <a:solidFill>
                <a:srgbClr val="C00000"/>
              </a:solidFill>
            </a:endParaRPr>
          </a:p>
        </p:txBody>
      </p:sp>
      <p:sp>
        <p:nvSpPr>
          <p:cNvPr id="6" name="Rectangle 2"/>
          <p:cNvSpPr>
            <a:spLocks noChangeArrowheads="1"/>
          </p:cNvSpPr>
          <p:nvPr/>
        </p:nvSpPr>
        <p:spPr bwMode="auto">
          <a:xfrm>
            <a:off x="171261" y="116632"/>
            <a:ext cx="8784975"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ltLang="en-US" sz="3200" b="1" dirty="0" smtClean="0">
                <a:solidFill>
                  <a:srgbClr val="0033CC"/>
                </a:solidFill>
                <a:latin typeface="Lucida Sans" pitchFamily="34" charset="0"/>
              </a:rPr>
              <a:t>Virtual Experiments: Neutron Spectroscopy</a:t>
            </a:r>
            <a:endParaRPr lang="en-GB" altLang="en-US" sz="3200" b="1" dirty="0" smtClean="0">
              <a:solidFill>
                <a:srgbClr val="0033CC"/>
              </a:solidFill>
              <a:latin typeface="Lucida Sans" pitchFamily="34" charset="0"/>
            </a:endParaRPr>
          </a:p>
        </p:txBody>
      </p:sp>
      <p:sp>
        <p:nvSpPr>
          <p:cNvPr id="69" name="TextBox 68"/>
          <p:cNvSpPr txBox="1"/>
          <p:nvPr/>
        </p:nvSpPr>
        <p:spPr>
          <a:xfrm>
            <a:off x="265099" y="6381328"/>
            <a:ext cx="2732479" cy="369332"/>
          </a:xfrm>
          <a:prstGeom prst="rect">
            <a:avLst/>
          </a:prstGeom>
          <a:solidFill>
            <a:schemeClr val="bg1">
              <a:alpha val="54000"/>
            </a:schemeClr>
          </a:solidFill>
          <a:ln w="25400">
            <a:solidFill>
              <a:srgbClr val="C00000"/>
            </a:solidFill>
          </a:ln>
        </p:spPr>
        <p:txBody>
          <a:bodyPr wrap="none" rtlCol="0">
            <a:spAutoFit/>
          </a:bodyPr>
          <a:lstStyle/>
          <a:p>
            <a:r>
              <a:rPr lang="en-GB" i="1" dirty="0" smtClean="0">
                <a:solidFill>
                  <a:srgbClr val="0033CC"/>
                </a:solidFill>
              </a:rPr>
              <a:t>Data Virtual Experiments</a:t>
            </a:r>
            <a:endParaRPr lang="en-GB" i="1" dirty="0">
              <a:solidFill>
                <a:srgbClr val="0033CC"/>
              </a:solidFill>
            </a:endParaRPr>
          </a:p>
        </p:txBody>
      </p:sp>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7" y="1580400"/>
            <a:ext cx="3096345" cy="1065266"/>
          </a:xfrm>
          <a:prstGeom prst="rect">
            <a:avLst/>
          </a:prstGeom>
        </p:spPr>
      </p:pic>
      <p:sp>
        <p:nvSpPr>
          <p:cNvPr id="12" name="TextBox 11"/>
          <p:cNvSpPr txBox="1"/>
          <p:nvPr/>
        </p:nvSpPr>
        <p:spPr>
          <a:xfrm>
            <a:off x="171261" y="2660293"/>
            <a:ext cx="2903825" cy="523220"/>
          </a:xfrm>
          <a:prstGeom prst="rect">
            <a:avLst/>
          </a:prstGeom>
          <a:solidFill>
            <a:schemeClr val="bg1"/>
          </a:solidFill>
          <a:ln w="22225">
            <a:solidFill>
              <a:srgbClr val="C00000"/>
            </a:solidFill>
          </a:ln>
        </p:spPr>
        <p:txBody>
          <a:bodyPr wrap="square">
            <a:spAutoFit/>
          </a:bodyPr>
          <a:lstStyle/>
          <a:p>
            <a:pPr algn="ctr">
              <a:defRPr/>
            </a:pPr>
            <a:r>
              <a:rPr lang="en-GB" sz="1400" i="1" dirty="0" smtClean="0">
                <a:solidFill>
                  <a:srgbClr val="0033CC"/>
                </a:solidFill>
                <a:latin typeface="+mn-lt"/>
                <a:cs typeface="Arial" pitchFamily="34" charset="0"/>
              </a:rPr>
              <a:t>CASTEP DFT Simulations Phonon file</a:t>
            </a:r>
            <a:endParaRPr lang="en-GB" sz="1400" i="1" dirty="0">
              <a:solidFill>
                <a:srgbClr val="0033CC"/>
              </a:solidFill>
              <a:latin typeface="+mn-lt"/>
              <a:cs typeface="Arial" pitchFamily="34" charset="0"/>
            </a:endParaRPr>
          </a:p>
        </p:txBody>
      </p:sp>
      <p:sp>
        <p:nvSpPr>
          <p:cNvPr id="15" name="TextBox 14"/>
          <p:cNvSpPr txBox="1"/>
          <p:nvPr/>
        </p:nvSpPr>
        <p:spPr>
          <a:xfrm>
            <a:off x="4047760" y="5308844"/>
            <a:ext cx="1922574" cy="584775"/>
          </a:xfrm>
          <a:prstGeom prst="rect">
            <a:avLst/>
          </a:prstGeom>
          <a:solidFill>
            <a:schemeClr val="bg1"/>
          </a:solidFill>
          <a:ln w="22225">
            <a:solidFill>
              <a:srgbClr val="C00000"/>
            </a:solidFill>
          </a:ln>
        </p:spPr>
        <p:txBody>
          <a:bodyPr wrap="square">
            <a:spAutoFit/>
          </a:bodyPr>
          <a:lstStyle/>
          <a:p>
            <a:pPr algn="ctr">
              <a:defRPr/>
            </a:pPr>
            <a:r>
              <a:rPr lang="en-GB" sz="1600" i="1" dirty="0" smtClean="0">
                <a:solidFill>
                  <a:srgbClr val="0033CC"/>
                </a:solidFill>
                <a:latin typeface="+mn-lt"/>
                <a:cs typeface="Arial" pitchFamily="34" charset="0"/>
              </a:rPr>
              <a:t>Data reduction in MANTID</a:t>
            </a:r>
            <a:endParaRPr lang="en-GB" sz="1600" i="1" dirty="0">
              <a:solidFill>
                <a:srgbClr val="0033CC"/>
              </a:solidFill>
              <a:latin typeface="+mn-lt"/>
              <a:cs typeface="Arial" pitchFamily="34" charset="0"/>
            </a:endParaRPr>
          </a:p>
        </p:txBody>
      </p:sp>
      <p:cxnSp>
        <p:nvCxnSpPr>
          <p:cNvPr id="27" name="Straight Arrow Connector 26"/>
          <p:cNvCxnSpPr/>
          <p:nvPr/>
        </p:nvCxnSpPr>
        <p:spPr>
          <a:xfrm>
            <a:off x="3075086" y="2814181"/>
            <a:ext cx="1543753" cy="0"/>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1475" y="2660293"/>
            <a:ext cx="943122" cy="281825"/>
          </a:xfrm>
          <a:prstGeom prst="line">
            <a:avLst/>
          </a:prstGeom>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09" name="Oval 17"/>
          <p:cNvSpPr>
            <a:spLocks noChangeArrowheads="1"/>
          </p:cNvSpPr>
          <p:nvPr/>
        </p:nvSpPr>
        <p:spPr bwMode="auto">
          <a:xfrm>
            <a:off x="6353062" y="3694264"/>
            <a:ext cx="167519" cy="144072"/>
          </a:xfrm>
          <a:prstGeom prst="ellipse">
            <a:avLst/>
          </a:prstGeom>
          <a:solidFill>
            <a:srgbClr val="FF00FF"/>
          </a:solidFill>
          <a:ln w="12700">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cxnSp>
        <p:nvCxnSpPr>
          <p:cNvPr id="71" name="Straight Arrow Connector 70"/>
          <p:cNvCxnSpPr/>
          <p:nvPr/>
        </p:nvCxnSpPr>
        <p:spPr>
          <a:xfrm flipH="1">
            <a:off x="2909589" y="5484556"/>
            <a:ext cx="1125510" cy="49638"/>
          </a:xfrm>
          <a:prstGeom prst="straightConnector1">
            <a:avLst/>
          </a:prstGeom>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3">
            <a:lum/>
            <a:alphaModFix/>
          </a:blip>
          <a:srcRect/>
          <a:stretch>
            <a:fillRect/>
          </a:stretch>
        </p:blipFill>
        <p:spPr>
          <a:xfrm>
            <a:off x="7701730" y="3068960"/>
            <a:ext cx="1365733" cy="1813641"/>
          </a:xfrm>
          <a:prstGeom prst="rect">
            <a:avLst/>
          </a:prstGeom>
          <a:noFill/>
          <a:ln>
            <a:noFill/>
          </a:ln>
        </p:spPr>
      </p:pic>
      <p:pic>
        <p:nvPicPr>
          <p:cNvPr id="5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597" y="2073198"/>
            <a:ext cx="1096730" cy="60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2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993" y="1524789"/>
            <a:ext cx="2790482" cy="2551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Box 59"/>
          <p:cNvSpPr txBox="1"/>
          <p:nvPr/>
        </p:nvSpPr>
        <p:spPr>
          <a:xfrm>
            <a:off x="5009047" y="4076541"/>
            <a:ext cx="1922574" cy="341554"/>
          </a:xfrm>
          <a:prstGeom prst="rect">
            <a:avLst/>
          </a:prstGeom>
          <a:solidFill>
            <a:schemeClr val="bg1"/>
          </a:solidFill>
          <a:ln w="22225">
            <a:solidFill>
              <a:srgbClr val="C00000"/>
            </a:solidFill>
          </a:ln>
        </p:spPr>
        <p:txBody>
          <a:bodyPr wrap="square">
            <a:spAutoFit/>
          </a:bodyPr>
          <a:lstStyle/>
          <a:p>
            <a:pPr algn="ctr">
              <a:defRPr/>
            </a:pPr>
            <a:r>
              <a:rPr lang="en-GB" sz="1600" i="1" dirty="0" smtClean="0">
                <a:solidFill>
                  <a:srgbClr val="0033CC"/>
                </a:solidFill>
                <a:latin typeface="+mn-lt"/>
                <a:cs typeface="Arial" pitchFamily="34" charset="0"/>
              </a:rPr>
              <a:t>VDOS </a:t>
            </a:r>
            <a:endParaRPr lang="en-GB" sz="1600" i="1" dirty="0">
              <a:solidFill>
                <a:srgbClr val="0033CC"/>
              </a:solidFill>
              <a:latin typeface="+mn-lt"/>
              <a:cs typeface="Arial" pitchFamily="34" charset="0"/>
            </a:endParaRPr>
          </a:p>
        </p:txBody>
      </p:sp>
      <p:sp>
        <p:nvSpPr>
          <p:cNvPr id="11" name="TextBox 10"/>
          <p:cNvSpPr txBox="1"/>
          <p:nvPr/>
        </p:nvSpPr>
        <p:spPr>
          <a:xfrm>
            <a:off x="7701730" y="2305386"/>
            <a:ext cx="954107" cy="369332"/>
          </a:xfrm>
          <a:prstGeom prst="rect">
            <a:avLst/>
          </a:prstGeom>
          <a:noFill/>
          <a:ln w="25400">
            <a:solidFill>
              <a:srgbClr val="C00000"/>
            </a:solidFill>
          </a:ln>
        </p:spPr>
        <p:txBody>
          <a:bodyPr wrap="none" rtlCol="0">
            <a:spAutoFit/>
          </a:bodyPr>
          <a:lstStyle/>
          <a:p>
            <a:r>
              <a:rPr lang="en-GB" dirty="0" smtClean="0"/>
              <a:t>S(</a:t>
            </a:r>
            <a:r>
              <a:rPr lang="en-GB" dirty="0"/>
              <a:t>Q</a:t>
            </a:r>
            <a:r>
              <a:rPr lang="en-GB" dirty="0" smtClean="0"/>
              <a:t>,W)</a:t>
            </a:r>
            <a:endParaRPr lang="en-GB" dirty="0"/>
          </a:p>
        </p:txBody>
      </p:sp>
      <p:sp>
        <p:nvSpPr>
          <p:cNvPr id="76" name="TextBox 75"/>
          <p:cNvSpPr txBox="1"/>
          <p:nvPr/>
        </p:nvSpPr>
        <p:spPr>
          <a:xfrm>
            <a:off x="7033662" y="5064123"/>
            <a:ext cx="1922574" cy="830997"/>
          </a:xfrm>
          <a:prstGeom prst="rect">
            <a:avLst/>
          </a:prstGeom>
          <a:solidFill>
            <a:schemeClr val="bg1"/>
          </a:solidFill>
          <a:ln w="22225">
            <a:solidFill>
              <a:srgbClr val="C00000"/>
            </a:solidFill>
          </a:ln>
        </p:spPr>
        <p:txBody>
          <a:bodyPr wrap="square">
            <a:spAutoFit/>
          </a:bodyPr>
          <a:lstStyle/>
          <a:p>
            <a:pPr algn="ctr">
              <a:defRPr/>
            </a:pPr>
            <a:r>
              <a:rPr lang="en-GB" sz="1600" i="1" dirty="0" err="1" smtClean="0">
                <a:solidFill>
                  <a:srgbClr val="0033CC"/>
                </a:solidFill>
                <a:latin typeface="+mn-lt"/>
                <a:cs typeface="Arial" pitchFamily="34" charset="0"/>
              </a:rPr>
              <a:t>McStas</a:t>
            </a:r>
            <a:r>
              <a:rPr lang="en-GB" sz="1600" i="1" dirty="0" smtClean="0">
                <a:solidFill>
                  <a:srgbClr val="0033CC"/>
                </a:solidFill>
                <a:latin typeface="+mn-lt"/>
                <a:cs typeface="Arial" pitchFamily="34" charset="0"/>
              </a:rPr>
              <a:t> Instrument TOSCA</a:t>
            </a:r>
            <a:r>
              <a:rPr lang="en-GB" sz="1600" i="1" dirty="0" smtClean="0">
                <a:solidFill>
                  <a:srgbClr val="0033CC"/>
                </a:solidFill>
                <a:latin typeface="+mn-lt"/>
                <a:cs typeface="Arial" pitchFamily="34" charset="0"/>
              </a:rPr>
              <a:t> </a:t>
            </a:r>
            <a:endParaRPr lang="en-GB" sz="1600" i="1" dirty="0">
              <a:solidFill>
                <a:srgbClr val="0033CC"/>
              </a:solidFill>
              <a:latin typeface="+mn-lt"/>
              <a:cs typeface="Arial" pitchFamily="34" charset="0"/>
            </a:endParaRPr>
          </a:p>
        </p:txBody>
      </p:sp>
      <p:cxnSp>
        <p:nvCxnSpPr>
          <p:cNvPr id="77" name="Straight Arrow Connector 76"/>
          <p:cNvCxnSpPr/>
          <p:nvPr/>
        </p:nvCxnSpPr>
        <p:spPr>
          <a:xfrm flipH="1">
            <a:off x="5908152" y="5454802"/>
            <a:ext cx="1125510" cy="0"/>
          </a:xfrm>
          <a:prstGeom prst="straightConnector1">
            <a:avLst/>
          </a:prstGeom>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pic>
        <p:nvPicPr>
          <p:cNvPr id="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4697" y="4581841"/>
            <a:ext cx="1096730" cy="60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23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002" y="4442093"/>
            <a:ext cx="2470587" cy="1822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4555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651" y="840911"/>
            <a:ext cx="7766946" cy="369332"/>
          </a:xfrm>
          <a:prstGeom prst="rect">
            <a:avLst/>
          </a:prstGeom>
          <a:solidFill>
            <a:schemeClr val="bg1">
              <a:alpha val="64000"/>
            </a:schemeClr>
          </a:solidFill>
        </p:spPr>
        <p:txBody>
          <a:bodyPr wrap="square" rtlCol="0">
            <a:spAutoFit/>
          </a:bodyPr>
          <a:lstStyle/>
          <a:p>
            <a:pPr algn="ctr"/>
            <a:endParaRPr lang="en-GB" b="1" i="1" dirty="0">
              <a:solidFill>
                <a:srgbClr val="C00000"/>
              </a:solidFill>
            </a:endParaRPr>
          </a:p>
        </p:txBody>
      </p:sp>
      <p:sp>
        <p:nvSpPr>
          <p:cNvPr id="6" name="Rectangle 2"/>
          <p:cNvSpPr>
            <a:spLocks noChangeArrowheads="1"/>
          </p:cNvSpPr>
          <p:nvPr/>
        </p:nvSpPr>
        <p:spPr bwMode="auto">
          <a:xfrm>
            <a:off x="171261" y="116632"/>
            <a:ext cx="8784975"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ltLang="en-US" sz="3200" b="1" dirty="0" smtClean="0">
                <a:solidFill>
                  <a:srgbClr val="0033CC"/>
                </a:solidFill>
                <a:latin typeface="Lucida Sans" pitchFamily="34" charset="0"/>
              </a:rPr>
              <a:t>Virtual Experiments: Neutron Spectroscopy</a:t>
            </a:r>
            <a:endParaRPr lang="en-GB" altLang="en-US" sz="3200" b="1" dirty="0" smtClean="0">
              <a:solidFill>
                <a:srgbClr val="0033CC"/>
              </a:solidFill>
              <a:latin typeface="Lucida Sans" pitchFamily="34" charset="0"/>
            </a:endParaRPr>
          </a:p>
        </p:txBody>
      </p:sp>
      <p:sp>
        <p:nvSpPr>
          <p:cNvPr id="12" name="TextBox 11"/>
          <p:cNvSpPr txBox="1"/>
          <p:nvPr/>
        </p:nvSpPr>
        <p:spPr>
          <a:xfrm>
            <a:off x="0" y="1393077"/>
            <a:ext cx="2903825" cy="523220"/>
          </a:xfrm>
          <a:prstGeom prst="rect">
            <a:avLst/>
          </a:prstGeom>
          <a:solidFill>
            <a:schemeClr val="bg1"/>
          </a:solidFill>
          <a:ln w="22225">
            <a:solidFill>
              <a:srgbClr val="C00000"/>
            </a:solidFill>
          </a:ln>
        </p:spPr>
        <p:txBody>
          <a:bodyPr wrap="square">
            <a:spAutoFit/>
          </a:bodyPr>
          <a:lstStyle/>
          <a:p>
            <a:pPr algn="ctr">
              <a:defRPr/>
            </a:pPr>
            <a:r>
              <a:rPr lang="en-GB" sz="1400" i="1" dirty="0" smtClean="0">
                <a:solidFill>
                  <a:srgbClr val="0033CC"/>
                </a:solidFill>
                <a:latin typeface="+mn-lt"/>
                <a:cs typeface="Arial" pitchFamily="34" charset="0"/>
              </a:rPr>
              <a:t>CASTEP DFT Simulations Phonon file</a:t>
            </a:r>
            <a:endParaRPr lang="en-GB" sz="1400" i="1" dirty="0">
              <a:solidFill>
                <a:srgbClr val="0033CC"/>
              </a:solidFill>
              <a:latin typeface="+mn-lt"/>
              <a:cs typeface="Arial" pitchFamily="34" charset="0"/>
            </a:endParaRPr>
          </a:p>
        </p:txBody>
      </p:sp>
      <p:cxnSp>
        <p:nvCxnSpPr>
          <p:cNvPr id="27" name="Straight Arrow Connector 26"/>
          <p:cNvCxnSpPr/>
          <p:nvPr/>
        </p:nvCxnSpPr>
        <p:spPr>
          <a:xfrm>
            <a:off x="424674" y="1996900"/>
            <a:ext cx="1543753" cy="1000052"/>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09" name="Oval 17"/>
          <p:cNvSpPr>
            <a:spLocks noChangeArrowheads="1"/>
          </p:cNvSpPr>
          <p:nvPr/>
        </p:nvSpPr>
        <p:spPr bwMode="auto">
          <a:xfrm>
            <a:off x="6353062" y="3694264"/>
            <a:ext cx="167519" cy="144072"/>
          </a:xfrm>
          <a:prstGeom prst="ellipse">
            <a:avLst/>
          </a:prstGeom>
          <a:solidFill>
            <a:srgbClr val="FF00FF"/>
          </a:solidFill>
          <a:ln w="12700">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pic>
        <p:nvPicPr>
          <p:cNvPr id="5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036" y="5400160"/>
            <a:ext cx="1096730" cy="60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992" y="1524789"/>
            <a:ext cx="4025463" cy="3681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Box 59"/>
          <p:cNvSpPr txBox="1"/>
          <p:nvPr/>
        </p:nvSpPr>
        <p:spPr>
          <a:xfrm>
            <a:off x="5796136" y="5229383"/>
            <a:ext cx="1922574" cy="341554"/>
          </a:xfrm>
          <a:prstGeom prst="rect">
            <a:avLst/>
          </a:prstGeom>
          <a:solidFill>
            <a:schemeClr val="bg1"/>
          </a:solidFill>
          <a:ln w="22225">
            <a:solidFill>
              <a:srgbClr val="C00000"/>
            </a:solidFill>
          </a:ln>
        </p:spPr>
        <p:txBody>
          <a:bodyPr wrap="square">
            <a:spAutoFit/>
          </a:bodyPr>
          <a:lstStyle/>
          <a:p>
            <a:pPr algn="ctr">
              <a:defRPr/>
            </a:pPr>
            <a:r>
              <a:rPr lang="en-GB" sz="1600" i="1" dirty="0" smtClean="0">
                <a:solidFill>
                  <a:srgbClr val="0033CC"/>
                </a:solidFill>
                <a:latin typeface="+mn-lt"/>
                <a:cs typeface="Arial" pitchFamily="34" charset="0"/>
              </a:rPr>
              <a:t>VDOS </a:t>
            </a:r>
            <a:endParaRPr lang="en-GB" sz="1600" i="1" dirty="0">
              <a:solidFill>
                <a:srgbClr val="0033CC"/>
              </a:solidFill>
              <a:latin typeface="+mn-lt"/>
              <a:cs typeface="Arial" pitchFamily="34" charset="0"/>
            </a:endParaRPr>
          </a:p>
        </p:txBody>
      </p:sp>
      <p:pic>
        <p:nvPicPr>
          <p:cNvPr id="962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427" y="1996900"/>
            <a:ext cx="2526185" cy="321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6345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651" y="840911"/>
            <a:ext cx="7766946" cy="369332"/>
          </a:xfrm>
          <a:prstGeom prst="rect">
            <a:avLst/>
          </a:prstGeom>
          <a:solidFill>
            <a:schemeClr val="bg1">
              <a:alpha val="64000"/>
            </a:schemeClr>
          </a:solidFill>
        </p:spPr>
        <p:txBody>
          <a:bodyPr wrap="square" rtlCol="0">
            <a:spAutoFit/>
          </a:bodyPr>
          <a:lstStyle/>
          <a:p>
            <a:pPr algn="ctr"/>
            <a:endParaRPr lang="en-GB" b="1" i="1" dirty="0">
              <a:solidFill>
                <a:srgbClr val="C00000"/>
              </a:solidFill>
            </a:endParaRPr>
          </a:p>
        </p:txBody>
      </p:sp>
      <p:sp>
        <p:nvSpPr>
          <p:cNvPr id="6" name="Rectangle 2"/>
          <p:cNvSpPr>
            <a:spLocks noChangeArrowheads="1"/>
          </p:cNvSpPr>
          <p:nvPr/>
        </p:nvSpPr>
        <p:spPr bwMode="auto">
          <a:xfrm>
            <a:off x="171261" y="116632"/>
            <a:ext cx="8784975"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ltLang="en-US" sz="3200" b="1" dirty="0" smtClean="0">
                <a:solidFill>
                  <a:srgbClr val="0033CC"/>
                </a:solidFill>
                <a:latin typeface="Lucida Sans" pitchFamily="34" charset="0"/>
              </a:rPr>
              <a:t>Virtual Experiments: Neutron Spectroscopy</a:t>
            </a:r>
            <a:endParaRPr lang="en-GB" altLang="en-US" sz="3200" b="1" dirty="0" smtClean="0">
              <a:solidFill>
                <a:srgbClr val="0033CC"/>
              </a:solidFill>
              <a:latin typeface="Lucida Sans" pitchFamily="34" charset="0"/>
            </a:endParaRPr>
          </a:p>
        </p:txBody>
      </p:sp>
      <p:sp>
        <p:nvSpPr>
          <p:cNvPr id="15" name="TextBox 14"/>
          <p:cNvSpPr txBox="1"/>
          <p:nvPr/>
        </p:nvSpPr>
        <p:spPr>
          <a:xfrm>
            <a:off x="5509619" y="1986005"/>
            <a:ext cx="1922574" cy="584775"/>
          </a:xfrm>
          <a:prstGeom prst="rect">
            <a:avLst/>
          </a:prstGeom>
          <a:solidFill>
            <a:schemeClr val="bg1"/>
          </a:solidFill>
          <a:ln w="22225">
            <a:solidFill>
              <a:srgbClr val="C00000"/>
            </a:solidFill>
          </a:ln>
        </p:spPr>
        <p:txBody>
          <a:bodyPr wrap="square">
            <a:spAutoFit/>
          </a:bodyPr>
          <a:lstStyle/>
          <a:p>
            <a:pPr algn="ctr">
              <a:defRPr/>
            </a:pPr>
            <a:r>
              <a:rPr lang="en-GB" sz="1600" i="1" dirty="0" smtClean="0">
                <a:solidFill>
                  <a:srgbClr val="0033CC"/>
                </a:solidFill>
                <a:latin typeface="+mn-lt"/>
                <a:cs typeface="Arial" pitchFamily="34" charset="0"/>
              </a:rPr>
              <a:t>Data reduction in MANTID</a:t>
            </a:r>
            <a:endParaRPr lang="en-GB" sz="1600" i="1" dirty="0">
              <a:solidFill>
                <a:srgbClr val="0033CC"/>
              </a:solidFill>
              <a:latin typeface="+mn-lt"/>
              <a:cs typeface="Arial" pitchFamily="34" charset="0"/>
            </a:endParaRPr>
          </a:p>
        </p:txBody>
      </p:sp>
      <p:pic>
        <p:nvPicPr>
          <p:cNvPr id="59" name="Picture 58"/>
          <p:cNvPicPr>
            <a:picLocks noChangeAspect="1"/>
          </p:cNvPicPr>
          <p:nvPr/>
        </p:nvPicPr>
        <p:blipFill>
          <a:blip r:embed="rId2">
            <a:lum/>
            <a:alphaModFix/>
          </a:blip>
          <a:srcRect/>
          <a:stretch>
            <a:fillRect/>
          </a:stretch>
        </p:blipFill>
        <p:spPr>
          <a:xfrm>
            <a:off x="2201810" y="1772816"/>
            <a:ext cx="1591535" cy="2113497"/>
          </a:xfrm>
          <a:prstGeom prst="rect">
            <a:avLst/>
          </a:prstGeom>
          <a:noFill/>
          <a:ln>
            <a:noFill/>
          </a:ln>
        </p:spPr>
      </p:pic>
      <p:sp>
        <p:nvSpPr>
          <p:cNvPr id="11" name="TextBox 10"/>
          <p:cNvSpPr txBox="1"/>
          <p:nvPr/>
        </p:nvSpPr>
        <p:spPr>
          <a:xfrm>
            <a:off x="559260" y="2949487"/>
            <a:ext cx="954107" cy="369332"/>
          </a:xfrm>
          <a:prstGeom prst="rect">
            <a:avLst/>
          </a:prstGeom>
          <a:noFill/>
          <a:ln w="25400">
            <a:solidFill>
              <a:srgbClr val="C00000"/>
            </a:solidFill>
          </a:ln>
        </p:spPr>
        <p:txBody>
          <a:bodyPr wrap="none" rtlCol="0">
            <a:spAutoFit/>
          </a:bodyPr>
          <a:lstStyle/>
          <a:p>
            <a:r>
              <a:rPr lang="en-GB" dirty="0" smtClean="0"/>
              <a:t>S(</a:t>
            </a:r>
            <a:r>
              <a:rPr lang="en-GB" dirty="0"/>
              <a:t>Q</a:t>
            </a:r>
            <a:r>
              <a:rPr lang="en-GB" dirty="0" smtClean="0"/>
              <a:t>,W)</a:t>
            </a:r>
            <a:endParaRPr lang="en-GB" dirty="0"/>
          </a:p>
        </p:txBody>
      </p:sp>
      <p:sp>
        <p:nvSpPr>
          <p:cNvPr id="76" name="TextBox 75"/>
          <p:cNvSpPr txBox="1"/>
          <p:nvPr/>
        </p:nvSpPr>
        <p:spPr>
          <a:xfrm>
            <a:off x="2201810" y="4166342"/>
            <a:ext cx="1922574" cy="830997"/>
          </a:xfrm>
          <a:prstGeom prst="rect">
            <a:avLst/>
          </a:prstGeom>
          <a:solidFill>
            <a:schemeClr val="bg1"/>
          </a:solidFill>
          <a:ln w="22225">
            <a:solidFill>
              <a:srgbClr val="C00000"/>
            </a:solidFill>
          </a:ln>
        </p:spPr>
        <p:txBody>
          <a:bodyPr wrap="square">
            <a:spAutoFit/>
          </a:bodyPr>
          <a:lstStyle/>
          <a:p>
            <a:pPr algn="ctr">
              <a:defRPr/>
            </a:pPr>
            <a:r>
              <a:rPr lang="en-GB" sz="1600" i="1" dirty="0" err="1" smtClean="0">
                <a:solidFill>
                  <a:srgbClr val="0033CC"/>
                </a:solidFill>
                <a:latin typeface="+mn-lt"/>
                <a:cs typeface="Arial" pitchFamily="34" charset="0"/>
              </a:rPr>
              <a:t>McStas</a:t>
            </a:r>
            <a:r>
              <a:rPr lang="en-GB" sz="1600" i="1" dirty="0" smtClean="0">
                <a:solidFill>
                  <a:srgbClr val="0033CC"/>
                </a:solidFill>
                <a:latin typeface="+mn-lt"/>
                <a:cs typeface="Arial" pitchFamily="34" charset="0"/>
              </a:rPr>
              <a:t> Instrument TOSCA</a:t>
            </a:r>
            <a:r>
              <a:rPr lang="en-GB" sz="1600" i="1" dirty="0" smtClean="0">
                <a:solidFill>
                  <a:srgbClr val="0033CC"/>
                </a:solidFill>
                <a:latin typeface="+mn-lt"/>
                <a:cs typeface="Arial" pitchFamily="34" charset="0"/>
              </a:rPr>
              <a:t> </a:t>
            </a:r>
            <a:endParaRPr lang="en-GB" sz="1600" i="1" dirty="0">
              <a:solidFill>
                <a:srgbClr val="0033CC"/>
              </a:solidFill>
              <a:latin typeface="+mn-lt"/>
              <a:cs typeface="Arial" pitchFamily="34" charset="0"/>
            </a:endParaRPr>
          </a:p>
        </p:txBody>
      </p:sp>
      <p:cxnSp>
        <p:nvCxnSpPr>
          <p:cNvPr id="77" name="Straight Arrow Connector 76"/>
          <p:cNvCxnSpPr/>
          <p:nvPr/>
        </p:nvCxnSpPr>
        <p:spPr>
          <a:xfrm flipH="1">
            <a:off x="5908152" y="5454802"/>
            <a:ext cx="1125510" cy="0"/>
          </a:xfrm>
          <a:prstGeom prst="straightConnector1">
            <a:avLst/>
          </a:prstGeom>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pic>
        <p:nvPicPr>
          <p:cNvPr id="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230" y="1472056"/>
            <a:ext cx="1096730" cy="60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2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595" y="2713593"/>
            <a:ext cx="4327597" cy="2905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559259" y="1408172"/>
            <a:ext cx="838691" cy="369332"/>
          </a:xfrm>
          <a:prstGeom prst="rect">
            <a:avLst/>
          </a:prstGeom>
          <a:noFill/>
          <a:ln w="25400">
            <a:solidFill>
              <a:srgbClr val="C00000"/>
            </a:solidFill>
          </a:ln>
        </p:spPr>
        <p:txBody>
          <a:bodyPr wrap="none" rtlCol="0">
            <a:spAutoFit/>
          </a:bodyPr>
          <a:lstStyle/>
          <a:p>
            <a:r>
              <a:rPr lang="en-GB" dirty="0" smtClean="0"/>
              <a:t>VDOS</a:t>
            </a:r>
            <a:endParaRPr lang="en-GB" dirty="0"/>
          </a:p>
        </p:txBody>
      </p:sp>
      <p:cxnSp>
        <p:nvCxnSpPr>
          <p:cNvPr id="23" name="Straight Arrow Connector 22"/>
          <p:cNvCxnSpPr>
            <a:stCxn id="22" idx="2"/>
          </p:cNvCxnSpPr>
          <p:nvPr/>
        </p:nvCxnSpPr>
        <p:spPr>
          <a:xfrm flipH="1">
            <a:off x="978604" y="1777504"/>
            <a:ext cx="1" cy="1171983"/>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13367" y="3134153"/>
            <a:ext cx="688443" cy="0"/>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93345" y="2363495"/>
            <a:ext cx="1716274" cy="0"/>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5393" y="4166342"/>
            <a:ext cx="1762021" cy="369332"/>
          </a:xfrm>
          <a:prstGeom prst="rect">
            <a:avLst/>
          </a:prstGeom>
          <a:noFill/>
        </p:spPr>
        <p:txBody>
          <a:bodyPr wrap="none" rtlCol="0">
            <a:spAutoFit/>
          </a:bodyPr>
          <a:lstStyle/>
          <a:p>
            <a:r>
              <a:rPr lang="en-GB" dirty="0" smtClean="0"/>
              <a:t>Single Detector</a:t>
            </a:r>
            <a:endParaRPr lang="en-GB" dirty="0"/>
          </a:p>
        </p:txBody>
      </p:sp>
    </p:spTree>
    <p:extLst>
      <p:ext uri="{BB962C8B-B14F-4D97-AF65-F5344CB8AC3E}">
        <p14:creationId xmlns:p14="http://schemas.microsoft.com/office/powerpoint/2010/main" val="3977001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651" y="840911"/>
            <a:ext cx="7766946" cy="369332"/>
          </a:xfrm>
          <a:prstGeom prst="rect">
            <a:avLst/>
          </a:prstGeom>
          <a:solidFill>
            <a:schemeClr val="bg1">
              <a:alpha val="64000"/>
            </a:schemeClr>
          </a:solidFill>
        </p:spPr>
        <p:txBody>
          <a:bodyPr wrap="square" rtlCol="0">
            <a:spAutoFit/>
          </a:bodyPr>
          <a:lstStyle/>
          <a:p>
            <a:pPr algn="ctr"/>
            <a:endParaRPr lang="en-GB" b="1" i="1" dirty="0">
              <a:solidFill>
                <a:srgbClr val="C00000"/>
              </a:solidFill>
            </a:endParaRPr>
          </a:p>
        </p:txBody>
      </p:sp>
      <p:sp>
        <p:nvSpPr>
          <p:cNvPr id="6" name="Rectangle 2"/>
          <p:cNvSpPr>
            <a:spLocks noChangeArrowheads="1"/>
          </p:cNvSpPr>
          <p:nvPr/>
        </p:nvSpPr>
        <p:spPr bwMode="auto">
          <a:xfrm>
            <a:off x="171261" y="116632"/>
            <a:ext cx="8784975"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ltLang="en-US" sz="3200" b="1" dirty="0" smtClean="0">
                <a:solidFill>
                  <a:srgbClr val="0033CC"/>
                </a:solidFill>
                <a:latin typeface="Lucida Sans" pitchFamily="34" charset="0"/>
              </a:rPr>
              <a:t>Virtual Experiments: Neutron Spectroscopy</a:t>
            </a:r>
            <a:endParaRPr lang="en-GB" altLang="en-US" sz="3200" b="1" dirty="0" smtClean="0">
              <a:solidFill>
                <a:srgbClr val="0033CC"/>
              </a:solidFill>
              <a:latin typeface="Lucida Sans" pitchFamily="34" charset="0"/>
            </a:endParaRPr>
          </a:p>
        </p:txBody>
      </p:sp>
      <p:sp>
        <p:nvSpPr>
          <p:cNvPr id="15" name="TextBox 14"/>
          <p:cNvSpPr txBox="1"/>
          <p:nvPr/>
        </p:nvSpPr>
        <p:spPr>
          <a:xfrm>
            <a:off x="5509619" y="1986005"/>
            <a:ext cx="1922574" cy="584775"/>
          </a:xfrm>
          <a:prstGeom prst="rect">
            <a:avLst/>
          </a:prstGeom>
          <a:solidFill>
            <a:schemeClr val="bg1"/>
          </a:solidFill>
          <a:ln w="22225">
            <a:solidFill>
              <a:srgbClr val="C00000"/>
            </a:solidFill>
          </a:ln>
        </p:spPr>
        <p:txBody>
          <a:bodyPr wrap="square">
            <a:spAutoFit/>
          </a:bodyPr>
          <a:lstStyle/>
          <a:p>
            <a:pPr algn="ctr">
              <a:defRPr/>
            </a:pPr>
            <a:r>
              <a:rPr lang="en-GB" sz="1600" i="1" dirty="0" smtClean="0">
                <a:solidFill>
                  <a:srgbClr val="0033CC"/>
                </a:solidFill>
                <a:latin typeface="+mn-lt"/>
                <a:cs typeface="Arial" pitchFamily="34" charset="0"/>
              </a:rPr>
              <a:t>Data reduction in MANTID</a:t>
            </a:r>
            <a:endParaRPr lang="en-GB" sz="1600" i="1" dirty="0">
              <a:solidFill>
                <a:srgbClr val="0033CC"/>
              </a:solidFill>
              <a:latin typeface="+mn-lt"/>
              <a:cs typeface="Arial" pitchFamily="34" charset="0"/>
            </a:endParaRPr>
          </a:p>
        </p:txBody>
      </p:sp>
      <p:pic>
        <p:nvPicPr>
          <p:cNvPr id="59" name="Picture 58"/>
          <p:cNvPicPr>
            <a:picLocks noChangeAspect="1"/>
          </p:cNvPicPr>
          <p:nvPr/>
        </p:nvPicPr>
        <p:blipFill>
          <a:blip r:embed="rId2">
            <a:lum/>
            <a:alphaModFix/>
          </a:blip>
          <a:srcRect/>
          <a:stretch>
            <a:fillRect/>
          </a:stretch>
        </p:blipFill>
        <p:spPr>
          <a:xfrm>
            <a:off x="2201810" y="1772816"/>
            <a:ext cx="1591535" cy="2113497"/>
          </a:xfrm>
          <a:prstGeom prst="rect">
            <a:avLst/>
          </a:prstGeom>
          <a:noFill/>
          <a:ln>
            <a:noFill/>
          </a:ln>
        </p:spPr>
      </p:pic>
      <p:sp>
        <p:nvSpPr>
          <p:cNvPr id="11" name="TextBox 10"/>
          <p:cNvSpPr txBox="1"/>
          <p:nvPr/>
        </p:nvSpPr>
        <p:spPr>
          <a:xfrm>
            <a:off x="559260" y="2949487"/>
            <a:ext cx="954107" cy="369332"/>
          </a:xfrm>
          <a:prstGeom prst="rect">
            <a:avLst/>
          </a:prstGeom>
          <a:noFill/>
          <a:ln w="25400">
            <a:solidFill>
              <a:srgbClr val="C00000"/>
            </a:solidFill>
          </a:ln>
        </p:spPr>
        <p:txBody>
          <a:bodyPr wrap="none" rtlCol="0">
            <a:spAutoFit/>
          </a:bodyPr>
          <a:lstStyle/>
          <a:p>
            <a:r>
              <a:rPr lang="en-GB" dirty="0" smtClean="0"/>
              <a:t>S(</a:t>
            </a:r>
            <a:r>
              <a:rPr lang="en-GB" dirty="0"/>
              <a:t>Q</a:t>
            </a:r>
            <a:r>
              <a:rPr lang="en-GB" dirty="0" smtClean="0"/>
              <a:t>,W)</a:t>
            </a:r>
            <a:endParaRPr lang="en-GB" dirty="0"/>
          </a:p>
        </p:txBody>
      </p:sp>
      <p:sp>
        <p:nvSpPr>
          <p:cNvPr id="76" name="TextBox 75"/>
          <p:cNvSpPr txBox="1"/>
          <p:nvPr/>
        </p:nvSpPr>
        <p:spPr>
          <a:xfrm>
            <a:off x="2201810" y="4166342"/>
            <a:ext cx="1922574" cy="830997"/>
          </a:xfrm>
          <a:prstGeom prst="rect">
            <a:avLst/>
          </a:prstGeom>
          <a:solidFill>
            <a:schemeClr val="bg1"/>
          </a:solidFill>
          <a:ln w="22225">
            <a:solidFill>
              <a:srgbClr val="C00000"/>
            </a:solidFill>
          </a:ln>
        </p:spPr>
        <p:txBody>
          <a:bodyPr wrap="square">
            <a:spAutoFit/>
          </a:bodyPr>
          <a:lstStyle/>
          <a:p>
            <a:pPr algn="ctr">
              <a:defRPr/>
            </a:pPr>
            <a:r>
              <a:rPr lang="en-GB" sz="1600" i="1" dirty="0" err="1" smtClean="0">
                <a:solidFill>
                  <a:srgbClr val="0033CC"/>
                </a:solidFill>
                <a:latin typeface="+mn-lt"/>
                <a:cs typeface="Arial" pitchFamily="34" charset="0"/>
              </a:rPr>
              <a:t>McStas</a:t>
            </a:r>
            <a:r>
              <a:rPr lang="en-GB" sz="1600" i="1" dirty="0" smtClean="0">
                <a:solidFill>
                  <a:srgbClr val="0033CC"/>
                </a:solidFill>
                <a:latin typeface="+mn-lt"/>
                <a:cs typeface="Arial" pitchFamily="34" charset="0"/>
              </a:rPr>
              <a:t> Instrument TOSCA</a:t>
            </a:r>
            <a:r>
              <a:rPr lang="en-GB" sz="1600" i="1" dirty="0" smtClean="0">
                <a:solidFill>
                  <a:srgbClr val="0033CC"/>
                </a:solidFill>
                <a:latin typeface="+mn-lt"/>
                <a:cs typeface="Arial" pitchFamily="34" charset="0"/>
              </a:rPr>
              <a:t> </a:t>
            </a:r>
            <a:endParaRPr lang="en-GB" sz="1600" i="1" dirty="0">
              <a:solidFill>
                <a:srgbClr val="0033CC"/>
              </a:solidFill>
              <a:latin typeface="+mn-lt"/>
              <a:cs typeface="Arial" pitchFamily="34" charset="0"/>
            </a:endParaRPr>
          </a:p>
        </p:txBody>
      </p:sp>
      <p:pic>
        <p:nvPicPr>
          <p:cNvPr id="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230" y="1472056"/>
            <a:ext cx="1096730" cy="60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559259" y="1408172"/>
            <a:ext cx="838691" cy="369332"/>
          </a:xfrm>
          <a:prstGeom prst="rect">
            <a:avLst/>
          </a:prstGeom>
          <a:noFill/>
          <a:ln w="25400">
            <a:solidFill>
              <a:srgbClr val="C00000"/>
            </a:solidFill>
          </a:ln>
        </p:spPr>
        <p:txBody>
          <a:bodyPr wrap="none" rtlCol="0">
            <a:spAutoFit/>
          </a:bodyPr>
          <a:lstStyle/>
          <a:p>
            <a:r>
              <a:rPr lang="en-GB" dirty="0" smtClean="0"/>
              <a:t>VDOS</a:t>
            </a:r>
            <a:endParaRPr lang="en-GB" dirty="0"/>
          </a:p>
        </p:txBody>
      </p:sp>
      <p:cxnSp>
        <p:nvCxnSpPr>
          <p:cNvPr id="23" name="Straight Arrow Connector 22"/>
          <p:cNvCxnSpPr>
            <a:stCxn id="22" idx="2"/>
          </p:cNvCxnSpPr>
          <p:nvPr/>
        </p:nvCxnSpPr>
        <p:spPr>
          <a:xfrm flipH="1">
            <a:off x="978604" y="1777504"/>
            <a:ext cx="1" cy="1171983"/>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13367" y="3134153"/>
            <a:ext cx="688443" cy="0"/>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93345" y="2363495"/>
            <a:ext cx="1716274" cy="0"/>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pic>
        <p:nvPicPr>
          <p:cNvPr id="983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124" y="2665546"/>
            <a:ext cx="4562648" cy="3365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717378" y="4237231"/>
            <a:ext cx="1492716" cy="369332"/>
          </a:xfrm>
          <a:prstGeom prst="rect">
            <a:avLst/>
          </a:prstGeom>
          <a:noFill/>
        </p:spPr>
        <p:txBody>
          <a:bodyPr wrap="none" rtlCol="0">
            <a:spAutoFit/>
          </a:bodyPr>
          <a:lstStyle/>
          <a:p>
            <a:r>
              <a:rPr lang="en-GB" dirty="0" smtClean="0"/>
              <a:t>52 Detectors</a:t>
            </a:r>
            <a:endParaRPr lang="en-GB" dirty="0"/>
          </a:p>
        </p:txBody>
      </p:sp>
    </p:spTree>
    <p:extLst>
      <p:ext uri="{BB962C8B-B14F-4D97-AF65-F5344CB8AC3E}">
        <p14:creationId xmlns:p14="http://schemas.microsoft.com/office/powerpoint/2010/main" val="2954230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651" y="840911"/>
            <a:ext cx="7766946" cy="369332"/>
          </a:xfrm>
          <a:prstGeom prst="rect">
            <a:avLst/>
          </a:prstGeom>
          <a:solidFill>
            <a:schemeClr val="bg1">
              <a:alpha val="64000"/>
            </a:schemeClr>
          </a:solidFill>
        </p:spPr>
        <p:txBody>
          <a:bodyPr wrap="square" rtlCol="0">
            <a:spAutoFit/>
          </a:bodyPr>
          <a:lstStyle/>
          <a:p>
            <a:pPr algn="ctr"/>
            <a:endParaRPr lang="en-GB" b="1" i="1" dirty="0">
              <a:solidFill>
                <a:srgbClr val="C00000"/>
              </a:solidFill>
            </a:endParaRPr>
          </a:p>
        </p:txBody>
      </p:sp>
      <p:sp>
        <p:nvSpPr>
          <p:cNvPr id="6" name="Rectangle 2"/>
          <p:cNvSpPr>
            <a:spLocks noChangeArrowheads="1"/>
          </p:cNvSpPr>
          <p:nvPr/>
        </p:nvSpPr>
        <p:spPr bwMode="auto">
          <a:xfrm>
            <a:off x="171261" y="116632"/>
            <a:ext cx="8784975"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altLang="en-US" sz="3200" b="1" dirty="0" smtClean="0">
                <a:solidFill>
                  <a:srgbClr val="0033CC"/>
                </a:solidFill>
                <a:latin typeface="Lucida Sans" pitchFamily="34" charset="0"/>
              </a:rPr>
              <a:t>Virtual Experiments: Neutron Spectroscopy</a:t>
            </a:r>
            <a:endParaRPr lang="en-GB" altLang="en-US" sz="3200" b="1" dirty="0" smtClean="0">
              <a:solidFill>
                <a:srgbClr val="0033CC"/>
              </a:solidFill>
              <a:latin typeface="Lucida Sans" pitchFamily="34" charset="0"/>
            </a:endParaRPr>
          </a:p>
        </p:txBody>
      </p:sp>
      <p:sp>
        <p:nvSpPr>
          <p:cNvPr id="15" name="TextBox 14"/>
          <p:cNvSpPr txBox="1"/>
          <p:nvPr/>
        </p:nvSpPr>
        <p:spPr>
          <a:xfrm>
            <a:off x="5509619" y="1986005"/>
            <a:ext cx="1922574" cy="584775"/>
          </a:xfrm>
          <a:prstGeom prst="rect">
            <a:avLst/>
          </a:prstGeom>
          <a:solidFill>
            <a:schemeClr val="bg1"/>
          </a:solidFill>
          <a:ln w="22225">
            <a:solidFill>
              <a:srgbClr val="C00000"/>
            </a:solidFill>
          </a:ln>
        </p:spPr>
        <p:txBody>
          <a:bodyPr wrap="square">
            <a:spAutoFit/>
          </a:bodyPr>
          <a:lstStyle/>
          <a:p>
            <a:pPr algn="ctr">
              <a:defRPr/>
            </a:pPr>
            <a:r>
              <a:rPr lang="en-GB" sz="1600" i="1" dirty="0" smtClean="0">
                <a:solidFill>
                  <a:srgbClr val="0033CC"/>
                </a:solidFill>
                <a:latin typeface="+mn-lt"/>
                <a:cs typeface="Arial" pitchFamily="34" charset="0"/>
              </a:rPr>
              <a:t>Data reduction in MANTID</a:t>
            </a:r>
            <a:endParaRPr lang="en-GB" sz="1600" i="1" dirty="0">
              <a:solidFill>
                <a:srgbClr val="0033CC"/>
              </a:solidFill>
              <a:latin typeface="+mn-lt"/>
              <a:cs typeface="Arial" pitchFamily="34" charset="0"/>
            </a:endParaRPr>
          </a:p>
        </p:txBody>
      </p:sp>
      <p:pic>
        <p:nvPicPr>
          <p:cNvPr id="59" name="Picture 58"/>
          <p:cNvPicPr>
            <a:picLocks noChangeAspect="1"/>
          </p:cNvPicPr>
          <p:nvPr/>
        </p:nvPicPr>
        <p:blipFill>
          <a:blip r:embed="rId2">
            <a:lum/>
            <a:alphaModFix/>
          </a:blip>
          <a:srcRect/>
          <a:stretch>
            <a:fillRect/>
          </a:stretch>
        </p:blipFill>
        <p:spPr>
          <a:xfrm>
            <a:off x="2201810" y="1772816"/>
            <a:ext cx="1591535" cy="2113497"/>
          </a:xfrm>
          <a:prstGeom prst="rect">
            <a:avLst/>
          </a:prstGeom>
          <a:noFill/>
          <a:ln>
            <a:noFill/>
          </a:ln>
        </p:spPr>
      </p:pic>
      <p:sp>
        <p:nvSpPr>
          <p:cNvPr id="11" name="TextBox 10"/>
          <p:cNvSpPr txBox="1"/>
          <p:nvPr/>
        </p:nvSpPr>
        <p:spPr>
          <a:xfrm>
            <a:off x="559260" y="2949487"/>
            <a:ext cx="954107" cy="369332"/>
          </a:xfrm>
          <a:prstGeom prst="rect">
            <a:avLst/>
          </a:prstGeom>
          <a:noFill/>
          <a:ln w="25400">
            <a:solidFill>
              <a:srgbClr val="C00000"/>
            </a:solidFill>
          </a:ln>
        </p:spPr>
        <p:txBody>
          <a:bodyPr wrap="none" rtlCol="0">
            <a:spAutoFit/>
          </a:bodyPr>
          <a:lstStyle/>
          <a:p>
            <a:r>
              <a:rPr lang="en-GB" dirty="0" smtClean="0"/>
              <a:t>S(</a:t>
            </a:r>
            <a:r>
              <a:rPr lang="en-GB" dirty="0"/>
              <a:t>Q</a:t>
            </a:r>
            <a:r>
              <a:rPr lang="en-GB" dirty="0" smtClean="0"/>
              <a:t>,W)</a:t>
            </a:r>
            <a:endParaRPr lang="en-GB" dirty="0"/>
          </a:p>
        </p:txBody>
      </p:sp>
      <p:sp>
        <p:nvSpPr>
          <p:cNvPr id="76" name="TextBox 75"/>
          <p:cNvSpPr txBox="1"/>
          <p:nvPr/>
        </p:nvSpPr>
        <p:spPr>
          <a:xfrm>
            <a:off x="2201810" y="4166342"/>
            <a:ext cx="1922574" cy="830997"/>
          </a:xfrm>
          <a:prstGeom prst="rect">
            <a:avLst/>
          </a:prstGeom>
          <a:solidFill>
            <a:schemeClr val="bg1"/>
          </a:solidFill>
          <a:ln w="22225">
            <a:solidFill>
              <a:srgbClr val="C00000"/>
            </a:solidFill>
          </a:ln>
        </p:spPr>
        <p:txBody>
          <a:bodyPr wrap="square">
            <a:spAutoFit/>
          </a:bodyPr>
          <a:lstStyle/>
          <a:p>
            <a:pPr algn="ctr">
              <a:defRPr/>
            </a:pPr>
            <a:r>
              <a:rPr lang="en-GB" sz="1600" i="1" dirty="0" err="1" smtClean="0">
                <a:solidFill>
                  <a:srgbClr val="0033CC"/>
                </a:solidFill>
                <a:latin typeface="+mn-lt"/>
                <a:cs typeface="Arial" pitchFamily="34" charset="0"/>
              </a:rPr>
              <a:t>McStas</a:t>
            </a:r>
            <a:r>
              <a:rPr lang="en-GB" sz="1600" i="1" dirty="0" smtClean="0">
                <a:solidFill>
                  <a:srgbClr val="0033CC"/>
                </a:solidFill>
                <a:latin typeface="+mn-lt"/>
                <a:cs typeface="Arial" pitchFamily="34" charset="0"/>
              </a:rPr>
              <a:t> Instrument TOSCA</a:t>
            </a:r>
            <a:r>
              <a:rPr lang="en-GB" sz="1600" i="1" dirty="0" smtClean="0">
                <a:solidFill>
                  <a:srgbClr val="0033CC"/>
                </a:solidFill>
                <a:latin typeface="+mn-lt"/>
                <a:cs typeface="Arial" pitchFamily="34" charset="0"/>
              </a:rPr>
              <a:t> </a:t>
            </a:r>
            <a:endParaRPr lang="en-GB" sz="1600" i="1" dirty="0">
              <a:solidFill>
                <a:srgbClr val="0033CC"/>
              </a:solidFill>
              <a:latin typeface="+mn-lt"/>
              <a:cs typeface="Arial" pitchFamily="34" charset="0"/>
            </a:endParaRPr>
          </a:p>
        </p:txBody>
      </p:sp>
      <p:pic>
        <p:nvPicPr>
          <p:cNvPr id="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230" y="1472056"/>
            <a:ext cx="1096730" cy="60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559259" y="1408172"/>
            <a:ext cx="838691" cy="369332"/>
          </a:xfrm>
          <a:prstGeom prst="rect">
            <a:avLst/>
          </a:prstGeom>
          <a:noFill/>
          <a:ln w="25400">
            <a:solidFill>
              <a:srgbClr val="C00000"/>
            </a:solidFill>
          </a:ln>
        </p:spPr>
        <p:txBody>
          <a:bodyPr wrap="none" rtlCol="0">
            <a:spAutoFit/>
          </a:bodyPr>
          <a:lstStyle/>
          <a:p>
            <a:r>
              <a:rPr lang="en-GB" dirty="0" smtClean="0"/>
              <a:t>VDOS</a:t>
            </a:r>
            <a:endParaRPr lang="en-GB" dirty="0"/>
          </a:p>
        </p:txBody>
      </p:sp>
      <p:cxnSp>
        <p:nvCxnSpPr>
          <p:cNvPr id="23" name="Straight Arrow Connector 22"/>
          <p:cNvCxnSpPr>
            <a:stCxn id="22" idx="2"/>
          </p:cNvCxnSpPr>
          <p:nvPr/>
        </p:nvCxnSpPr>
        <p:spPr>
          <a:xfrm flipH="1">
            <a:off x="978604" y="1777504"/>
            <a:ext cx="1" cy="1171983"/>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13367" y="3134153"/>
            <a:ext cx="688443" cy="0"/>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93345" y="2363495"/>
            <a:ext cx="1716274" cy="0"/>
          </a:xfrm>
          <a:prstGeom prst="straightConnector1">
            <a:avLst/>
          </a:prstGeom>
          <a:solidFill>
            <a:schemeClr val="bg1"/>
          </a:solidFill>
          <a:ln w="63500">
            <a:solidFill>
              <a:srgbClr val="0033CC"/>
            </a:solidFill>
            <a:tailEnd type="arrow"/>
          </a:ln>
        </p:spPr>
        <p:style>
          <a:lnRef idx="1">
            <a:schemeClr val="accent1"/>
          </a:lnRef>
          <a:fillRef idx="0">
            <a:schemeClr val="accent1"/>
          </a:fillRef>
          <a:effectRef idx="0">
            <a:schemeClr val="accent1"/>
          </a:effectRef>
          <a:fontRef idx="minor">
            <a:schemeClr val="tx1"/>
          </a:fontRef>
        </p:style>
      </p:cxnSp>
      <p:pic>
        <p:nvPicPr>
          <p:cNvPr id="993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112" y="2913864"/>
            <a:ext cx="3984861" cy="3545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6075247" y="4317265"/>
            <a:ext cx="2309350" cy="369332"/>
          </a:xfrm>
          <a:prstGeom prst="rect">
            <a:avLst/>
          </a:prstGeom>
          <a:noFill/>
        </p:spPr>
        <p:txBody>
          <a:bodyPr wrap="none" rtlCol="0">
            <a:spAutoFit/>
          </a:bodyPr>
          <a:lstStyle/>
          <a:p>
            <a:r>
              <a:rPr lang="en-GB" dirty="0" smtClean="0"/>
              <a:t>TOSCA Experiments</a:t>
            </a:r>
            <a:endParaRPr lang="en-GB" dirty="0"/>
          </a:p>
        </p:txBody>
      </p:sp>
    </p:spTree>
    <p:extLst>
      <p:ext uri="{BB962C8B-B14F-4D97-AF65-F5344CB8AC3E}">
        <p14:creationId xmlns:p14="http://schemas.microsoft.com/office/powerpoint/2010/main" val="1269958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ISIS Small Bottom Banner">
  <a:themeElements>
    <a:clrScheme name="ISIS Small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SIS Small Bottom Banner">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SIS Small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SIS Small Bottom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SIS Small Bottom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SIS Small Bottom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SIS Small Bottom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SIS Small Bottom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SIS Small Bottom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SIS Small Bottom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SIS Small Bottom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SIS Small Bottom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SIS Small Bottom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SIS Small Bottom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SIS Large Top Banner">
  <a:themeElements>
    <a:clrScheme name="ISIS Large Top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SIS Large Top Banner">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SIS Large Top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SIS Large Top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SIS Large Top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SIS Large Top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SIS Large Top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SIS Large Top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SIS Large Top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SIS Large Top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SIS Large Top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SIS Large Top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SIS Large Top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SIS Large Top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SIS Small Top Banner">
  <a:themeElements>
    <a:clrScheme name="ISIS Small Top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SIS Small Top Banner">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SIS Small Top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SIS Small Top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SIS Small Top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SIS Small Top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SIS Small Top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SIS Small Top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SIS Small Top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SIS Small Top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SIS Small Top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SIS Small Top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SIS Small Top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SIS Small Top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ISIS Large Bottom Banner">
  <a:themeElements>
    <a:clrScheme name="ISIS Large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SIS Large Bottom Bann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SIS Large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SIS Large Bottom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SIS Large Bottom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SIS Large Bottom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SIS Large Bottom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SIS Large Bottom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SIS Large Bottom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SIS Large Bottom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SIS Large Bottom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SIS Large Bottom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SIS Large Bottom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SIS Large Bottom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57563</TotalTime>
  <Words>345</Words>
  <Application>Microsoft Office PowerPoint</Application>
  <PresentationFormat>On-screen Show (4:3)</PresentationFormat>
  <Paragraphs>76</Paragraphs>
  <Slides>8</Slides>
  <Notes>1</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19" baseType="lpstr">
      <vt:lpstr>Arial</vt:lpstr>
      <vt:lpstr>Lucida Sans</vt:lpstr>
      <vt:lpstr>Lucida Sans Unicode</vt:lpstr>
      <vt:lpstr>Wingdings</vt:lpstr>
      <vt:lpstr>Calibri</vt:lpstr>
      <vt:lpstr>Symbol</vt:lpstr>
      <vt:lpstr>ISIS Small Bottom Banner</vt:lpstr>
      <vt:lpstr>ISIS Large Top Banner</vt:lpstr>
      <vt:lpstr>ISIS Small Top Banner</vt:lpstr>
      <vt:lpstr>ISIS Large Bottom Banner</vt:lpstr>
      <vt:lpstr>Equation</vt:lpstr>
      <vt:lpstr>Virtual Experiments: Molecular Spectroscopy  Sanghamitra Mukhopadhyay and Peter Willendrup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CCLRC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Fernandez-Alonso, Felix (STFC,RAL,ISIS)</dc:creator>
  <cp:lastModifiedBy>Mukhopadhyay, Sanghamitra (STFC,RAL,ISIS)</cp:lastModifiedBy>
  <cp:revision>2266</cp:revision>
  <dcterms:created xsi:type="dcterms:W3CDTF">2007-08-10T08:53:48Z</dcterms:created>
  <dcterms:modified xsi:type="dcterms:W3CDTF">2018-09-28T11:56:13Z</dcterms:modified>
</cp:coreProperties>
</file>