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7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7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78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2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5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1"/>
          <p:cNvSpPr txBox="1"/>
          <p:nvPr/>
        </p:nvSpPr>
        <p:spPr>
          <a:xfrm>
            <a:off x="3770755" y="2926148"/>
            <a:ext cx="4047149" cy="3190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Moving Optics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Disk Chopper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Fermi Chopper</a:t>
            </a:r>
          </a:p>
        </p:txBody>
      </p:sp>
      <p:sp>
        <p:nvSpPr>
          <p:cNvPr id="94" name="Rounded Rectangle 2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95" name="Rounded Rectangle 3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96" name="Rounded Rectangle 4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97" name="Rounded Rectangle 5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98" name="Rectangle 6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99" name="Title 1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Shape 83"/>
          <p:cNvSpPr txBox="1"/>
          <p:nvPr/>
        </p:nvSpPr>
        <p:spPr>
          <a:xfrm>
            <a:off x="1796196" y="161364"/>
            <a:ext cx="7745507" cy="86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DISK CHOPPER_S</a:t>
            </a:r>
          </a:p>
        </p:txBody>
      </p:sp>
      <p:pic>
        <p:nvPicPr>
          <p:cNvPr id="165" name="DiskChop2.pdf" descr="DiskChop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660" y="2189949"/>
            <a:ext cx="7295991" cy="3849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Shape 125"/>
          <p:cNvSpPr txBox="1"/>
          <p:nvPr/>
        </p:nvSpPr>
        <p:spPr>
          <a:xfrm>
            <a:off x="1911456" y="207468"/>
            <a:ext cx="7538038" cy="51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FERMI CHOPPER</a:t>
            </a:r>
          </a:p>
        </p:txBody>
      </p:sp>
      <p:pic>
        <p:nvPicPr>
          <p:cNvPr id="169" name="FermiChop.pdf" descr="FermiCho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7722" y="1267865"/>
            <a:ext cx="7388199" cy="4114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"/>
          <p:cNvSpPr txBox="1"/>
          <p:nvPr/>
        </p:nvSpPr>
        <p:spPr>
          <a:xfrm>
            <a:off x="5756985" y="2807262"/>
            <a:ext cx="5766874" cy="261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 marR="36882" indent="40639" defTabSz="407733">
              <a:lnSpc>
                <a:spcPct val="93000"/>
              </a:lnSpc>
              <a:defRPr b="1"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Selectors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 the neutron energy you want</a:t>
            </a:r>
          </a:p>
        </p:txBody>
      </p:sp>
      <p:sp>
        <p:nvSpPr>
          <p:cNvPr id="103" name="Rounded Rectangle 2"/>
          <p:cNvSpPr/>
          <p:nvPr/>
        </p:nvSpPr>
        <p:spPr>
          <a:xfrm>
            <a:off x="2044069" y="2059143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04" name="Rounded Rectangle 3"/>
          <p:cNvSpPr/>
          <p:nvPr/>
        </p:nvSpPr>
        <p:spPr>
          <a:xfrm>
            <a:off x="3681617" y="2059143"/>
            <a:ext cx="5156060" cy="518619"/>
          </a:xfrm>
          <a:prstGeom prst="roundRect">
            <a:avLst>
              <a:gd name="adj" fmla="val 16667"/>
            </a:avLst>
          </a:prstGeom>
          <a:solidFill>
            <a:srgbClr val="E41962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05" name="Rectangle 6"/>
          <p:cNvSpPr/>
          <p:nvPr/>
        </p:nvSpPr>
        <p:spPr>
          <a:xfrm flipH="1">
            <a:off x="3542968" y="1608422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06" name="Title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3814411" y="2131054"/>
            <a:ext cx="3570043" cy="1788248"/>
            <a:chOff x="0" y="0"/>
            <a:chExt cx="3570042" cy="1788246"/>
          </a:xfrm>
        </p:grpSpPr>
        <p:sp>
          <p:nvSpPr>
            <p:cNvPr id="109" name="Shape 45"/>
            <p:cNvSpPr/>
            <p:nvPr/>
          </p:nvSpPr>
          <p:spPr>
            <a:xfrm>
              <a:off x="1169389" y="-1"/>
              <a:ext cx="2394467" cy="1788248"/>
            </a:xfrm>
            <a:prstGeom prst="rect">
              <a:avLst/>
            </a:prstGeom>
            <a:solidFill>
              <a:srgbClr val="00C5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10" name="Shape 52"/>
            <p:cNvSpPr/>
            <p:nvPr/>
          </p:nvSpPr>
          <p:spPr>
            <a:xfrm>
              <a:off x="0" y="847064"/>
              <a:ext cx="1033271" cy="112943"/>
            </a:xfrm>
            <a:prstGeom prst="rightArrow">
              <a:avLst>
                <a:gd name="adj1" fmla="val 32000"/>
                <a:gd name="adj2" fmla="val 366667"/>
              </a:avLst>
            </a:prstGeom>
            <a:solidFill>
              <a:srgbClr val="008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11" name="Shape 53"/>
            <p:cNvSpPr/>
            <p:nvPr/>
          </p:nvSpPr>
          <p:spPr>
            <a:xfrm>
              <a:off x="1169389" y="696475"/>
              <a:ext cx="2394467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2" name="Shape 54"/>
            <p:cNvSpPr/>
            <p:nvPr/>
          </p:nvSpPr>
          <p:spPr>
            <a:xfrm>
              <a:off x="1175577" y="894123"/>
              <a:ext cx="2394466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3" name="Shape 55"/>
            <p:cNvSpPr/>
            <p:nvPr/>
          </p:nvSpPr>
          <p:spPr>
            <a:xfrm>
              <a:off x="1175577" y="517650"/>
              <a:ext cx="2394466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4" name="Shape 56"/>
            <p:cNvSpPr/>
            <p:nvPr/>
          </p:nvSpPr>
          <p:spPr>
            <a:xfrm>
              <a:off x="1175577" y="329413"/>
              <a:ext cx="2394466" cy="47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16" name="TextBox 8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117" name="TextBox 9"/>
          <p:cNvSpPr txBox="1"/>
          <p:nvPr/>
        </p:nvSpPr>
        <p:spPr>
          <a:xfrm>
            <a:off x="7626851" y="4427590"/>
            <a:ext cx="1585875" cy="22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absorbing blades</a:t>
            </a:r>
          </a:p>
        </p:txBody>
      </p:sp>
      <p:sp>
        <p:nvSpPr>
          <p:cNvPr id="118" name="Straight Arrow Connector 12"/>
          <p:cNvSpPr/>
          <p:nvPr/>
        </p:nvSpPr>
        <p:spPr>
          <a:xfrm flipH="1" flipV="1">
            <a:off x="7174460" y="3119296"/>
            <a:ext cx="1421802" cy="1275978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9" name="Title 1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020" y="2300014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extBox 2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124" name="Title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8" name="Picture 11" descr="Picture 11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478" y="2900740"/>
            <a:ext cx="3688337" cy="207469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3"/>
          <p:cNvSpPr txBox="1"/>
          <p:nvPr/>
        </p:nvSpPr>
        <p:spPr>
          <a:xfrm>
            <a:off x="1725575" y="4817646"/>
            <a:ext cx="1067929" cy="241054"/>
          </a:xfrm>
          <a:prstGeom prst="rect">
            <a:avLst/>
          </a:prstGeom>
          <a:solidFill>
            <a:srgbClr val="0D1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1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ILL.FR</a:t>
            </a:r>
          </a:p>
        </p:txBody>
      </p:sp>
      <p:sp>
        <p:nvSpPr>
          <p:cNvPr id="130" name="TextBox 8"/>
          <p:cNvSpPr txBox="1"/>
          <p:nvPr/>
        </p:nvSpPr>
        <p:spPr>
          <a:xfrm>
            <a:off x="3167593" y="1892739"/>
            <a:ext cx="4834644" cy="38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>
              <a:defRPr sz="2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‘broad’ monochromatization </a:t>
            </a:r>
            <a:r>
              <a:rPr>
                <a:uFillTx/>
              </a:rPr>
              <a:t>δλ/λ </a:t>
            </a:r>
            <a:r>
              <a:rPr>
                <a:uFillTx/>
              </a:rPr>
              <a:t> ≈ 10 %</a:t>
            </a:r>
          </a:p>
        </p:txBody>
      </p:sp>
      <p:sp>
        <p:nvSpPr>
          <p:cNvPr id="131" name="TextBox 9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grpSp>
        <p:nvGrpSpPr>
          <p:cNvPr id="136" name="Group 10"/>
          <p:cNvGrpSpPr/>
          <p:nvPr/>
        </p:nvGrpSpPr>
        <p:grpSpPr>
          <a:xfrm>
            <a:off x="6322091" y="2900740"/>
            <a:ext cx="2637399" cy="2104134"/>
            <a:chOff x="0" y="0"/>
            <a:chExt cx="2637398" cy="2104133"/>
          </a:xfrm>
        </p:grpSpPr>
        <p:grpSp>
          <p:nvGrpSpPr>
            <p:cNvPr id="134" name="Group 7"/>
            <p:cNvGrpSpPr/>
            <p:nvPr/>
          </p:nvGrpSpPr>
          <p:grpSpPr>
            <a:xfrm>
              <a:off x="0" y="-1"/>
              <a:ext cx="2637399" cy="2104135"/>
              <a:chOff x="0" y="0"/>
              <a:chExt cx="2637398" cy="2104133"/>
            </a:xfrm>
          </p:grpSpPr>
          <p:pic>
            <p:nvPicPr>
              <p:cNvPr id="132" name="Picture 5" descr="Picture 5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-1"/>
                <a:ext cx="2637399" cy="10569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3" name="Picture 6" descr="Picture 6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1047178"/>
                <a:ext cx="2637399" cy="1056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5" name="TextBox 2"/>
            <p:cNvSpPr/>
            <p:nvPr/>
          </p:nvSpPr>
          <p:spPr>
            <a:xfrm>
              <a:off x="0" y="1855023"/>
              <a:ext cx="8704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Astrium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7733" y="1188783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Box 4"/>
          <p:cNvSpPr txBox="1"/>
          <p:nvPr/>
        </p:nvSpPr>
        <p:spPr>
          <a:xfrm>
            <a:off x="1876675" y="2564967"/>
            <a:ext cx="7466756" cy="517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INPUT PARAMETER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xwidth		[m]			width entry aperture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yheight	[m]			height entry aperture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zdepth	[m]			housing! length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length		[m]			blade length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			[m]			blade thickness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alpha		[deg]		twisting angle 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radius		[m]			distance rotation axis – aperture centre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nu 			[Hz]		rotation speed, counterclockwise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nslit		[]			number of blades</a:t>
            </a:r>
          </a:p>
        </p:txBody>
      </p:sp>
      <p:sp>
        <p:nvSpPr>
          <p:cNvPr id="141" name="TextBox 16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142" name="Right Bracket 6"/>
          <p:cNvSpPr/>
          <p:nvPr/>
        </p:nvSpPr>
        <p:spPr>
          <a:xfrm>
            <a:off x="7109832" y="3361091"/>
            <a:ext cx="75400" cy="894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68"/>
                  <a:pt x="21600" y="152"/>
                </a:cubicBezTo>
                <a:lnTo>
                  <a:pt x="21600" y="21448"/>
                </a:lnTo>
                <a:cubicBezTo>
                  <a:pt x="21600" y="21532"/>
                  <a:pt x="11929" y="21600"/>
                  <a:pt x="0" y="21600"/>
                </a:cubicBezTo>
              </a:path>
            </a:pathLst>
          </a:custGeom>
          <a:ln w="50800">
            <a:solidFill>
              <a:srgbClr val="FF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43" name="TextBox 7"/>
          <p:cNvSpPr txBox="1"/>
          <p:nvPr/>
        </p:nvSpPr>
        <p:spPr>
          <a:xfrm>
            <a:off x="7491366" y="3511908"/>
            <a:ext cx="911353" cy="29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housing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ounded Rectangle 3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DISK CHOPPER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Rounded Rectangle 12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49" name="Rounded Rectangle 13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0" name="Rounded Rectangle 14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1" name="Rectangle 15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2" name="TextBox 16"/>
          <p:cNvSpPr txBox="1"/>
          <p:nvPr/>
        </p:nvSpPr>
        <p:spPr>
          <a:xfrm>
            <a:off x="3167567" y="3932046"/>
            <a:ext cx="4035807" cy="157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Define time structure of the beam 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Time Of Flight (TOF) measurements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5" name="DiskChop1.pdf" descr="DiskChop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9571" y="1234240"/>
            <a:ext cx="4377473" cy="418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r&amp;d2-2.jpg" descr="r&amp;d2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7248" y="1543508"/>
            <a:ext cx="3826649" cy="286998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itle 1"/>
          <p:cNvSpPr txBox="1"/>
          <p:nvPr/>
        </p:nvSpPr>
        <p:spPr>
          <a:xfrm>
            <a:off x="1519571" y="110814"/>
            <a:ext cx="8232759" cy="42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DISK CHOPPER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TextBox 4"/>
          <p:cNvSpPr txBox="1"/>
          <p:nvPr/>
        </p:nvSpPr>
        <p:spPr>
          <a:xfrm>
            <a:off x="1796196" y="1250694"/>
            <a:ext cx="8006441" cy="7612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INPUT PARAMETER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nu 			[Hz]		frequency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yheight	[m]			slit height (if 0, yheight = radius)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radius		[m]			disk radius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theta_0	[deg]		angular width of slits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xwidth		[m]			horizontal slit width opening, beam center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jitter 		[s]			jitter in time phase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delay		[s]			time delay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phase		[deg]		angular delay, overrides time	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Isfirst		[0/1]		several choppers, defines first chopper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npulse		[1]			number of pulses if isfirst=true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verbose	[1]			display disk chopper config</a:t>
            </a:r>
          </a:p>
        </p:txBody>
      </p:sp>
      <p:sp>
        <p:nvSpPr>
          <p:cNvPr id="161" name="Title 1"/>
          <p:cNvSpPr txBox="1"/>
          <p:nvPr/>
        </p:nvSpPr>
        <p:spPr>
          <a:xfrm>
            <a:off x="1519571" y="110814"/>
            <a:ext cx="8232759" cy="42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DISK CHOPPER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