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" altLang="en-US" sz="4000"/>
            </a:br>
            <a:r>
              <a:rPr lang="" altLang="en-US" sz="4000"/>
              <a:t>Monte Carlo Particle Lists</a:t>
            </a:r>
            <a:br>
              <a:rPr lang="" altLang="en-US" sz="4000"/>
            </a:br>
            <a:endParaRPr lang="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US" sz="6000"/>
              <a:t>MCPL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04202" y="5342574"/>
            <a:ext cx="4581601" cy="482274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63" name="Picture 262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452" y="1464859"/>
            <a:ext cx="4262806" cy="3493447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2254226" y="-254998"/>
            <a:ext cx="6783541" cy="99226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7467" tIns="23733" rIns="47467" bIns="23733" anchor="ctr"/>
          <a:lstStyle/>
          <a:p>
            <a:pPr>
              <a:lnSpc>
                <a:spcPct val="100000"/>
              </a:lnSpc>
            </a:pPr>
            <a:r>
              <a:rPr lang="en-US" sz="1690" b="0" strike="noStrike" spc="-1">
                <a:solidFill>
                  <a:srgbClr val="FFFFFF"/>
                </a:solidFill>
                <a:latin typeface="Calibri"/>
              </a:rPr>
              <a:t>Monte Carlo vs. ray tracing – where are we heading?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978722" y="1209482"/>
            <a:ext cx="4960205" cy="374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r>
              <a:rPr lang="en-US" sz="1475" b="0" i="1" strike="noStrike" spc="-1">
                <a:solidFill>
                  <a:srgbClr val="FF0000"/>
                </a:solidFill>
                <a:latin typeface="Verdana" panose="020B0604030504040204"/>
                <a:ea typeface="Verdana" panose="020B0604030504040204"/>
              </a:rPr>
              <a:t>MCNP</a:t>
            </a: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target, moderator, reflector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3333FF"/>
                </a:solidFill>
                <a:latin typeface="Verdana" panose="020B0604030504040204"/>
                <a:ea typeface="Verdana" panose="020B0604030504040204"/>
              </a:rPr>
              <a:t>McStas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(+other ray-tracing codes) for instrument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00CC00"/>
                </a:solidFill>
                <a:latin typeface="Verdana" panose="020B0604030504040204"/>
                <a:ea typeface="Verdana" panose="020B0604030504040204"/>
              </a:rPr>
              <a:t>GEANT4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for shielding and backgrounds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Vitess &amp; NADS &amp; Particle swarms: shielding &amp; optics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pPr marL="742950" lvl="1" indent="-285750">
              <a:buClr>
                <a:srgbClr val="000000"/>
              </a:buClr>
              <a:buFont typeface="Times New Roman" panose="02020603050405020304"/>
              <a:buChar char="–"/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- 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design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documentation for the instrument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FF0000"/>
                </a:solidFill>
                <a:latin typeface="Verdana" panose="020B0604030504040204"/>
                <a:ea typeface="Verdana" panose="020B0604030504040204"/>
              </a:rPr>
              <a:t>MCNP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 safety, dose-rates (future use of FLUKA or MARS)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i="1" strike="noStrike" spc="-1">
                <a:solidFill>
                  <a:srgbClr val="00CC00"/>
                </a:solidFill>
                <a:latin typeface="Verdana" panose="020B0604030504040204"/>
                <a:ea typeface="Verdana" panose="020B0604030504040204"/>
              </a:rPr>
              <a:t>GEANT4</a:t>
            </a: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: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detector design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407927"/>
                </a:solidFill>
                <a:latin typeface="Verdana" panose="020B0604030504040204"/>
              </a:rPr>
              <a:t>MARS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:</a:t>
            </a: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Accelerator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Interfacing is important!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MCNP-McStas interface is insufficient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→ A common file format would facilitate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 	'cradle to grave' simulations, without 				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   intermediate loss of information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	(e.g. through fitting etc)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</a:t>
            </a:r>
            <a:endParaRPr lang="en-US" sz="1475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M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onte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C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arlo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P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article </a:t>
            </a:r>
            <a:r>
              <a:rPr lang="en-US" sz="1690" b="0" u="sng" strike="noStrike" spc="-1">
                <a:solidFill>
                  <a:srgbClr val="000000"/>
                </a:solidFill>
                <a:uFillTx/>
                <a:latin typeface="Andale Mono" panose="020B0509000000000004"/>
                <a:ea typeface="Verdana" panose="020B0604030504040204"/>
              </a:rPr>
              <a:t>L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ist</a:t>
            </a:r>
            <a:r>
              <a:rPr lang="" alt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s</a:t>
            </a:r>
            <a:r>
              <a:rPr lang="en-US" sz="1690" b="0" strike="noStrike" spc="-1">
                <a:solidFill>
                  <a:srgbClr val="000000"/>
                </a:solidFill>
                <a:latin typeface="Andale Mono" panose="020B0509000000000004"/>
                <a:ea typeface="Verdana" panose="020B0604030504040204"/>
              </a:rPr>
              <a:t>: MCPL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  <a:p>
            <a:pPr marL="742950" lvl="1" indent="-285750">
              <a:buClr>
                <a:srgbClr val="000000"/>
              </a:buClr>
              <a:buFont typeface="Times New Roman" panose="02020603050405020304"/>
              <a:buChar char="–"/>
            </a:pP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1864989" y="3201506"/>
            <a:ext cx="8212325" cy="389255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  <a:p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7990815" y="5295328"/>
            <a:ext cx="1986816" cy="3394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7467" tIns="23733" rIns="47467" bIns="23733" anchor="ctr"/>
          <a:lstStyle/>
          <a:p>
            <a:pPr algn="r">
              <a:lnSpc>
                <a:spcPct val="100000"/>
              </a:lnSpc>
            </a:pPr>
            <a:fld id="{AC71426C-7578-40C6-B00C-BE3AE1AC10CB}" type="slidenum">
              <a:rPr lang="en-US" sz="635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635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8780491" y="3169716"/>
            <a:ext cx="511134" cy="511134"/>
          </a:xfrm>
          <a:prstGeom prst="ellipse">
            <a:avLst/>
          </a:prstGeom>
          <a:solidFill>
            <a:srgbClr val="FF333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7469428" y="2164156"/>
            <a:ext cx="816448" cy="1242899"/>
          </a:xfrm>
          <a:prstGeom prst="ellipse">
            <a:avLst/>
          </a:prstGeom>
          <a:solidFill>
            <a:srgbClr val="6666FF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0" name="CustomShape 8"/>
          <p:cNvSpPr/>
          <p:nvPr/>
        </p:nvSpPr>
        <p:spPr>
          <a:xfrm>
            <a:off x="7201899" y="2499659"/>
            <a:ext cx="816448" cy="1243089"/>
          </a:xfrm>
          <a:prstGeom prst="ellipse">
            <a:avLst/>
          </a:prstGeom>
          <a:solidFill>
            <a:srgbClr val="99FF66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7810058" y="1874032"/>
            <a:ext cx="631513" cy="1221634"/>
          </a:xfrm>
          <a:prstGeom prst="ellipse">
            <a:avLst/>
          </a:prstGeom>
          <a:solidFill>
            <a:srgbClr val="FF333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2" name="CustomShape 10"/>
          <p:cNvSpPr/>
          <p:nvPr/>
        </p:nvSpPr>
        <p:spPr>
          <a:xfrm rot="1575000">
            <a:off x="6903991" y="1402961"/>
            <a:ext cx="658285" cy="2044157"/>
          </a:xfrm>
          <a:prstGeom prst="ellipse">
            <a:avLst/>
          </a:prstGeom>
          <a:solidFill>
            <a:srgbClr val="6666FF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3" name="CustomShape 11"/>
          <p:cNvSpPr/>
          <p:nvPr/>
        </p:nvSpPr>
        <p:spPr>
          <a:xfrm rot="1575000">
            <a:off x="6989053" y="977079"/>
            <a:ext cx="658285" cy="2044157"/>
          </a:xfrm>
          <a:prstGeom prst="ellipse">
            <a:avLst/>
          </a:prstGeom>
          <a:solidFill>
            <a:srgbClr val="99FF66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4" name="TextShape 12"/>
          <p:cNvSpPr txBox="1"/>
          <p:nvPr/>
        </p:nvSpPr>
        <p:spPr>
          <a:xfrm>
            <a:off x="2378971" y="-568855"/>
            <a:ext cx="7869607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Legacy: 2016 overview</a:t>
            </a:r>
            <a:endParaRPr lang="" altLang="en-US" sz="211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275" name="CustomShape 13"/>
          <p:cNvSpPr/>
          <p:nvPr/>
        </p:nvSpPr>
        <p:spPr>
          <a:xfrm rot="3490800">
            <a:off x="9561813" y="1897007"/>
            <a:ext cx="658285" cy="2044157"/>
          </a:xfrm>
          <a:prstGeom prst="ellipse">
            <a:avLst/>
          </a:prstGeom>
          <a:solidFill>
            <a:srgbClr val="407927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378971" y="-569994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</a:rPr>
              <a:t> Software integration: </a:t>
            </a:r>
            <a:r>
              <a:rPr lang="en-US" sz="2320" b="1" strike="noStrike" spc="-1">
                <a:solidFill>
                  <a:srgbClr val="000000"/>
                </a:solidFill>
                <a:latin typeface="Verdana Bold"/>
              </a:rPr>
              <a:t>MCPL</a:t>
            </a:r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378971" y="1278025"/>
            <a:ext cx="7287650" cy="518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000" lnSpcReduction="10000"/>
          </a:bodyPr>
          <a:lstStyle/>
          <a:p>
            <a:pPr marL="342900" indent="-342900">
              <a:spcBef>
                <a:spcPts val="695"/>
              </a:spcBef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475" b="0" i="1" strike="noStrike" spc="-1">
                <a:solidFill>
                  <a:srgbClr val="000000"/>
                </a:solidFill>
                <a:latin typeface="Verdana" panose="020B0604030504040204"/>
              </a:rPr>
              <a:t> Mish-mash of converters and ad-hoc solutions of varying quality is what we want to avoid</a:t>
            </a: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475" b="0" strike="noStrike" spc="-1">
              <a:solidFill>
                <a:srgbClr val="000000"/>
              </a:solidFill>
              <a:latin typeface="Verdana" panose="020B0604030504040204"/>
            </a:endParaRPr>
          </a:p>
          <a:p>
            <a:pPr marL="342900" indent="-342900"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475" b="0" strike="noStrike" spc="-1">
                <a:solidFill>
                  <a:srgbClr val="000000"/>
                </a:solidFill>
                <a:latin typeface="Verdana" panose="020B0604030504040204"/>
              </a:rPr>
              <a:t> </a:t>
            </a:r>
          </a:p>
        </p:txBody>
      </p:sp>
      <p:pic>
        <p:nvPicPr>
          <p:cNvPr id="278" name="Picture 277"/>
          <p:cNvPicPr/>
          <p:nvPr/>
        </p:nvPicPr>
        <p:blipFill>
          <a:blip r:embed="rId2"/>
          <a:stretch>
            <a:fillRect/>
          </a:stretch>
        </p:blipFill>
        <p:spPr>
          <a:xfrm>
            <a:off x="4080790" y="1967639"/>
            <a:ext cx="1504163" cy="879865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835233" y="4555209"/>
            <a:ext cx="1401252" cy="82252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47467" tIns="23733" rIns="47467" bIns="23733" anchor="ctr"/>
          <a:lstStyle/>
          <a:p>
            <a:pPr algn="ctr"/>
            <a:r>
              <a:rPr lang="en-US" sz="950" b="0" strike="noStrike" spc="-1">
                <a:solidFill>
                  <a:srgbClr val="000000"/>
                </a:solidFill>
                <a:latin typeface="Gill Sans"/>
              </a:rPr>
              <a:t>h</a:t>
            </a:r>
          </a:p>
        </p:txBody>
      </p:sp>
      <p:pic>
        <p:nvPicPr>
          <p:cNvPr id="280" name="Picture 279"/>
          <p:cNvPicPr/>
          <p:nvPr/>
        </p:nvPicPr>
        <p:blipFill>
          <a:blip r:embed="rId4"/>
          <a:stretch>
            <a:fillRect/>
          </a:stretch>
        </p:blipFill>
        <p:spPr>
          <a:xfrm>
            <a:off x="2237897" y="3713508"/>
            <a:ext cx="1877830" cy="446388"/>
          </a:xfrm>
          <a:prstGeom prst="rect">
            <a:avLst/>
          </a:prstGeom>
          <a:ln>
            <a:noFill/>
          </a:ln>
        </p:spPr>
      </p:pic>
      <p:pic>
        <p:nvPicPr>
          <p:cNvPr id="281" name="Picture 280"/>
          <p:cNvPicPr/>
          <p:nvPr/>
        </p:nvPicPr>
        <p:blipFill>
          <a:blip r:embed="rId5"/>
          <a:stretch>
            <a:fillRect/>
          </a:stretch>
        </p:blipFill>
        <p:spPr>
          <a:xfrm>
            <a:off x="2886688" y="2753138"/>
            <a:ext cx="1630807" cy="687525"/>
          </a:xfrm>
          <a:prstGeom prst="rect">
            <a:avLst/>
          </a:prstGeom>
          <a:ln>
            <a:noFill/>
          </a:ln>
        </p:spPr>
      </p:pic>
      <p:pic>
        <p:nvPicPr>
          <p:cNvPr id="282" name="Picture 281"/>
          <p:cNvPicPr/>
          <p:nvPr/>
        </p:nvPicPr>
        <p:blipFill>
          <a:blip r:embed="rId6"/>
          <a:stretch>
            <a:fillRect/>
          </a:stretch>
        </p:blipFill>
        <p:spPr>
          <a:xfrm>
            <a:off x="5079325" y="5627603"/>
            <a:ext cx="1604984" cy="733474"/>
          </a:xfrm>
          <a:prstGeom prst="rect">
            <a:avLst/>
          </a:prstGeom>
          <a:ln>
            <a:noFill/>
          </a:ln>
        </p:spPr>
      </p:pic>
      <p:pic>
        <p:nvPicPr>
          <p:cNvPr id="283" name="Picture 282"/>
          <p:cNvPicPr/>
          <p:nvPr/>
        </p:nvPicPr>
        <p:blipFill>
          <a:blip r:embed="rId7"/>
          <a:stretch>
            <a:fillRect/>
          </a:stretch>
        </p:blipFill>
        <p:spPr>
          <a:xfrm>
            <a:off x="7548794" y="3641926"/>
            <a:ext cx="2294598" cy="804486"/>
          </a:xfrm>
          <a:prstGeom prst="rect">
            <a:avLst/>
          </a:prstGeom>
          <a:ln>
            <a:noFill/>
          </a:ln>
        </p:spPr>
      </p:pic>
      <p:pic>
        <p:nvPicPr>
          <p:cNvPr id="284" name="Picture 283"/>
          <p:cNvPicPr/>
          <p:nvPr/>
        </p:nvPicPr>
        <p:blipFill>
          <a:blip r:embed="rId8"/>
          <a:stretch>
            <a:fillRect/>
          </a:stretch>
        </p:blipFill>
        <p:spPr>
          <a:xfrm>
            <a:off x="5926342" y="2058018"/>
            <a:ext cx="1971816" cy="778094"/>
          </a:xfrm>
          <a:prstGeom prst="rect">
            <a:avLst/>
          </a:prstGeom>
          <a:ln>
            <a:noFill/>
          </a:ln>
        </p:spPr>
      </p:pic>
      <p:pic>
        <p:nvPicPr>
          <p:cNvPr id="285" name="Picture 284"/>
          <p:cNvPicPr/>
          <p:nvPr/>
        </p:nvPicPr>
        <p:blipFill>
          <a:blip r:embed="rId9"/>
          <a:stretch>
            <a:fillRect/>
          </a:stretch>
        </p:blipFill>
        <p:spPr>
          <a:xfrm>
            <a:off x="6892029" y="5672413"/>
            <a:ext cx="1782134" cy="544742"/>
          </a:xfrm>
          <a:prstGeom prst="rect">
            <a:avLst/>
          </a:prstGeom>
          <a:ln>
            <a:noFill/>
          </a:ln>
        </p:spPr>
      </p:pic>
      <p:pic>
        <p:nvPicPr>
          <p:cNvPr id="286" name="Picture 285"/>
          <p:cNvPicPr/>
          <p:nvPr/>
        </p:nvPicPr>
        <p:blipFill>
          <a:blip r:embed="rId10"/>
          <a:stretch>
            <a:fillRect/>
          </a:stretch>
        </p:blipFill>
        <p:spPr>
          <a:xfrm>
            <a:off x="7865120" y="4743561"/>
            <a:ext cx="1382265" cy="511514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11"/>
          <a:stretch>
            <a:fillRect/>
          </a:stretch>
        </p:blipFill>
        <p:spPr>
          <a:xfrm>
            <a:off x="3276494" y="5471149"/>
            <a:ext cx="1621313" cy="469552"/>
          </a:xfrm>
          <a:prstGeom prst="rect">
            <a:avLst/>
          </a:prstGeom>
          <a:ln>
            <a:noFill/>
          </a:ln>
        </p:spPr>
      </p:pic>
      <p:sp>
        <p:nvSpPr>
          <p:cNvPr id="288" name="TextShape 4"/>
          <p:cNvSpPr txBox="1"/>
          <p:nvPr/>
        </p:nvSpPr>
        <p:spPr>
          <a:xfrm>
            <a:off x="7712464" y="2924971"/>
            <a:ext cx="1711312" cy="679550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r>
              <a:rPr lang="en-US" sz="1690" b="1" strike="noStrike" spc="-1">
                <a:solidFill>
                  <a:srgbClr val="000000"/>
                </a:solidFill>
                <a:latin typeface="Gill Sans"/>
              </a:rPr>
              <a:t>MCNP5</a:t>
            </a:r>
            <a:endParaRPr lang="en-US" sz="169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9" name="Line 5"/>
          <p:cNvSpPr/>
          <p:nvPr/>
        </p:nvSpPr>
        <p:spPr>
          <a:xfrm>
            <a:off x="5120907" y="2847504"/>
            <a:ext cx="2591557" cy="50695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Line 6"/>
          <p:cNvSpPr/>
          <p:nvPr/>
        </p:nvSpPr>
        <p:spPr>
          <a:xfrm>
            <a:off x="5120907" y="2887567"/>
            <a:ext cx="2568962" cy="116714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1" name="Line 7"/>
          <p:cNvSpPr/>
          <p:nvPr/>
        </p:nvSpPr>
        <p:spPr>
          <a:xfrm>
            <a:off x="5120907" y="2965414"/>
            <a:ext cx="2646810" cy="202308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2" name="Line 8"/>
          <p:cNvSpPr/>
          <p:nvPr/>
        </p:nvSpPr>
        <p:spPr>
          <a:xfrm>
            <a:off x="4965212" y="2965414"/>
            <a:ext cx="2179726" cy="256782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3" name="Line 9"/>
          <p:cNvSpPr/>
          <p:nvPr/>
        </p:nvSpPr>
        <p:spPr>
          <a:xfrm>
            <a:off x="4887365" y="3043261"/>
            <a:ext cx="934168" cy="241231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4" name="Line 10"/>
          <p:cNvSpPr/>
          <p:nvPr/>
        </p:nvSpPr>
        <p:spPr>
          <a:xfrm flipH="1">
            <a:off x="4498128" y="2965414"/>
            <a:ext cx="467084" cy="241231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5" name="Line 11"/>
          <p:cNvSpPr/>
          <p:nvPr/>
        </p:nvSpPr>
        <p:spPr>
          <a:xfrm flipH="1">
            <a:off x="4498128" y="2887567"/>
            <a:ext cx="311389" cy="23335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6" name="Line 12"/>
          <p:cNvSpPr/>
          <p:nvPr/>
        </p:nvSpPr>
        <p:spPr>
          <a:xfrm flipV="1">
            <a:off x="4264586" y="2887567"/>
            <a:ext cx="544931" cy="9337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7" name="Line 13"/>
          <p:cNvSpPr/>
          <p:nvPr/>
        </p:nvSpPr>
        <p:spPr>
          <a:xfrm flipH="1" flipV="1">
            <a:off x="5120907" y="2732062"/>
            <a:ext cx="1479099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8" name="Line 14"/>
          <p:cNvSpPr/>
          <p:nvPr/>
        </p:nvSpPr>
        <p:spPr>
          <a:xfrm flipH="1">
            <a:off x="4498128" y="2887567"/>
            <a:ext cx="2335420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9" name="Line 15"/>
          <p:cNvSpPr/>
          <p:nvPr/>
        </p:nvSpPr>
        <p:spPr>
          <a:xfrm flipV="1">
            <a:off x="4498128" y="3121109"/>
            <a:ext cx="3269398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Line 16"/>
          <p:cNvSpPr/>
          <p:nvPr/>
        </p:nvSpPr>
        <p:spPr>
          <a:xfrm>
            <a:off x="4517495" y="3276614"/>
            <a:ext cx="3031300" cy="855941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1" name="Line 17"/>
          <p:cNvSpPr/>
          <p:nvPr/>
        </p:nvSpPr>
        <p:spPr>
          <a:xfrm>
            <a:off x="4498128" y="3354461"/>
            <a:ext cx="3269398" cy="15563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2" name="Line 18"/>
          <p:cNvSpPr/>
          <p:nvPr/>
        </p:nvSpPr>
        <p:spPr>
          <a:xfrm>
            <a:off x="4498128" y="3354461"/>
            <a:ext cx="2880162" cy="217877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Line 19"/>
          <p:cNvSpPr/>
          <p:nvPr/>
        </p:nvSpPr>
        <p:spPr>
          <a:xfrm>
            <a:off x="4498128" y="3276614"/>
            <a:ext cx="1167710" cy="225662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4" name="Line 20"/>
          <p:cNvSpPr/>
          <p:nvPr/>
        </p:nvSpPr>
        <p:spPr>
          <a:xfrm>
            <a:off x="4342433" y="3354461"/>
            <a:ext cx="77847" cy="21166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5" name="Line 21"/>
          <p:cNvSpPr/>
          <p:nvPr/>
        </p:nvSpPr>
        <p:spPr>
          <a:xfrm flipH="1">
            <a:off x="4031044" y="3354461"/>
            <a:ext cx="155695" cy="3590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6" name="Line 22"/>
          <p:cNvSpPr/>
          <p:nvPr/>
        </p:nvSpPr>
        <p:spPr>
          <a:xfrm flipV="1">
            <a:off x="4115727" y="2836112"/>
            <a:ext cx="2250738" cy="114093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7" name="Line 23"/>
          <p:cNvSpPr/>
          <p:nvPr/>
        </p:nvSpPr>
        <p:spPr>
          <a:xfrm flipV="1">
            <a:off x="4115727" y="3198956"/>
            <a:ext cx="3596737" cy="855941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8" name="Line 24"/>
          <p:cNvSpPr/>
          <p:nvPr/>
        </p:nvSpPr>
        <p:spPr>
          <a:xfrm flipV="1">
            <a:off x="4115727" y="3899202"/>
            <a:ext cx="3433068" cy="26069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9" name="Line 25"/>
          <p:cNvSpPr/>
          <p:nvPr/>
        </p:nvSpPr>
        <p:spPr>
          <a:xfrm>
            <a:off x="4115727" y="4054897"/>
            <a:ext cx="3651990" cy="101163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0" name="Line 26"/>
          <p:cNvSpPr/>
          <p:nvPr/>
        </p:nvSpPr>
        <p:spPr>
          <a:xfrm>
            <a:off x="4115727" y="4054897"/>
            <a:ext cx="3029211" cy="15563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1" name="Line 27"/>
          <p:cNvSpPr/>
          <p:nvPr/>
        </p:nvSpPr>
        <p:spPr>
          <a:xfrm>
            <a:off x="4186739" y="3977050"/>
            <a:ext cx="1323405" cy="16340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2" name="Line 28"/>
          <p:cNvSpPr/>
          <p:nvPr/>
        </p:nvSpPr>
        <p:spPr>
          <a:xfrm>
            <a:off x="4115727" y="4159896"/>
            <a:ext cx="226707" cy="131125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3" name="Line 29"/>
          <p:cNvSpPr/>
          <p:nvPr/>
        </p:nvSpPr>
        <p:spPr>
          <a:xfrm>
            <a:off x="4186739" y="5066343"/>
            <a:ext cx="77847" cy="40461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4" name="Line 30"/>
          <p:cNvSpPr/>
          <p:nvPr/>
        </p:nvSpPr>
        <p:spPr>
          <a:xfrm>
            <a:off x="4186739" y="4910838"/>
            <a:ext cx="1089863" cy="62258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Line 31"/>
          <p:cNvSpPr/>
          <p:nvPr/>
        </p:nvSpPr>
        <p:spPr>
          <a:xfrm>
            <a:off x="4236485" y="4832991"/>
            <a:ext cx="2830605" cy="83942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6" name="Line 32"/>
          <p:cNvSpPr/>
          <p:nvPr/>
        </p:nvSpPr>
        <p:spPr>
          <a:xfrm>
            <a:off x="4236485" y="4755143"/>
            <a:ext cx="3375537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7" name="Line 33"/>
          <p:cNvSpPr/>
          <p:nvPr/>
        </p:nvSpPr>
        <p:spPr>
          <a:xfrm flipV="1">
            <a:off x="4236485" y="4159896"/>
            <a:ext cx="3312309" cy="51740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8" name="Line 34"/>
          <p:cNvSpPr/>
          <p:nvPr/>
        </p:nvSpPr>
        <p:spPr>
          <a:xfrm flipV="1">
            <a:off x="4264586" y="3432308"/>
            <a:ext cx="3284208" cy="116714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9" name="Line 35"/>
          <p:cNvSpPr/>
          <p:nvPr/>
        </p:nvSpPr>
        <p:spPr>
          <a:xfrm flipV="1">
            <a:off x="4236485" y="2965414"/>
            <a:ext cx="2752758" cy="16340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0" name="Line 36"/>
          <p:cNvSpPr/>
          <p:nvPr/>
        </p:nvSpPr>
        <p:spPr>
          <a:xfrm>
            <a:off x="4653823" y="5533237"/>
            <a:ext cx="425312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1" name="Line 37"/>
          <p:cNvSpPr/>
          <p:nvPr/>
        </p:nvSpPr>
        <p:spPr>
          <a:xfrm>
            <a:off x="4575975" y="5533237"/>
            <a:ext cx="2413268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2" name="Line 38"/>
          <p:cNvSpPr/>
          <p:nvPr/>
        </p:nvSpPr>
        <p:spPr>
          <a:xfrm flipV="1">
            <a:off x="4498128" y="4988685"/>
            <a:ext cx="3113704" cy="544742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3" name="Line 39"/>
          <p:cNvSpPr/>
          <p:nvPr/>
        </p:nvSpPr>
        <p:spPr>
          <a:xfrm flipV="1">
            <a:off x="4498128" y="4210402"/>
            <a:ext cx="3050666" cy="132283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Line 40"/>
          <p:cNvSpPr/>
          <p:nvPr/>
        </p:nvSpPr>
        <p:spPr>
          <a:xfrm flipV="1">
            <a:off x="4420281" y="3354461"/>
            <a:ext cx="3128514" cy="21166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5" name="Line 41"/>
          <p:cNvSpPr/>
          <p:nvPr/>
        </p:nvSpPr>
        <p:spPr>
          <a:xfrm flipV="1">
            <a:off x="4498128" y="2887567"/>
            <a:ext cx="2646810" cy="2645670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6" name="Line 42"/>
          <p:cNvSpPr/>
          <p:nvPr/>
        </p:nvSpPr>
        <p:spPr>
          <a:xfrm>
            <a:off x="6755701" y="5766779"/>
            <a:ext cx="311389" cy="7784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7" name="Line 43"/>
          <p:cNvSpPr/>
          <p:nvPr/>
        </p:nvSpPr>
        <p:spPr>
          <a:xfrm flipV="1">
            <a:off x="6366464" y="5144190"/>
            <a:ext cx="1323405" cy="46689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8" name="Line 44"/>
          <p:cNvSpPr/>
          <p:nvPr/>
        </p:nvSpPr>
        <p:spPr>
          <a:xfrm flipV="1">
            <a:off x="6055075" y="4366097"/>
            <a:ext cx="1868336" cy="12449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Line 45"/>
          <p:cNvSpPr/>
          <p:nvPr/>
        </p:nvSpPr>
        <p:spPr>
          <a:xfrm flipV="1">
            <a:off x="5977227" y="3354461"/>
            <a:ext cx="1868336" cy="2256624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0" name="Line 46"/>
          <p:cNvSpPr/>
          <p:nvPr/>
        </p:nvSpPr>
        <p:spPr>
          <a:xfrm flipV="1">
            <a:off x="5899380" y="2732062"/>
            <a:ext cx="1401252" cy="280136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1" name="Line 47"/>
          <p:cNvSpPr/>
          <p:nvPr/>
        </p:nvSpPr>
        <p:spPr>
          <a:xfrm flipV="1">
            <a:off x="7534174" y="5299885"/>
            <a:ext cx="311389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2" name="Line 48"/>
          <p:cNvSpPr/>
          <p:nvPr/>
        </p:nvSpPr>
        <p:spPr>
          <a:xfrm flipV="1">
            <a:off x="7456327" y="4366097"/>
            <a:ext cx="389237" cy="1244988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3" name="Line 49"/>
          <p:cNvSpPr/>
          <p:nvPr/>
        </p:nvSpPr>
        <p:spPr>
          <a:xfrm flipV="1">
            <a:off x="7222785" y="3432308"/>
            <a:ext cx="489679" cy="224010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4" name="Line 50"/>
          <p:cNvSpPr/>
          <p:nvPr/>
        </p:nvSpPr>
        <p:spPr>
          <a:xfrm flipV="1">
            <a:off x="7144938" y="2836112"/>
            <a:ext cx="311389" cy="2774973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5" name="Line 51"/>
          <p:cNvSpPr/>
          <p:nvPr/>
        </p:nvSpPr>
        <p:spPr>
          <a:xfrm flipV="1">
            <a:off x="8048346" y="4349578"/>
            <a:ext cx="0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6" name="Line 52"/>
          <p:cNvSpPr/>
          <p:nvPr/>
        </p:nvSpPr>
        <p:spPr>
          <a:xfrm flipH="1" flipV="1">
            <a:off x="6911396" y="2887567"/>
            <a:ext cx="856321" cy="1867577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7" name="Line 53"/>
          <p:cNvSpPr/>
          <p:nvPr/>
        </p:nvSpPr>
        <p:spPr>
          <a:xfrm flipV="1">
            <a:off x="7845564" y="3385220"/>
            <a:ext cx="155695" cy="311199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Line 54"/>
          <p:cNvSpPr/>
          <p:nvPr/>
        </p:nvSpPr>
        <p:spPr>
          <a:xfrm flipH="1" flipV="1">
            <a:off x="7067090" y="2732062"/>
            <a:ext cx="481704" cy="1011636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9" name="Line 55"/>
          <p:cNvSpPr/>
          <p:nvPr/>
        </p:nvSpPr>
        <p:spPr>
          <a:xfrm flipH="1" flipV="1">
            <a:off x="7472846" y="2840479"/>
            <a:ext cx="389237" cy="155695"/>
          </a:xfrm>
          <a:prstGeom prst="line">
            <a:avLst/>
          </a:prstGeom>
          <a:ln>
            <a:solidFill>
              <a:srgbClr val="666666"/>
            </a:solidFill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20"/>
          <p:cNvSpPr txBox="1"/>
          <p:nvPr/>
        </p:nvSpPr>
        <p:spPr>
          <a:xfrm>
            <a:off x="2378971" y="-56866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</a:rPr>
              <a:t> Software integration: </a:t>
            </a:r>
            <a:r>
              <a:rPr lang="en-US" sz="2320" b="1" strike="noStrike" spc="-1">
                <a:solidFill>
                  <a:srgbClr val="000000"/>
                </a:solidFill>
                <a:latin typeface="Verdana Bold"/>
              </a:rPr>
              <a:t>MCPL</a:t>
            </a:r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026160"/>
            <a:ext cx="8917305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032646" y="253099"/>
            <a:ext cx="8690232" cy="752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pic>
        <p:nvPicPr>
          <p:cNvPr id="371" name="Picture 370"/>
          <p:cNvPicPr/>
          <p:nvPr/>
        </p:nvPicPr>
        <p:blipFill>
          <a:blip r:embed="rId2"/>
          <a:stretch>
            <a:fillRect/>
          </a:stretch>
        </p:blipFill>
        <p:spPr>
          <a:xfrm>
            <a:off x="7581262" y="3588762"/>
            <a:ext cx="2729214" cy="2047005"/>
          </a:xfrm>
          <a:prstGeom prst="rect">
            <a:avLst/>
          </a:prstGeom>
          <a:ln>
            <a:noFill/>
          </a:ln>
        </p:spPr>
      </p:pic>
      <p:pic>
        <p:nvPicPr>
          <p:cNvPr id="372" name="Picture 371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348" y="3429270"/>
            <a:ext cx="3028262" cy="1481568"/>
          </a:xfrm>
          <a:prstGeom prst="rect">
            <a:avLst/>
          </a:prstGeom>
          <a:ln>
            <a:noFill/>
          </a:ln>
        </p:spPr>
      </p:pic>
      <p:pic>
        <p:nvPicPr>
          <p:cNvPr id="373" name="Picture 372"/>
          <p:cNvPicPr/>
          <p:nvPr/>
        </p:nvPicPr>
        <p:blipFill>
          <a:blip r:embed="rId4"/>
          <a:stretch>
            <a:fillRect/>
          </a:stretch>
        </p:blipFill>
        <p:spPr>
          <a:xfrm>
            <a:off x="1953279" y="1555618"/>
            <a:ext cx="2801745" cy="1735616"/>
          </a:xfrm>
          <a:prstGeom prst="rect">
            <a:avLst/>
          </a:prstGeom>
          <a:ln>
            <a:noFill/>
          </a:ln>
        </p:spPr>
      </p:pic>
      <p:pic>
        <p:nvPicPr>
          <p:cNvPr id="374" name="Picture 373"/>
          <p:cNvPicPr/>
          <p:nvPr/>
        </p:nvPicPr>
        <p:blipFill>
          <a:blip r:embed="rId5"/>
          <a:stretch>
            <a:fillRect/>
          </a:stretch>
        </p:blipFill>
        <p:spPr>
          <a:xfrm>
            <a:off x="3499973" y="2693518"/>
            <a:ext cx="764233" cy="447148"/>
          </a:xfrm>
          <a:prstGeom prst="rect">
            <a:avLst/>
          </a:prstGeom>
          <a:ln>
            <a:noFill/>
          </a:ln>
        </p:spPr>
      </p:pic>
      <p:grpSp>
        <p:nvGrpSpPr>
          <p:cNvPr id="375" name="Group 2"/>
          <p:cNvGrpSpPr/>
          <p:nvPr/>
        </p:nvGrpSpPr>
        <p:grpSpPr>
          <a:xfrm>
            <a:off x="5652357" y="4110150"/>
            <a:ext cx="918029" cy="414110"/>
            <a:chOff x="7287480" y="7792920"/>
            <a:chExt cx="1740600" cy="785160"/>
          </a:xfrm>
        </p:grpSpPr>
        <p:pic>
          <p:nvPicPr>
            <p:cNvPr id="376" name="Picture 37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287480" y="7792920"/>
              <a:ext cx="1740600" cy="78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Picture 37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743240" y="8340480"/>
              <a:ext cx="860760" cy="210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8" name="Picture 377"/>
          <p:cNvPicPr/>
          <p:nvPr/>
        </p:nvPicPr>
        <p:blipFill>
          <a:blip r:embed="rId8"/>
          <a:stretch>
            <a:fillRect/>
          </a:stretch>
        </p:blipFill>
        <p:spPr>
          <a:xfrm>
            <a:off x="3059661" y="3627496"/>
            <a:ext cx="769170" cy="369300"/>
          </a:xfrm>
          <a:prstGeom prst="rect">
            <a:avLst/>
          </a:prstGeom>
          <a:ln>
            <a:noFill/>
          </a:ln>
        </p:spPr>
      </p:pic>
      <p:sp>
        <p:nvSpPr>
          <p:cNvPr id="379" name="Line 3"/>
          <p:cNvSpPr/>
          <p:nvPr/>
        </p:nvSpPr>
        <p:spPr>
          <a:xfrm>
            <a:off x="6945952" y="4048252"/>
            <a:ext cx="823853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4981351" y="1703528"/>
            <a:ext cx="4697612" cy="1307456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3333"/>
              </a:gs>
            </a:gsLst>
            <a:lin ang="3600000"/>
          </a:gradFill>
          <a:ln>
            <a:solidFill>
              <a:srgbClr val="333333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7467" tIns="23733" rIns="47467" bIns="23733" anchor="ctr"/>
          <a:lstStyle/>
          <a:p>
            <a:pPr>
              <a:lnSpc>
                <a:spcPct val="115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First capture output of instrument simulations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Set up by or with instrument scientist, using dedicated SW like McStas.</a:t>
            </a: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Provides realistic distributions of neutron energies, divergence, etc.</a:t>
            </a:r>
          </a:p>
          <a:p>
            <a:pPr>
              <a:lnSpc>
                <a:spcPct val="115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Might include modeling of representative sample</a:t>
            </a:r>
          </a:p>
          <a:p>
            <a:pPr>
              <a:lnSpc>
                <a:spcPct val="115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Or use output from shielding simulations for background studies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2970042" y="4982610"/>
            <a:ext cx="4772232" cy="1103913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3333"/>
              </a:gs>
            </a:gsLst>
            <a:lin ang="3600000"/>
          </a:gradFill>
          <a:ln>
            <a:solidFill>
              <a:srgbClr val="333333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7467" tIns="23733" rIns="47467" bIns="23733" anchor="ctr"/>
          <a:lstStyle/>
          <a:p>
            <a:r>
              <a:rPr lang="en-US" sz="1000" b="1" strike="noStrike" spc="-1">
                <a:solidFill>
                  <a:srgbClr val="000000"/>
                </a:solidFill>
                <a:latin typeface="Gill Sans"/>
              </a:rPr>
              <a:t>Then feed into detailed Geant4-based detector simulation</a:t>
            </a:r>
            <a:endParaRPr lang="en-US" sz="1000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Emulate detector response as needed 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Construct realistic high-level observables to study impact of detector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   on instrument performance.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Gill Sans"/>
              </a:rPr>
              <a:t> - Study other interesting aspects (rates &amp; occupancy, efficiencies, etc.) </a:t>
            </a:r>
          </a:p>
        </p:txBody>
      </p:sp>
      <p:sp>
        <p:nvSpPr>
          <p:cNvPr id="382" name="Line 6"/>
          <p:cNvSpPr/>
          <p:nvPr/>
        </p:nvSpPr>
        <p:spPr>
          <a:xfrm>
            <a:off x="3736173" y="4056606"/>
            <a:ext cx="424553" cy="364743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3" name="Line 7"/>
          <p:cNvSpPr/>
          <p:nvPr/>
        </p:nvSpPr>
        <p:spPr>
          <a:xfrm>
            <a:off x="2783208" y="3220981"/>
            <a:ext cx="424553" cy="364743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84" name="Picture 383"/>
          <p:cNvPicPr/>
          <p:nvPr/>
        </p:nvPicPr>
        <p:blipFill>
          <a:blip r:embed="rId8"/>
          <a:stretch>
            <a:fillRect/>
          </a:stretch>
        </p:blipFill>
        <p:spPr>
          <a:xfrm>
            <a:off x="8543531" y="217213"/>
            <a:ext cx="1593402" cy="764423"/>
          </a:xfrm>
          <a:prstGeom prst="rect">
            <a:avLst/>
          </a:prstGeom>
          <a:ln>
            <a:noFill/>
          </a:ln>
        </p:spPr>
      </p:pic>
      <p:sp>
        <p:nvSpPr>
          <p:cNvPr id="385" name="TextShape 8"/>
          <p:cNvSpPr txBox="1"/>
          <p:nvPr/>
        </p:nvSpPr>
        <p:spPr>
          <a:xfrm>
            <a:off x="2374415" y="-378794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 </a:t>
            </a:r>
            <a:r>
              <a:rPr lang="" alt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MCPL example use-case</a:t>
            </a:r>
            <a: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  <a:t> </a:t>
            </a:r>
            <a:br>
              <a:rPr lang="en-US" sz="2320" b="0" strike="noStrike" spc="-1">
                <a:solidFill>
                  <a:srgbClr val="000000"/>
                </a:solidFill>
                <a:latin typeface="Verdana Bold"/>
                <a:ea typeface="ヒラギノ角ゴ ProN W6"/>
              </a:rPr>
            </a:br>
            <a:r>
              <a:rPr lang="en-US" sz="1475" b="0" strike="noStrike" spc="-1">
                <a:solidFill>
                  <a:srgbClr val="000000"/>
                </a:solidFill>
                <a:latin typeface="Verdana Bold"/>
              </a:rPr>
              <a:t>Typical MCPL usage in detector studies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2564096" y="1173027"/>
            <a:ext cx="6683859" cy="399072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47467" tIns="23733" rIns="47467" bIns="23733" anchor="ctr"/>
          <a:lstStyle/>
          <a:p>
            <a:r>
              <a:rPr lang="en-US" sz="635" b="0" strike="noStrike" spc="-1">
                <a:solidFill>
                  <a:srgbClr val="000000"/>
                </a:solidFill>
                <a:latin typeface="Gill Sans"/>
              </a:rPr>
              <a:t>BB</a:t>
            </a:r>
          </a:p>
        </p:txBody>
      </p:sp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MCPL: hands-on</a:t>
            </a:r>
          </a:p>
        </p:txBody>
      </p:sp>
      <p:sp>
        <p:nvSpPr>
          <p:cNvPr id="388" name="TextShape 3"/>
          <p:cNvSpPr txBox="1"/>
          <p:nvPr/>
        </p:nvSpPr>
        <p:spPr>
          <a:xfrm>
            <a:off x="1837078" y="5250139"/>
            <a:ext cx="8536436" cy="1312962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Developed within the software framework of the ESS Detector Group – Thomas Kittelmann is the main developer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Core software (written in c) is stable and released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Use-cases for McStas-Geant4–MCNPX  couplings:  </a:t>
            </a:r>
            <a:r>
              <a:rPr lang="en-US" sz="1160" b="0" u="sng" strike="noStrike" spc="-1">
                <a:solidFill>
                  <a:srgbClr val="6666FF"/>
                </a:solidFill>
                <a:uFillTx/>
                <a:latin typeface="Gill Sans"/>
              </a:rPr>
              <a:t>arXiv:1509.03036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1160" b="0" u="sng" strike="noStrike" spc="-1">
              <a:solidFill>
                <a:srgbClr val="6666FF"/>
              </a:solidFill>
              <a:uFillTx/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u="sng" strike="noStrike" spc="-1">
                <a:solidFill>
                  <a:srgbClr val="000000"/>
                </a:solidFill>
                <a:latin typeface="Gill Sans"/>
              </a:rPr>
              <a:t>https://mctools.github.io/mcpl/ </a:t>
            </a:r>
            <a:endParaRPr lang="en-US" sz="1160" b="0" u="sng" strike="noStrike" spc="-1">
              <a:solidFill>
                <a:srgbClr val="6666FF"/>
              </a:solidFill>
              <a:uFillTx/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1160" b="0" u="sng" strike="noStrike" spc="-1">
                <a:solidFill>
                  <a:srgbClr val="000000"/>
                </a:solidFill>
                <a:latin typeface="Gill Sans"/>
              </a:rPr>
              <a:t>https://mctools.github.io/mcpl/mcpl.pdf</a:t>
            </a:r>
            <a:endParaRPr lang="en-US" sz="1160" b="0" strike="noStrike" spc="-1">
              <a:solidFill>
                <a:srgbClr val="000000"/>
              </a:solidFill>
              <a:latin typeface="Gill Sans"/>
            </a:endParaRPr>
          </a:p>
          <a:p>
            <a:r>
              <a:rPr lang="en-US" sz="1160" b="0" strike="noStrike" spc="-1">
                <a:solidFill>
                  <a:srgbClr val="000000"/>
                </a:solidFill>
                <a:latin typeface="Gill San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</a:t>
            </a:r>
            <a:r>
              <a:rPr lang="" altLang="en-US" sz="2320" b="0" strike="noStrike" spc="-1">
                <a:solidFill>
                  <a:srgbClr val="000000"/>
                </a:solidFill>
                <a:latin typeface="Verdana Bold"/>
              </a:rPr>
              <a:t>Coupling MCNP &amp; McStas</a:t>
            </a:r>
            <a:endParaRPr lang="en-US" altLang="en-US" sz="2320" b="0" strike="noStrike" spc="-1">
              <a:solidFill>
                <a:srgbClr val="000000"/>
              </a:solidFill>
              <a:latin typeface="Verdana Bold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387475" y="1247140"/>
            <a:ext cx="8536305" cy="5327015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2000" b="0" strike="noStrike" spc="-1">
                <a:solidFill>
                  <a:srgbClr val="000000"/>
                </a:solidFill>
                <a:latin typeface="Gill Sans"/>
              </a:rPr>
              <a:t>One example, of particular interest concerns coupling MCNP and McStas through MCPL, exploiting varience production in MCNP : the DXT sphere.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2000" b="0" strike="noStrike" spc="-1">
                <a:solidFill>
                  <a:srgbClr val="000000"/>
                </a:solidFill>
                <a:latin typeface="Gill Sans"/>
              </a:rPr>
              <a:t>DXT sphere combined with SSW interface, can be setup to bias simulations toward a given beamline (while conserving neutron weight)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2000" b="0" strike="noStrike" spc="-1">
              <a:solidFill>
                <a:srgbClr val="000000"/>
              </a:solidFill>
              <a:latin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98541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Coupling MCNP &amp; McStas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581025"/>
            <a:ext cx="7145655" cy="4623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65" y="2416810"/>
            <a:ext cx="6191250" cy="3500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5795" y="4290060"/>
            <a:ext cx="309880" cy="2457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2225675" y="2406650"/>
            <a:ext cx="3232785" cy="1996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83765" y="4535805"/>
            <a:ext cx="3413760" cy="11988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029190" y="1539240"/>
            <a:ext cx="363855" cy="126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493885" y="1239520"/>
            <a:ext cx="139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DXT sphere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575290" y="2919730"/>
            <a:ext cx="213995" cy="175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855835" y="461073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SSW surface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82905" y="5917565"/>
            <a:ext cx="9257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=&gt;SSW file including: gamma, neutrons at all energies (ie usable for background + signal)</a:t>
            </a:r>
          </a:p>
          <a:p>
            <a:r>
              <a:rPr lang="" altLang="en-US"/>
              <a:t>=&gt;convert to MCPL and use MCPL tools to select particles of interest </a:t>
            </a:r>
          </a:p>
          <a:p>
            <a:r>
              <a:rPr lang="" altLang="en-US"/>
              <a:t>=&gt;use MCPL file as source in McStas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378971" y="-568855"/>
            <a:ext cx="7287650" cy="144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altLang="en-US" sz="2320" b="0" strike="noStrike" spc="-1">
                <a:solidFill>
                  <a:srgbClr val="000000"/>
                </a:solidFill>
                <a:latin typeface="Verdana Bold"/>
              </a:rPr>
              <a:t>MCPL: Coupling MCNP &amp; McStas</a:t>
            </a:r>
          </a:p>
        </p:txBody>
      </p:sp>
      <p:sp>
        <p:nvSpPr>
          <p:cNvPr id="388" name="TextShape 3"/>
          <p:cNvSpPr txBox="1"/>
          <p:nvPr/>
        </p:nvSpPr>
        <p:spPr>
          <a:xfrm>
            <a:off x="1387475" y="1247140"/>
            <a:ext cx="8536305" cy="5327015"/>
          </a:xfrm>
          <a:prstGeom prst="rect">
            <a:avLst/>
          </a:prstGeom>
          <a:noFill/>
          <a:ln>
            <a:noFill/>
          </a:ln>
        </p:spPr>
        <p:txBody>
          <a:bodyPr lIns="47467" tIns="23733" rIns="47467" bIns="23733"/>
          <a:lstStyle/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Some words of caution: MCPL file inherit MCNP coordinate system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Mixture of low weight and high weight neutrons can be confusing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b="0" strike="noStrike" spc="-1" dirty="0">
                <a:solidFill>
                  <a:srgbClr val="000000"/>
                </a:solidFill>
                <a:latin typeface="Gill Sans"/>
              </a:rPr>
              <a:t>Let’s try it out</a:t>
            </a: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" altLang="en-US" sz="1400" b="0" strike="noStrike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1. pick a folder on the cluster to work in</a:t>
            </a:r>
            <a:br>
              <a:rPr lang="" altLang="en-US" sz="1600" spc="-1" dirty="0">
                <a:solidFill>
                  <a:srgbClr val="000000"/>
                </a:solidFill>
                <a:latin typeface="Gill Sans"/>
              </a:rPr>
            </a:br>
            <a:endParaRPr lang="" altLang="en-US" sz="1600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b="0" strike="noStrike" spc="-1" dirty="0">
                <a:solidFill>
                  <a:srgbClr val="000000"/>
                </a:solidFill>
                <a:latin typeface="Gill Sans"/>
              </a:rPr>
              <a:t>2. Copy one or more MCPL files </a:t>
            </a: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from either</a:t>
            </a:r>
            <a:br>
              <a:rPr lang="" altLang="en-US" sz="1600" spc="-1" dirty="0">
                <a:solidFill>
                  <a:srgbClr val="000000"/>
                </a:solidFill>
                <a:latin typeface="Gill Sans"/>
              </a:rPr>
            </a:br>
            <a:r>
              <a:rPr lang="" altLang="en-US" sz="1600" spc="-1" dirty="0">
                <a:solidFill>
                  <a:srgbClr val="000000"/>
                </a:solidFill>
                <a:latin typeface="Gill Sans"/>
              </a:rPr>
              <a:t>	</a:t>
            </a:r>
            <a:r>
              <a:rPr lang="en-GB" sz="1600" dirty="0"/>
              <a:t>/</a:t>
            </a:r>
            <a:r>
              <a:rPr lang="en-GB" sz="1600" dirty="0" err="1"/>
              <a:t>nfs</a:t>
            </a:r>
            <a:r>
              <a:rPr lang="en-GB" sz="1600" dirty="0"/>
              <a:t>/www/html/users/</a:t>
            </a:r>
            <a:r>
              <a:rPr lang="en-GB" sz="1600" dirty="0" err="1"/>
              <a:t>willend</a:t>
            </a:r>
            <a:r>
              <a:rPr lang="en-GB" sz="1600" dirty="0"/>
              <a:t>/MCPL/1e6/ ~ 30 Mb each</a:t>
            </a:r>
          </a:p>
          <a:p>
            <a:pPr lvl="2">
              <a:buClr>
                <a:srgbClr val="000000"/>
              </a:buClr>
              <a:buSzPct val="45000"/>
            </a:pPr>
            <a:r>
              <a:rPr lang="en-GB" sz="1600" dirty="0"/>
              <a:t>/</a:t>
            </a:r>
            <a:r>
              <a:rPr lang="en-GB" sz="1600" dirty="0" err="1"/>
              <a:t>nfs</a:t>
            </a:r>
            <a:r>
              <a:rPr lang="en-GB" sz="1600" dirty="0"/>
              <a:t>/www/html/users/</a:t>
            </a:r>
            <a:r>
              <a:rPr lang="en-GB" sz="1600" dirty="0" err="1"/>
              <a:t>willend</a:t>
            </a:r>
            <a:r>
              <a:rPr lang="en-GB" sz="1600" dirty="0"/>
              <a:t>/MCPL/1e7/ ~ 300 Mb each</a:t>
            </a:r>
            <a:br>
              <a:rPr lang="en-GB" sz="1600" dirty="0"/>
            </a:br>
            <a:endParaRPr lang="" altLang="en-US" sz="1600" spc="-1" dirty="0">
              <a:solidFill>
                <a:srgbClr val="000000"/>
              </a:solidFill>
              <a:latin typeface="Gill Sans"/>
            </a:endParaRP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" altLang="en-US" sz="1600" b="0" strike="noStrike" spc="-1" dirty="0">
                <a:solidFill>
                  <a:srgbClr val="000000"/>
                </a:solidFill>
                <a:latin typeface="Gill Sans"/>
              </a:rPr>
              <a:t>3. Find the instrument </a:t>
            </a:r>
            <a:r>
              <a:rPr lang="en-GB" sz="1600" dirty="0" err="1"/>
              <a:t>ESS_butterfly_Guide_curved_test.instr</a:t>
            </a:r>
            <a:r>
              <a:rPr lang="en-GB" sz="1600" dirty="0"/>
              <a:t> via Files, New From Template…, ESS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GB" sz="1600" dirty="0"/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GB" sz="1600" dirty="0"/>
              <a:t>4. Look in the code for rotations + translations taking you from the MCNP / TCS to the </a:t>
            </a:r>
            <a:r>
              <a:rPr lang="en-GB" sz="1600" dirty="0" err="1"/>
              <a:t>McStas</a:t>
            </a:r>
            <a:r>
              <a:rPr lang="en-GB" sz="1600" dirty="0"/>
              <a:t> / beamline coordinate system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GB" sz="1600" dirty="0"/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GB" sz="1600" dirty="0"/>
              <a:t>5. Run the instrument for one or more combinations of Sector= and beamline=, both in ”simulation” and “trace” modes.</a:t>
            </a:r>
          </a:p>
          <a:p>
            <a:pPr lvl="1"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altLang="en-US" sz="1600" b="0" strike="noStrike" spc="-1" dirty="0">
              <a:solidFill>
                <a:srgbClr val="000000"/>
              </a:solidFill>
              <a:latin typeface="Gill Sans"/>
            </a:endParaRPr>
          </a:p>
          <a:p>
            <a:pPr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altLang="en-US" sz="1400" b="0" strike="noStrike" spc="-1" dirty="0">
              <a:solidFill>
                <a:srgbClr val="000000"/>
              </a:solidFill>
              <a:latin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627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宋体</vt:lpstr>
      <vt:lpstr>Andale Mono</vt:lpstr>
      <vt:lpstr>Arial</vt:lpstr>
      <vt:lpstr>Arial Black</vt:lpstr>
      <vt:lpstr>Calibri</vt:lpstr>
      <vt:lpstr>Gill Sans</vt:lpstr>
      <vt:lpstr>Times New Roman</vt:lpstr>
      <vt:lpstr>Verdana</vt:lpstr>
      <vt:lpstr>Verdana Bold</vt:lpstr>
      <vt:lpstr>Wingdings</vt:lpstr>
      <vt:lpstr>Office Theme</vt:lpstr>
      <vt:lpstr> Monte Carlo Particle Lists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Monte Carlo Particle Lists </dc:title>
  <dc:creator>esbenbryndtklinkby</dc:creator>
  <cp:lastModifiedBy>Peter Kjær Willendrup</cp:lastModifiedBy>
  <cp:revision>11</cp:revision>
  <dcterms:created xsi:type="dcterms:W3CDTF">2021-05-05T07:31:55Z</dcterms:created>
  <dcterms:modified xsi:type="dcterms:W3CDTF">2021-05-05T08:44:02Z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