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Group"/>
          <p:cNvGrpSpPr/>
          <p:nvPr/>
        </p:nvGrpSpPr>
        <p:grpSpPr>
          <a:xfrm>
            <a:off x="11091562" y="5391615"/>
            <a:ext cx="1060249" cy="1106834"/>
            <a:chOff x="0" y="0"/>
            <a:chExt cx="1060248" cy="1106832"/>
          </a:xfrm>
        </p:grpSpPr>
        <p:sp>
          <p:nvSpPr>
            <p:cNvPr id="34" name="Logo color"/>
            <p:cNvSpPr/>
            <p:nvPr/>
          </p:nvSpPr>
          <p:spPr>
            <a:xfrm>
              <a:off x="3663" y="661441"/>
              <a:ext cx="170935" cy="24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0883" y="671389"/>
              <a:ext cx="239999" cy="229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0249" cy="623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4934" y="732148"/>
              <a:ext cx="298734" cy="1093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1391" y="659237"/>
              <a:ext cx="187537" cy="254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13964" y="887284"/>
              <a:ext cx="408017" cy="219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" name="Group"/>
          <p:cNvGrpSpPr/>
          <p:nvPr/>
        </p:nvGrpSpPr>
        <p:grpSpPr>
          <a:xfrm>
            <a:off x="361679" y="5536377"/>
            <a:ext cx="933923" cy="974957"/>
            <a:chOff x="0" y="0"/>
            <a:chExt cx="933921" cy="974955"/>
          </a:xfrm>
        </p:grpSpPr>
        <p:sp>
          <p:nvSpPr>
            <p:cNvPr id="53" name="Logo color"/>
            <p:cNvSpPr/>
            <p:nvPr/>
          </p:nvSpPr>
          <p:spPr>
            <a:xfrm>
              <a:off x="3226" y="582631"/>
              <a:ext cx="150569" cy="21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4" name="logoill.pdf" descr="logoill.pdf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26182" y="591394"/>
              <a:ext cx="211405" cy="202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mcstas-logo.pdf" descr="mcstas-logo.pdf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33922" cy="5487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PSI-Logo_trans.png" descr="PSI-Logo_trans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7879" y="644914"/>
              <a:ext cx="263140" cy="96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ku-logo.pdf" descr="ku-logo.pdf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8587" y="580690"/>
              <a:ext cx="165192" cy="224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ESS_Logo_Frugal_Blue_cmyk.png" descr="ESS_Logo_Frugal_Blue_cmyk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6555" y="781566"/>
              <a:ext cx="359403" cy="1933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ESS.png" descr="ES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80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74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5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6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7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8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9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1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Group"/>
          <p:cNvGrpSpPr/>
          <p:nvPr/>
        </p:nvGrpSpPr>
        <p:grpSpPr>
          <a:xfrm>
            <a:off x="361679" y="5536377"/>
            <a:ext cx="933923" cy="974957"/>
            <a:chOff x="0" y="0"/>
            <a:chExt cx="933921" cy="974955"/>
          </a:xfrm>
        </p:grpSpPr>
        <p:sp>
          <p:nvSpPr>
            <p:cNvPr id="99" name="Logo color"/>
            <p:cNvSpPr/>
            <p:nvPr/>
          </p:nvSpPr>
          <p:spPr>
            <a:xfrm>
              <a:off x="3226" y="582631"/>
              <a:ext cx="150569" cy="21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6182" y="591394"/>
              <a:ext cx="211405" cy="2020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33922" cy="5487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7879" y="644914"/>
              <a:ext cx="263140" cy="96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8587" y="580690"/>
              <a:ext cx="165192" cy="224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76555" y="781566"/>
              <a:ext cx="359403" cy="1933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1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1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29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23" name="Logo color"/>
              <p:cNvSpPr/>
              <p:nvPr/>
            </p:nvSpPr>
            <p:spPr>
              <a:xfrm>
                <a:off x="3663" y="661441"/>
                <a:ext cx="170935" cy="24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24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5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6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7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8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4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4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4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54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5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71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8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7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7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0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0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05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10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9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13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4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download/components/optics/Monochromator_flat.html" TargetMode="External"/><Relationship Id="rId3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stas.org/download/components/optics/Monochromator_curved.html" TargetMode="External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nochrom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Monochromators</a:t>
            </a:r>
          </a:p>
        </p:txBody>
      </p:sp>
      <p:sp>
        <p:nvSpPr>
          <p:cNvPr id="230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onochromators"/>
          <p:cNvSpPr txBox="1"/>
          <p:nvPr>
            <p:ph type="title"/>
          </p:nvPr>
        </p:nvSpPr>
        <p:spPr>
          <a:xfrm>
            <a:off x="1774725" y="238830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Monochromators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Components…"/>
          <p:cNvSpPr txBox="1"/>
          <p:nvPr/>
        </p:nvSpPr>
        <p:spPr>
          <a:xfrm>
            <a:off x="1999601" y="1320812"/>
            <a:ext cx="6578326" cy="511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2100"/>
              </a:spcBef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</a:p>
          <a:p>
            <a:pPr indent="1025818">
              <a:spcBef>
                <a:spcPts val="1100"/>
              </a:spcBef>
            </a:pPr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Monochromator_flat</a:t>
            </a:r>
          </a:p>
          <a:p>
            <a:pPr indent="1025818">
              <a:spcBef>
                <a:spcPts val="1100"/>
              </a:spcBef>
            </a:pPr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Monochromator_curved</a:t>
            </a:r>
          </a:p>
          <a:p>
            <a:pPr indent="1025818">
              <a:spcBef>
                <a:spcPts val="3000"/>
              </a:spcBef>
            </a:pPr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Single_crystal</a:t>
            </a:r>
          </a:p>
          <a:p>
            <a:pPr indent="23052">
              <a:spcBef>
                <a:spcPts val="1900"/>
              </a:spcBef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Use in instrument</a:t>
            </a:r>
          </a:p>
          <a:p>
            <a:pPr indent="922084">
              <a:spcBef>
                <a:spcPts val="1100"/>
              </a:spcBef>
            </a:pPr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Monochromator</a:t>
            </a:r>
          </a:p>
          <a:p>
            <a:pPr indent="922084">
              <a:spcBef>
                <a:spcPts val="1100"/>
              </a:spcBef>
            </a:pPr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Analyser</a:t>
            </a:r>
          </a:p>
          <a:p>
            <a:pPr indent="922084"/>
            <a:r>
              <a:rPr baseline="31999" sz="28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Sample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MATLABScreenSnapz005.png" descr="MATLABScreenSnapz0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71294" y="-2449180"/>
            <a:ext cx="19167176" cy="811964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Quick step to the side:…"/>
          <p:cNvSpPr txBox="1"/>
          <p:nvPr>
            <p:ph type="title"/>
          </p:nvPr>
        </p:nvSpPr>
        <p:spPr>
          <a:xfrm>
            <a:off x="102592" y="-792452"/>
            <a:ext cx="9312375" cy="3436168"/>
          </a:xfrm>
          <a:prstGeom prst="rect">
            <a:avLst/>
          </a:prstGeom>
        </p:spPr>
        <p:txBody>
          <a:bodyPr/>
          <a:lstStyle/>
          <a:p>
            <a:pPr/>
            <a:r>
              <a:t>Quick step to the side:</a:t>
            </a:r>
            <a:br/>
          </a:p>
          <a:p>
            <a:pPr/>
            <a:r>
              <a:t>Arm()’s can be used to define coordinate systems</a:t>
            </a:r>
            <a:br/>
            <a:br/>
            <a:r>
              <a:t>Here, a green arm orients the mono surf + planes</a:t>
            </a:r>
          </a:p>
          <a:p>
            <a:pPr/>
            <a:r>
              <a:t>And a yellow the 2𝜃 direction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onochromator_flat"/>
          <p:cNvSpPr txBox="1"/>
          <p:nvPr>
            <p:ph type="title"/>
          </p:nvPr>
        </p:nvSpPr>
        <p:spPr>
          <a:xfrm>
            <a:off x="2154217" y="-320478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Monochromator_flat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3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3492" y="4240766"/>
            <a:ext cx="1772778" cy="460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5137" y="4595321"/>
            <a:ext cx="2278134" cy="602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18.png" descr="Image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8461" y="6050379"/>
            <a:ext cx="4254664" cy="73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19.png" descr="Image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92454" y="5150177"/>
            <a:ext cx="2643050" cy="1691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0.png" descr="Image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4872" y="5831660"/>
            <a:ext cx="1170724" cy="29584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Properties:…"/>
          <p:cNvSpPr txBox="1"/>
          <p:nvPr/>
        </p:nvSpPr>
        <p:spPr>
          <a:xfrm>
            <a:off x="2112991" y="1040559"/>
            <a:ext cx="6876050" cy="91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Properties:</a:t>
            </a:r>
          </a:p>
          <a:p>
            <a:pPr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Infinitely thin, one scattering vector perpendicular to surface  </a:t>
            </a:r>
          </a:p>
        </p:txBody>
      </p:sp>
      <p:sp>
        <p:nvSpPr>
          <p:cNvPr id="249" name="●"/>
          <p:cNvSpPr txBox="1"/>
          <p:nvPr/>
        </p:nvSpPr>
        <p:spPr>
          <a:xfrm>
            <a:off x="1858010" y="1494114"/>
            <a:ext cx="379678" cy="153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  <p:sp>
        <p:nvSpPr>
          <p:cNvPr id="250" name="- no multiple scattering/secondary extinction…"/>
          <p:cNvSpPr txBox="1"/>
          <p:nvPr/>
        </p:nvSpPr>
        <p:spPr>
          <a:xfrm>
            <a:off x="2151554" y="2086083"/>
            <a:ext cx="5547052" cy="129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1000"/>
              </a:spcBef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- no multiple scattering/secondary extinction</a:t>
            </a:r>
          </a:p>
          <a:p>
            <a:pPr>
              <a:spcBef>
                <a:spcPts val="1000"/>
              </a:spcBef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- total reflectivity r0, not scattering cross sections</a:t>
            </a:r>
          </a:p>
          <a:p>
            <a:pPr indent="69156"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Mosaic, vertical and horizontal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η </a:t>
            </a:r>
          </a:p>
        </p:txBody>
      </p:sp>
      <p:sp>
        <p:nvSpPr>
          <p:cNvPr id="251" name="●"/>
          <p:cNvSpPr txBox="1"/>
          <p:nvPr/>
        </p:nvSpPr>
        <p:spPr>
          <a:xfrm>
            <a:off x="1858010" y="2899672"/>
            <a:ext cx="379678" cy="153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  <p:sp>
        <p:nvSpPr>
          <p:cNvPr id="252" name="No variance of lattice parameter Δd/d=0"/>
          <p:cNvSpPr txBox="1"/>
          <p:nvPr/>
        </p:nvSpPr>
        <p:spPr>
          <a:xfrm>
            <a:off x="2151554" y="3491641"/>
            <a:ext cx="4735694" cy="3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No variance of lattice parameter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 Δd/d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=0 </a:t>
            </a:r>
          </a:p>
        </p:txBody>
      </p:sp>
      <p:sp>
        <p:nvSpPr>
          <p:cNvPr id="253" name="●"/>
          <p:cNvSpPr txBox="1"/>
          <p:nvPr/>
        </p:nvSpPr>
        <p:spPr>
          <a:xfrm>
            <a:off x="1858010" y="3368192"/>
            <a:ext cx="379678" cy="153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  <p:sp>
        <p:nvSpPr>
          <p:cNvPr id="254" name="Algorithm:"/>
          <p:cNvSpPr txBox="1"/>
          <p:nvPr/>
        </p:nvSpPr>
        <p:spPr>
          <a:xfrm>
            <a:off x="2060612" y="3804479"/>
            <a:ext cx="2018908" cy="39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600">
                <a:latin typeface="+mn-lt"/>
                <a:ea typeface="+mn-ea"/>
                <a:cs typeface="+mn-cs"/>
                <a:sym typeface="Arial"/>
              </a:defRPr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Algorithm: </a:t>
            </a:r>
          </a:p>
        </p:txBody>
      </p:sp>
      <p:sp>
        <p:nvSpPr>
          <p:cNvPr id="255" name="If intersect determine order n,"/>
          <p:cNvSpPr txBox="1"/>
          <p:nvPr/>
        </p:nvSpPr>
        <p:spPr>
          <a:xfrm>
            <a:off x="2106659" y="4285661"/>
            <a:ext cx="3644653" cy="3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If intersect determine order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</a:p>
        </p:txBody>
      </p:sp>
      <p:sp>
        <p:nvSpPr>
          <p:cNvPr id="256" name="●"/>
          <p:cNvSpPr txBox="1"/>
          <p:nvPr/>
        </p:nvSpPr>
        <p:spPr>
          <a:xfrm>
            <a:off x="1813115" y="4381207"/>
            <a:ext cx="379679" cy="153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  <p:sp>
        <p:nvSpPr>
          <p:cNvPr id="257" name="●From mosaicity η and  angle α from Q0 find prob"/>
          <p:cNvSpPr txBox="1"/>
          <p:nvPr/>
        </p:nvSpPr>
        <p:spPr>
          <a:xfrm>
            <a:off x="1813115" y="4754181"/>
            <a:ext cx="6017419" cy="293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9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From mosaicity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and  angle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from Q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find prob </a:t>
            </a:r>
          </a:p>
        </p:txBody>
      </p:sp>
      <p:sp>
        <p:nvSpPr>
          <p:cNvPr id="258" name="If reflected, determine direction on D-S cone"/>
          <p:cNvSpPr txBox="1"/>
          <p:nvPr/>
        </p:nvSpPr>
        <p:spPr>
          <a:xfrm>
            <a:off x="2106659" y="5313641"/>
            <a:ext cx="5270492" cy="30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If reflected, determine direction on D-S cone </a:t>
            </a:r>
          </a:p>
        </p:txBody>
      </p:sp>
      <p:sp>
        <p:nvSpPr>
          <p:cNvPr id="259" name="●"/>
          <p:cNvSpPr txBox="1"/>
          <p:nvPr/>
        </p:nvSpPr>
        <p:spPr>
          <a:xfrm>
            <a:off x="1813115" y="5409186"/>
            <a:ext cx="379679" cy="153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  <p:sp>
        <p:nvSpPr>
          <p:cNvPr id="260" name="Calculate weight for"/>
          <p:cNvSpPr txBox="1"/>
          <p:nvPr/>
        </p:nvSpPr>
        <p:spPr>
          <a:xfrm>
            <a:off x="2106659" y="5782160"/>
            <a:ext cx="2592354" cy="30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Calculate weight for  </a:t>
            </a:r>
          </a:p>
        </p:txBody>
      </p:sp>
      <p:sp>
        <p:nvSpPr>
          <p:cNvPr id="261" name="●"/>
          <p:cNvSpPr txBox="1"/>
          <p:nvPr/>
        </p:nvSpPr>
        <p:spPr>
          <a:xfrm>
            <a:off x="1813115" y="5877706"/>
            <a:ext cx="379679" cy="153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900">
                <a:latin typeface="+mj-lt"/>
                <a:ea typeface="+mj-ea"/>
                <a:cs typeface="+mj-cs"/>
                <a:sym typeface="Helvetica"/>
              </a:rPr>
              <a:t>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Monochromator_flat (lin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Monochromator_flat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  <p:sp>
        <p:nvSpPr>
          <p:cNvPr id="26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●  xwidth = 0.1, yheight = 0.1,…"/>
          <p:cNvSpPr txBox="1"/>
          <p:nvPr/>
        </p:nvSpPr>
        <p:spPr>
          <a:xfrm>
            <a:off x="1843740" y="5242710"/>
            <a:ext cx="5497913" cy="183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xwidth = 0.1, yheight = 0.1,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mosaich = MOSH, mosaicv = MOSV,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r0 = 0.8, Q = 1.8734 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(PG 002)         </a:t>
            </a:r>
          </a:p>
        </p:txBody>
      </p:sp>
      <p:pic>
        <p:nvPicPr>
          <p:cNvPr id="267" name="SafariScreenSnapz049.png" descr="SafariScreenSnapz0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725" y="709696"/>
            <a:ext cx="6814385" cy="4481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operties…"/>
          <p:cNvSpPr txBox="1"/>
          <p:nvPr/>
        </p:nvSpPr>
        <p:spPr>
          <a:xfrm>
            <a:off x="1785009" y="988766"/>
            <a:ext cx="7839069" cy="199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23052">
              <a:spcBef>
                <a:spcPts val="1900"/>
              </a:spcBef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Array of single mosaic crystals (blades) with one scattering vector</a:t>
            </a:r>
          </a:p>
          <a:p>
            <a:pPr marL="92208" indent="-92208">
              <a:lnSpc>
                <a:spcPts val="2400"/>
              </a:lnSpc>
            </a:pPr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Infinitely thin,  one scattering vector perp. to each surface of blade - no multiple scattering/secondary extinction</a:t>
            </a:r>
          </a:p>
          <a:p>
            <a:pPr indent="92208"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- total reflectivity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r(k)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, not scattering cross sections </a:t>
            </a:r>
          </a:p>
        </p:txBody>
      </p:sp>
      <p:sp>
        <p:nvSpPr>
          <p:cNvPr id="270" name="Monochromator_curved"/>
          <p:cNvSpPr txBox="1"/>
          <p:nvPr>
            <p:ph type="title"/>
          </p:nvPr>
        </p:nvSpPr>
        <p:spPr>
          <a:xfrm>
            <a:off x="1927209" y="-21426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Monochromator_curved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2" name="Image37.png" descr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2424" y="3033569"/>
            <a:ext cx="2556713" cy="3067825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- total transmission t(k)…"/>
          <p:cNvSpPr txBox="1"/>
          <p:nvPr/>
        </p:nvSpPr>
        <p:spPr>
          <a:xfrm>
            <a:off x="1879881" y="2996732"/>
            <a:ext cx="4672803" cy="97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indent="92208"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- total transmission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t(k)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Mosaic, vertical and horizontal 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No variance of lattice parameter</a:t>
            </a:r>
            <a:r>
              <a:rPr i="1" sz="2000">
                <a:latin typeface="Times New Roman"/>
                <a:ea typeface="Times New Roman"/>
                <a:cs typeface="Times New Roman"/>
                <a:sym typeface="Times New Roman"/>
              </a:rPr>
              <a:t> Δd/d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=0 </a:t>
            </a:r>
          </a:p>
        </p:txBody>
      </p:sp>
      <p:sp>
        <p:nvSpPr>
          <p:cNvPr id="274" name="Algorithm"/>
          <p:cNvSpPr txBox="1"/>
          <p:nvPr/>
        </p:nvSpPr>
        <p:spPr>
          <a:xfrm>
            <a:off x="2060612" y="5617691"/>
            <a:ext cx="1987951" cy="397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 sz="1600">
                <a:latin typeface="+mn-lt"/>
                <a:ea typeface="+mn-ea"/>
                <a:cs typeface="+mn-cs"/>
                <a:sym typeface="Arial"/>
              </a:defRPr>
            </a:pPr>
            <a:r>
              <a:rPr b="1" sz="2800">
                <a:latin typeface="Times New Roman"/>
                <a:ea typeface="Times New Roman"/>
                <a:cs typeface="Times New Roman"/>
                <a:sym typeface="Times New Roman"/>
              </a:rPr>
              <a:t>Algorithm  </a:t>
            </a:r>
          </a:p>
        </p:txBody>
      </p:sp>
      <p:sp>
        <p:nvSpPr>
          <p:cNvPr id="275" name="For each individual blade the same as Monochromator_flat"/>
          <p:cNvSpPr txBox="1"/>
          <p:nvPr/>
        </p:nvSpPr>
        <p:spPr>
          <a:xfrm>
            <a:off x="1834987" y="6106931"/>
            <a:ext cx="7542228" cy="3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For each individual blade the same as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Monochromator_flat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nochromator_curved (lin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)</a:t>
            </a:r>
          </a:p>
        </p:txBody>
      </p:sp>
      <p:sp>
        <p:nvSpPr>
          <p:cNvPr id="27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●5 vertical slabs :NV=5, yheight=0.02, zwidth=0.1, RV=1"/>
          <p:cNvSpPr txBox="1"/>
          <p:nvPr/>
        </p:nvSpPr>
        <p:spPr>
          <a:xfrm>
            <a:off x="1634686" y="5171752"/>
            <a:ext cx="7689086" cy="3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5 vertical slabs :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NV=5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yheight=0.02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zwidth=0.1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RV=1 </a:t>
            </a:r>
          </a:p>
        </p:txBody>
      </p:sp>
      <p:sp>
        <p:nvSpPr>
          <p:cNvPr id="281" name="●Use reflecivity list 'HOPG.rfl' provided in McStas datafiles…"/>
          <p:cNvSpPr txBox="1"/>
          <p:nvPr/>
        </p:nvSpPr>
        <p:spPr>
          <a:xfrm>
            <a:off x="1634686" y="5578935"/>
            <a:ext cx="7375882" cy="66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Use reflecivity list 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HOPG.rfl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' provided in McStas datafiles</a:t>
            </a:r>
          </a:p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Use transmission list  '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HOPG.trm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' provided in McStas datafiles </a:t>
            </a:r>
          </a:p>
        </p:txBody>
      </p:sp>
      <p:sp>
        <p:nvSpPr>
          <p:cNvPr id="282" name="●  r0 = 1,Q = 1.8734   (PG 002)"/>
          <p:cNvSpPr txBox="1"/>
          <p:nvPr/>
        </p:nvSpPr>
        <p:spPr>
          <a:xfrm>
            <a:off x="1610968" y="6059508"/>
            <a:ext cx="4668046" cy="30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rPr baseline="31999" sz="2000">
                <a:latin typeface="+mj-lt"/>
                <a:ea typeface="+mj-ea"/>
                <a:cs typeface="+mj-cs"/>
                <a:sym typeface="Helvetica"/>
              </a:rPr>
              <a:t>●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r0 = 1,Q = 1.8734 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 (PG 002) </a:t>
            </a:r>
          </a:p>
        </p:txBody>
      </p:sp>
      <p:pic>
        <p:nvPicPr>
          <p:cNvPr id="283" name="SafariScreenSnapz050.png" descr="SafariScreenSnapz0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8565" y="173278"/>
            <a:ext cx="5046934" cy="463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onochromator_cur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Monochromator_curved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7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4885" y="1881714"/>
            <a:ext cx="3764272" cy="2141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55.png" descr="Image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9919" y="3975662"/>
            <a:ext cx="1887893" cy="208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56.png" descr="Image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89753" y="3976814"/>
            <a:ext cx="1853358" cy="206056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With focus"/>
          <p:cNvSpPr txBox="1"/>
          <p:nvPr/>
        </p:nvSpPr>
        <p:spPr>
          <a:xfrm>
            <a:off x="6177138" y="1423555"/>
            <a:ext cx="1470356" cy="30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With focus 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1646197" y="1916249"/>
            <a:ext cx="3821831" cy="4178688"/>
            <a:chOff x="0" y="0"/>
            <a:chExt cx="3821829" cy="4178686"/>
          </a:xfrm>
        </p:grpSpPr>
        <p:pic>
          <p:nvPicPr>
            <p:cNvPr id="291" name="Image57.png" descr="Image57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729738" cy="2106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Image58.png" descr="Image58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023" y="2095099"/>
              <a:ext cx="1864869" cy="2083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Image59.png" descr="Image59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64868" y="2049053"/>
              <a:ext cx="1956962" cy="20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5" name="No focus"/>
          <p:cNvSpPr txBox="1"/>
          <p:nvPr/>
        </p:nvSpPr>
        <p:spPr>
          <a:xfrm>
            <a:off x="1958160" y="1502985"/>
            <a:ext cx="1251048" cy="30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No focus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