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4.jpeg" ContentType="image/jpeg"/>
  <Override PartName="/ppt/media/image72.jpeg" ContentType="image/jpeg"/>
  <Override PartName="/ppt/media/image69.gif" ContentType="image/gif"/>
  <Override PartName="/ppt/media/image68.gif" ContentType="image/gif"/>
  <Override PartName="/ppt/media/image66.gif" ContentType="image/gif"/>
  <Override PartName="/ppt/media/image62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51.png" ContentType="image/png"/>
  <Override PartName="/ppt/media/image50.png" ContentType="image/png"/>
  <Override PartName="/ppt/media/image46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tif" ContentType="image/tiff"/>
  <Override PartName="/ppt/media/image21.tif" ContentType="image/tiff"/>
  <Override PartName="/ppt/media/image28.tif" ContentType="image/tiff"/>
  <Override PartName="/ppt/media/image35.tif" ContentType="image/tiff"/>
  <Override PartName="/ppt/media/image38.png" ContentType="image/png"/>
  <Override PartName="/ppt/media/image13.png" ContentType="image/png"/>
  <Override PartName="/ppt/media/image10.png" ContentType="image/png"/>
  <Override PartName="/ppt/media/image41.tif" ContentType="image/tiff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67.gif" ContentType="image/gif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70.gif" ContentType="image/gif"/>
  <Override PartName="/ppt/media/image57.png" ContentType="image/png"/>
  <Override PartName="/ppt/media/image32.png" ContentType="image/png"/>
  <Override PartName="/ppt/media/image71.gif" ContentType="image/gif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73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37.png" ContentType="image/png"/>
  <Override PartName="/ppt/media/image12.png" ContentType="image/png"/>
  <Override PartName="/ppt/media/image7.tif" ContentType="image/tif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793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tif"/><Relationship Id="rId16" Type="http://schemas.openxmlformats.org/officeDocument/2006/relationships/slideLayout" Target="../slideLayouts/slideLayout1.xml"/><Relationship Id="rId17" Type="http://schemas.openxmlformats.org/officeDocument/2006/relationships/slideLayout" Target="../slideLayouts/slideLayout2.xml"/><Relationship Id="rId18" Type="http://schemas.openxmlformats.org/officeDocument/2006/relationships/slideLayout" Target="../slideLayouts/slideLayout3.xml"/><Relationship Id="rId19" Type="http://schemas.openxmlformats.org/officeDocument/2006/relationships/slideLayout" Target="../slideLayouts/slideLayout4.xml"/><Relationship Id="rId2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8.xml"/><Relationship Id="rId24" Type="http://schemas.openxmlformats.org/officeDocument/2006/relationships/slideLayout" Target="../slideLayouts/slideLayout9.xml"/><Relationship Id="rId25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11.xml"/><Relationship Id="rId2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tif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tif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tif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tif"/><Relationship Id="rId15" Type="http://schemas.openxmlformats.org/officeDocument/2006/relationships/image" Target="../media/image42.png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22" name="Group 15"/>
          <p:cNvGrpSpPr/>
          <p:nvPr/>
        </p:nvGrpSpPr>
        <p:grpSpPr>
          <a:xfrm>
            <a:off x="11017800" y="228960"/>
            <a:ext cx="1149480" cy="6268680"/>
            <a:chOff x="11017800" y="228960"/>
            <a:chExt cx="1149480" cy="6268680"/>
          </a:xfrm>
        </p:grpSpPr>
        <p:grpSp>
          <p:nvGrpSpPr>
            <p:cNvPr id="23" name="Group 16"/>
            <p:cNvGrpSpPr/>
            <p:nvPr/>
          </p:nvGrpSpPr>
          <p:grpSpPr>
            <a:xfrm>
              <a:off x="11091600" y="5391720"/>
              <a:ext cx="1059480" cy="1105920"/>
              <a:chOff x="11091600" y="5391720"/>
              <a:chExt cx="1059480" cy="1105920"/>
            </a:xfrm>
          </p:grpSpPr>
          <p:sp>
            <p:nvSpPr>
              <p:cNvPr id="24" name="CustomShape 17"/>
              <p:cNvSpPr/>
              <p:nvPr/>
            </p:nvSpPr>
            <p:spPr>
              <a:xfrm>
                <a:off x="11095200" y="6053040"/>
                <a:ext cx="170280" cy="248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11802600" y="6063120"/>
                <a:ext cx="239400" cy="228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6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91600" y="5391720"/>
                <a:ext cx="1059480" cy="6224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7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486520" y="6123600"/>
                <a:ext cx="298080" cy="1087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8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11283120" y="6050880"/>
                <a:ext cx="186840" cy="2541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405520" y="6278760"/>
                <a:ext cx="407160" cy="21888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0" name="Image" descr=""/>
            <p:cNvPicPr/>
            <p:nvPr/>
          </p:nvPicPr>
          <p:blipFill>
            <a:blip r:embed="rId15"/>
            <a:stretch/>
          </p:blipFill>
          <p:spPr>
            <a:xfrm>
              <a:off x="11017800" y="228960"/>
              <a:ext cx="1103400" cy="40262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1" name="CustomShape 18"/>
            <p:cNvSpPr/>
            <p:nvPr/>
          </p:nvSpPr>
          <p:spPr>
            <a:xfrm>
              <a:off x="11029680" y="4385160"/>
              <a:ext cx="1137600" cy="817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670" spc="-1" strike="noStrike">
                <a:latin typeface="Arial"/>
              </a:endParaRPr>
            </a:p>
          </p:txBody>
        </p:sp>
      </p:grpSp>
      <p:sp>
        <p:nvSpPr>
          <p:cNvPr id="3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60" r:id="rId2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7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7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7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8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8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92" name="Group 15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93" name="Group 16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94" name="CustomShape 17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5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6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7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8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9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00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01" name="CustomShape 18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0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14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14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14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5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5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5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162" name="Group 16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163" name="CustomShape 17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4" name="logoill.pdf" descr=""/>
              <p:cNvPicPr/>
              <p:nvPr/>
            </p:nvPicPr>
            <p:blipFill>
              <a:blip r:embed="rId9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5" name="mcstas-logo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6" name="image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7" name="ku-logo.pdf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8" name="ESS_Logo_Frugal_Blue_cmyk.png" descr=""/>
              <p:cNvPicPr/>
              <p:nvPr/>
            </p:nvPicPr>
            <p:blipFill>
              <a:blip r:embed="rId13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69" name="Image" descr=""/>
            <p:cNvPicPr/>
            <p:nvPr/>
          </p:nvPicPr>
          <p:blipFill>
            <a:blip r:embed="rId14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70" name="CustomShape 18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pic>
        <p:nvPicPr>
          <p:cNvPr id="171" name="ESS.png" descr=""/>
          <p:cNvPicPr/>
          <p:nvPr/>
        </p:nvPicPr>
        <p:blipFill>
          <a:blip r:embed="rId15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sp>
        <p:nvSpPr>
          <p:cNvPr id="17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6.gif"/><Relationship Id="rId2" Type="http://schemas.openxmlformats.org/officeDocument/2006/relationships/image" Target="../media/image67.gif"/><Relationship Id="rId3" Type="http://schemas.openxmlformats.org/officeDocument/2006/relationships/image" Target="../media/image68.gif"/><Relationship Id="rId4" Type="http://schemas.openxmlformats.org/officeDocument/2006/relationships/image" Target="../media/image69.gif"/><Relationship Id="rId5" Type="http://schemas.openxmlformats.org/officeDocument/2006/relationships/image" Target="../media/image70.gif"/><Relationship Id="rId6" Type="http://schemas.openxmlformats.org/officeDocument/2006/relationships/image" Target="../media/image71.gif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37840" y="3545280"/>
            <a:ext cx="10839240" cy="270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Single crystals and powders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866960" y="1704960"/>
            <a:ext cx="10839240" cy="165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1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Practical: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4"/>
          <p:cNvGrpSpPr/>
          <p:nvPr/>
        </p:nvGrpSpPr>
        <p:grpSpPr>
          <a:xfrm>
            <a:off x="7920720" y="1105200"/>
            <a:ext cx="981720" cy="1024920"/>
            <a:chOff x="7920720" y="1105200"/>
            <a:chExt cx="981720" cy="1024920"/>
          </a:xfrm>
        </p:grpSpPr>
        <p:grpSp>
          <p:nvGrpSpPr>
            <p:cNvPr id="214" name="Group 5"/>
            <p:cNvGrpSpPr/>
            <p:nvPr/>
          </p:nvGrpSpPr>
          <p:grpSpPr>
            <a:xfrm>
              <a:off x="7920720" y="1105200"/>
              <a:ext cx="981720" cy="846360"/>
              <a:chOff x="7920720" y="1105200"/>
              <a:chExt cx="981720" cy="846360"/>
            </a:xfrm>
          </p:grpSpPr>
          <p:pic>
            <p:nvPicPr>
              <p:cNvPr id="215" name="image.png" descr=""/>
              <p:cNvPicPr/>
              <p:nvPr/>
            </p:nvPicPr>
            <p:blipFill>
              <a:blip r:embed="rId1"/>
              <a:stretch/>
            </p:blipFill>
            <p:spPr>
              <a:xfrm>
                <a:off x="8580600" y="1729080"/>
                <a:ext cx="219600" cy="21096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6" name="image.png" descr=""/>
              <p:cNvPicPr/>
              <p:nvPr/>
            </p:nvPicPr>
            <p:blipFill>
              <a:blip r:embed="rId2"/>
              <a:stretch/>
            </p:blipFill>
            <p:spPr>
              <a:xfrm>
                <a:off x="7920720" y="1105200"/>
                <a:ext cx="981720" cy="57564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7" name="image.png" descr=""/>
              <p:cNvPicPr/>
              <p:nvPr/>
            </p:nvPicPr>
            <p:blipFill>
              <a:blip r:embed="rId3"/>
              <a:stretch/>
            </p:blipFill>
            <p:spPr>
              <a:xfrm>
                <a:off x="8286840" y="1785240"/>
                <a:ext cx="274320" cy="9864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8" name="image.png" descr=""/>
              <p:cNvPicPr/>
              <p:nvPr/>
            </p:nvPicPr>
            <p:blipFill>
              <a:blip r:embed="rId4"/>
              <a:stretch/>
            </p:blipFill>
            <p:spPr>
              <a:xfrm>
                <a:off x="8098200" y="1717560"/>
                <a:ext cx="172080" cy="234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19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920720" y="1717560"/>
                <a:ext cx="160560" cy="2340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220" name="image.png" descr=""/>
            <p:cNvPicPr/>
            <p:nvPr/>
          </p:nvPicPr>
          <p:blipFill>
            <a:blip r:embed="rId6"/>
            <a:stretch/>
          </p:blipFill>
          <p:spPr>
            <a:xfrm>
              <a:off x="8211960" y="1929240"/>
              <a:ext cx="376920" cy="200880"/>
            </a:xfrm>
            <a:prstGeom prst="rect">
              <a:avLst/>
            </a:prstGeom>
            <a:ln w="1260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161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In this exercise we will try to put two powder samples together in a few ways and compare the results.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in the same spot, and stochastically choose between them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stacked vertically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where one is behind the other. 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161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PowdersN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2963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Let’s use the PSI_DMC instrument as a</a:t>
            </a:r>
            <a:br/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starting point. We will now make the simulation randomly choose between two powders. The instrument file can be found in the McStas distribution. ( File → New from template → PSI → PSI_DMC )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another powder in the same spot as  the one already there. Look in the mcstas data directory for sample .laz-files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double r;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inside the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DECLARE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section of the instrument file.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an Arm in front of the first one, and add to it an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-block. Add the following code in it: </a:t>
            </a:r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r=rand01();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Now add the following before the </a:t>
            </a:r>
            <a:r>
              <a:rPr b="0" i="1" lang="en-GB" sz="2000" spc="-89" strike="noStrike">
                <a:solidFill>
                  <a:srgbClr val="7c007c"/>
                </a:solidFill>
                <a:latin typeface="Arial"/>
                <a:ea typeface="Arial"/>
              </a:rPr>
              <a:t>AT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on the two powders.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WHEN(r&lt;0.5)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WHEN(r&gt;0.5)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respectively.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the instrument – Do you get what you expect?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What would you change to make the mixing factor !=0.5?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Use a similar technique to the Laue camera  to make the detector only catch scattering from one sample.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83" name="image.jpeg" descr=""/>
          <p:cNvPicPr/>
          <p:nvPr/>
        </p:nvPicPr>
        <p:blipFill>
          <a:blip r:embed="rId1"/>
          <a:stretch/>
        </p:blipFill>
        <p:spPr>
          <a:xfrm>
            <a:off x="360720" y="2490120"/>
            <a:ext cx="2374920" cy="27655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2121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Change this to have two samples on top of each other.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Make a new copy of the instrument (or remove the edits you did before, but leave the second PowderN sample in place).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Change the y-position and size of the samples to be:</a:t>
            </a:r>
            <a:br/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i="1" lang="en-GB" sz="2000" spc="-89" strike="noStrike">
                <a:solidFill>
                  <a:srgbClr val="7c007c"/>
                </a:solidFill>
                <a:latin typeface="Courier New"/>
                <a:ea typeface="Arial"/>
              </a:rPr>
              <a:t>+-sample_height/4.0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2000" spc="-89" strike="noStrike">
                <a:solidFill>
                  <a:srgbClr val="7c007c"/>
                </a:solidFill>
                <a:latin typeface="Courier New"/>
                <a:ea typeface="Arial"/>
              </a:rPr>
              <a:t>sample_height/2.0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respectively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the statement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GROUP samples</a:t>
            </a:r>
            <a:r>
              <a:rPr b="1" lang="en-GB" sz="20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after</a:t>
            </a:r>
            <a:r>
              <a:rPr b="1" lang="en-GB" sz="20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the AT at both samples. (N.b. “samples” is a name chosen arbitrarily. It has to be different than the component names though.)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is there any difference to the previous result? Why/Why not?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215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Move the samples around such that one is in front of the other.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Do you still see the signatures of both samples?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Do you remember why this can be?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How can we get around this?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2049120" y="536400"/>
            <a:ext cx="8231760" cy="60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Intermission: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 quick trick to remove the direct beam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667160" y="1307160"/>
            <a:ext cx="8131680" cy="506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If your monitor also can be hit by the direct beam, “swamping” the signal, you can do this: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the following code just after your sample code: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%{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  if (!SCATTERED){ABSORB;}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%}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This will terminate all rays which the sample-code has not flagged as scattered. Note that the McStas definition of scattered includes many things (guide-wall reflections etc.)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image.jpeg" descr=""/>
          <p:cNvPicPr/>
          <p:nvPr/>
        </p:nvPicPr>
        <p:blipFill>
          <a:blip r:embed="rId1"/>
          <a:stretch/>
        </p:blipFill>
        <p:spPr>
          <a:xfrm>
            <a:off x="1728000" y="1121760"/>
            <a:ext cx="3766680" cy="4386240"/>
          </a:xfrm>
          <a:prstGeom prst="rect">
            <a:avLst/>
          </a:prstGeom>
          <a:ln w="12600">
            <a:noFill/>
          </a:ln>
        </p:spPr>
      </p:pic>
      <p:grpSp>
        <p:nvGrpSpPr>
          <p:cNvPr id="295" name="Group 2"/>
          <p:cNvGrpSpPr/>
          <p:nvPr/>
        </p:nvGrpSpPr>
        <p:grpSpPr>
          <a:xfrm>
            <a:off x="5461920" y="864000"/>
            <a:ext cx="6057720" cy="4644000"/>
            <a:chOff x="5461920" y="864000"/>
            <a:chExt cx="6057720" cy="4644000"/>
          </a:xfrm>
        </p:grpSpPr>
        <p:sp>
          <p:nvSpPr>
            <p:cNvPr id="296" name="CustomShape 3"/>
            <p:cNvSpPr/>
            <p:nvPr/>
          </p:nvSpPr>
          <p:spPr>
            <a:xfrm>
              <a:off x="5461920" y="864000"/>
              <a:ext cx="6057720" cy="363276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4"/>
            <p:cNvSpPr/>
            <p:nvPr/>
          </p:nvSpPr>
          <p:spPr>
            <a:xfrm>
              <a:off x="5461920" y="864000"/>
              <a:ext cx="6057720" cy="464400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height of the detector and make it resolve the signal along y.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Set: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GB" sz="1600" spc="-1" strike="noStrike">
                  <a:solidFill>
                    <a:srgbClr val="ce181e"/>
                  </a:solidFill>
                  <a:latin typeface="Arial"/>
                  <a:ea typeface="Arial"/>
                </a:rPr>
                <a:t>Options="banana, theta y auto limits bins=20", yheight=0.3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...In the detector.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Change the sample to be e.g. an Aluminium crystal.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COMPONENT single_crystal = Single_crystal(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reflections="Al.lau",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yheight=0.05, radius=0.01, mosaic=1, delta_d_d=1e-4,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az=4.0495, ay=0, ax=0, bx=4.0495, by=0, bz=0,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	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cx=0, cy=4.0495, cz=0,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p_transmit=0.1)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 (0, 0, 0) RELATIVE PREVIOUS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98" name="CustomShape 5"/>
          <p:cNvSpPr/>
          <p:nvPr/>
        </p:nvSpPr>
        <p:spPr>
          <a:xfrm>
            <a:off x="215172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image.jpeg" descr=""/>
          <p:cNvPicPr/>
          <p:nvPr/>
        </p:nvPicPr>
        <p:blipFill>
          <a:blip r:embed="rId1"/>
          <a:stretch/>
        </p:blipFill>
        <p:spPr>
          <a:xfrm>
            <a:off x="1728000" y="1121760"/>
            <a:ext cx="3766680" cy="4386240"/>
          </a:xfrm>
          <a:prstGeom prst="rect">
            <a:avLst/>
          </a:prstGeom>
          <a:ln w="12600">
            <a:noFill/>
          </a:ln>
        </p:spPr>
      </p:pic>
      <p:grpSp>
        <p:nvGrpSpPr>
          <p:cNvPr id="301" name="Group 2"/>
          <p:cNvGrpSpPr/>
          <p:nvPr/>
        </p:nvGrpSpPr>
        <p:grpSpPr>
          <a:xfrm>
            <a:off x="5461920" y="864000"/>
            <a:ext cx="6057720" cy="3632760"/>
            <a:chOff x="5461920" y="864000"/>
            <a:chExt cx="6057720" cy="3632760"/>
          </a:xfrm>
        </p:grpSpPr>
        <p:sp>
          <p:nvSpPr>
            <p:cNvPr id="302" name="CustomShape 3"/>
            <p:cNvSpPr/>
            <p:nvPr/>
          </p:nvSpPr>
          <p:spPr>
            <a:xfrm>
              <a:off x="5461920" y="864000"/>
              <a:ext cx="6057720" cy="363276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5461920" y="864000"/>
              <a:ext cx="6057720" cy="321588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Insert more detector banks to modify DMC to become more like a Laue camera (catch more of the crystal signal). New banks could be above and below and on the other side of the sample. You will need to use  a </a:t>
              </a:r>
              <a:r>
                <a:rPr b="1" lang="en-GB" sz="1600" spc="-1" strike="noStrike">
                  <a:solidFill>
                    <a:srgbClr val="00b000"/>
                  </a:solidFill>
                  <a:latin typeface="Courier New"/>
                  <a:ea typeface="Arial"/>
                </a:rPr>
                <a:t>GROUP</a:t>
              </a: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 for this.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mosaicity of the crystal to scatter more of the beam. This can be done to an extent – think about what limits it, and how you could extract such limits from the simulations.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Using the WHEN keyword we can make a “sample changer”. Can you think of how? 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HINT: similar to the earlier exercise with a mix of two crystals.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</p:txBody>
        </p:sp>
      </p:grpSp>
      <p:sp>
        <p:nvSpPr>
          <p:cNvPr id="304" name="CustomShape 5"/>
          <p:cNvSpPr/>
          <p:nvPr/>
        </p:nvSpPr>
        <p:spPr>
          <a:xfrm>
            <a:off x="215172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162520" y="1860840"/>
            <a:ext cx="8132400" cy="2264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95840" indent="-195120"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 marL="187200" indent="-186480">
              <a:lnSpc>
                <a:spcPct val="100000"/>
              </a:lnSpc>
              <a:spcBef>
                <a:spcPts val="799"/>
              </a:spcBef>
              <a:buSzPct val="100016"/>
              <a:buBlip>
                <a:blip r:embed="rId1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2600" spc="-1" strike="noStrike">
              <a:latin typeface="Arial"/>
            </a:endParaRPr>
          </a:p>
          <a:p>
            <a:pPr marL="187200" indent="-186480">
              <a:lnSpc>
                <a:spcPct val="100000"/>
              </a:lnSpc>
              <a:spcBef>
                <a:spcPts val="799"/>
              </a:spcBef>
              <a:buSzPct val="100016"/>
              <a:buBlip>
                <a:blip r:embed="rId2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Use and modify the diffractometer</a:t>
            </a:r>
            <a:endParaRPr b="0" lang="en-GB" sz="2600" spc="-1" strike="noStrike">
              <a:latin typeface="Arial"/>
            </a:endParaRPr>
          </a:p>
          <a:p>
            <a:pPr lvl="1" marL="402840" indent="-18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PSI_DMC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2018160" y="149400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First insert a source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183760" y="2058840"/>
            <a:ext cx="3733560" cy="68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File → New Instrument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Sources →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752480" y="2777040"/>
            <a:ext cx="6909480" cy="168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// insert components here (e.g. Insert -&gt; Source -&gt; ...)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 = Source_simple(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radius=0.05, dist=5, focus_xw=0.02,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focus_yh=0.05, lambda0=2, dlambda=1.9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2018160" y="149400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Now add a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183760" y="2058840"/>
            <a:ext cx="3733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Optics →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752120" y="3292200"/>
            <a:ext cx="6178320" cy="9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guide = Guide(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w1=0.02, h1=0.05, w2=0.02, h2=0.05, l=20, m=1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(0,0,2)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2018160" y="1494000"/>
            <a:ext cx="51444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a sample – in this case a standard 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183760" y="205884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Samples → Single_crystal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685160" y="3292200"/>
            <a:ext cx="7966800" cy="236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single_crystal = Single_crystal(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reflections="Al2O3_sapphire.lau",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yheight=0.05, radius=0.01, mosaic=1, delta_d_d=1e-4,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az=4.757, ay=0, az=0, bx=2.3785, by=0, bz=-3.364,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cx=0, cy=12.9877, cz=0,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p_transmit=0.1, order=1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(0, 0, 20.5)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43" name="image.png" descr=""/>
          <p:cNvPicPr/>
          <p:nvPr/>
        </p:nvPicPr>
        <p:blipFill>
          <a:blip r:embed="rId1"/>
          <a:stretch/>
        </p:blipFill>
        <p:spPr>
          <a:xfrm>
            <a:off x="7494480" y="1328400"/>
            <a:ext cx="1244160" cy="124416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.jpeg" descr=""/>
          <p:cNvPicPr/>
          <p:nvPr/>
        </p:nvPicPr>
        <p:blipFill>
          <a:blip r:embed="rId2"/>
          <a:stretch/>
        </p:blipFill>
        <p:spPr>
          <a:xfrm>
            <a:off x="8606520" y="2142360"/>
            <a:ext cx="1257120" cy="1612800"/>
          </a:xfrm>
          <a:prstGeom prst="rect">
            <a:avLst/>
          </a:prstGeom>
          <a:ln w="12600"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9"/>
          <p:cNvSpPr/>
          <p:nvPr/>
        </p:nvSpPr>
        <p:spPr>
          <a:xfrm>
            <a:off x="5752440" y="5892840"/>
            <a:ext cx="414360" cy="41436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2018160" y="1494000"/>
            <a:ext cx="51444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ideal Laue Camera Monitor – covering 4π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183760" y="205884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Monitors → PSD_monitor_4PI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685160" y="3292200"/>
            <a:ext cx="6721920" cy="9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fourpi = PSD_monitor_4PI(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3b76"/>
                </a:solidFill>
                <a:latin typeface="Courier New"/>
                <a:ea typeface="Courier New"/>
              </a:rPr>
              <a:t>radius=1, filename="fourpi.dat", nx=201, ny=201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5752440" y="5892840"/>
            <a:ext cx="414360" cy="41436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5119920" y="5228640"/>
            <a:ext cx="1658880" cy="1742760"/>
          </a:xfrm>
          <a:prstGeom prst="ellipse">
            <a:avLst/>
          </a:prstGeom>
          <a:solidFill>
            <a:srgbClr val="729fcf">
              <a:alpha val="38000"/>
            </a:srgbClr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2100240" y="1410480"/>
            <a:ext cx="6969600" cy="56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Run your simulation ( you can safely increase the number of rays to 10⁷ - the ncount ) – you should get something like: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62" name="image.png" descr=""/>
          <p:cNvPicPr/>
          <p:nvPr/>
        </p:nvPicPr>
        <p:blipFill>
          <a:blip r:embed="rId1"/>
          <a:stretch/>
        </p:blipFill>
        <p:spPr>
          <a:xfrm>
            <a:off x="1565640" y="2456640"/>
            <a:ext cx="4932360" cy="2771280"/>
          </a:xfrm>
          <a:prstGeom prst="rect">
            <a:avLst/>
          </a:prstGeom>
          <a:ln w="12600">
            <a:noFill/>
          </a:ln>
        </p:spPr>
      </p:pic>
      <p:pic>
        <p:nvPicPr>
          <p:cNvPr id="263" name="image.png" descr=""/>
          <p:cNvPicPr/>
          <p:nvPr/>
        </p:nvPicPr>
        <p:blipFill>
          <a:blip r:embed="rId2"/>
          <a:stretch/>
        </p:blipFill>
        <p:spPr>
          <a:xfrm>
            <a:off x="4755600" y="3893040"/>
            <a:ext cx="4148640" cy="2330280"/>
          </a:xfrm>
          <a:prstGeom prst="rect">
            <a:avLst/>
          </a:prstGeom>
          <a:ln w="12600">
            <a:noFill/>
          </a:ln>
        </p:spPr>
      </p:pic>
      <p:sp>
        <p:nvSpPr>
          <p:cNvPr id="264" name="Line 4"/>
          <p:cNvSpPr/>
          <p:nvPr/>
        </p:nvSpPr>
        <p:spPr>
          <a:xfrm>
            <a:off x="2432880" y="5310360"/>
            <a:ext cx="1440" cy="5806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2549520" y="5677920"/>
            <a:ext cx="1112400" cy="68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Press L for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logarithmic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6" name="Line 6"/>
          <p:cNvSpPr/>
          <p:nvPr/>
        </p:nvSpPr>
        <p:spPr>
          <a:xfrm>
            <a:off x="3733920" y="5974560"/>
            <a:ext cx="1022760" cy="14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image.png" descr=""/>
          <p:cNvPicPr/>
          <p:nvPr/>
        </p:nvPicPr>
        <p:blipFill>
          <a:blip r:embed="rId1"/>
          <a:stretch/>
        </p:blipFill>
        <p:spPr>
          <a:xfrm>
            <a:off x="1277640" y="1772640"/>
            <a:ext cx="2044440" cy="1294920"/>
          </a:xfrm>
          <a:prstGeom prst="rect">
            <a:avLst/>
          </a:prstGeom>
          <a:ln w="12600">
            <a:noFill/>
          </a:ln>
        </p:spPr>
      </p:pic>
      <p:pic>
        <p:nvPicPr>
          <p:cNvPr id="270" name="image.png" descr=""/>
          <p:cNvPicPr/>
          <p:nvPr/>
        </p:nvPicPr>
        <p:blipFill>
          <a:blip r:embed="rId2"/>
          <a:stretch/>
        </p:blipFill>
        <p:spPr>
          <a:xfrm>
            <a:off x="2599920" y="2444040"/>
            <a:ext cx="1719720" cy="1088640"/>
          </a:xfrm>
          <a:prstGeom prst="rect">
            <a:avLst/>
          </a:prstGeom>
          <a:ln w="12600"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5184360" y="763560"/>
            <a:ext cx="61196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The coherent scattering is not much stronger than the incoherent “background”. Let’s use EXTEND and WHEN to make a monitor which only senses the coherent signal.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b="0" lang="en-GB" sz="1800" spc="-1" strike="noStrike">
                <a:latin typeface="Arial"/>
              </a:rPr>
              <a:t>In the DECLARE section of your instrument – declare a variable of 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type char;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 an EXTEND-block to the end of the Single_crystal component: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5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EXTEND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6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%{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7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	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myvar = hkl_info.type;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8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%}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 another 4-PI monitor and insert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WHEN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(myvar==99) in front of the AT keyword. (99 is the ascii-code for ‘c’)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10"/>
              </a:buBlip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A current limitation in the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WHEN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 grammar makes it necessary to do it this way.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1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Think of a possible way to only monitor incoherent scattering… HINT: type==’i’ for incoherent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1356840" y="5976000"/>
            <a:ext cx="1109916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solidFill>
                  <a:srgbClr val="7c007c"/>
                </a:solidFill>
                <a:latin typeface="Liberation Mono;Courier New;DejaVu Sans Mono"/>
              </a:rPr>
              <a:t>* hkl_info.type: interaction type of event 't'=Transmit, 'i'=Incoherent, 'c'=Coherent</a:t>
            </a:r>
            <a:endParaRPr b="0" lang="en-GB" sz="1600" spc="-1" strike="noStrike">
              <a:solidFill>
                <a:srgbClr val="7c007c"/>
              </a:solidFill>
              <a:latin typeface="Liberation Mono;Courier New;DejaVu Sans Mono"/>
              <a:ea typeface="Liberation Mono;Courier New;DejaVu Sans Mono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1440000" y="5609520"/>
            <a:ext cx="194400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From </a:t>
            </a:r>
            <a:r>
              <a:rPr b="1" lang="en-GB" sz="1800" spc="-1" strike="noStrike">
                <a:latin typeface="Courier New"/>
              </a:rPr>
              <a:t>mcdoc: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774800" y="1706400"/>
            <a:ext cx="9311760" cy="454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400"/>
              </a:spcBef>
              <a:buSzPct val="191077"/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Play around with this example instrument: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an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components before the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sample to allow rotation around the Y-axis.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SPLIT 20”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before the sample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COMPONENT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statement. What happens?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 set of arms before the sample to add Y, Z, Y rotations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(Eulerian cradle). Make the rotation angles input parameters.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different crystal instead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e.g.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Al.lau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”. i.e. change the crystal unit cell parameters and the reflection list.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powder sample instead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2019-03-27T11:26:23Z</dcterms:modified>
  <cp:revision>12</cp:revision>
  <dc:subject/>
  <dc:title/>
</cp:coreProperties>
</file>