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90" r:id="rId17"/>
    <p:sldId id="292" r:id="rId18"/>
    <p:sldId id="295" r:id="rId19"/>
    <p:sldId id="296" r:id="rId20"/>
    <p:sldId id="293" r:id="rId21"/>
    <p:sldId id="291" r:id="rId22"/>
    <p:sldId id="297" r:id="rId23"/>
    <p:sldId id="294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</p:sldIdLst>
  <p:sldSz cx="121793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2497DD-4841-1F2E-2102-CD52C9305636}" v="460" dt="2021-05-03T18:20:52.827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CACA"/>
          </a:solidFill>
        </a:fill>
      </a:tcStyle>
    </a:wholeTbl>
    <a:band2H>
      <a:tcTxStyle/>
      <a:tcStyle>
        <a:tcBdr/>
        <a:fill>
          <a:solidFill>
            <a:srgbClr val="EF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ED8"/>
          </a:solidFill>
        </a:fill>
      </a:tcStyle>
    </a:wholeTbl>
    <a:band2H>
      <a:tcTxStyle/>
      <a:tcStyle>
        <a:tcBdr/>
        <a:fill>
          <a:solidFill>
            <a:srgbClr val="E7F6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ED5CC"/>
          </a:solidFill>
        </a:fill>
      </a:tcStyle>
    </a:wholeTbl>
    <a:band2H>
      <a:tcTxStyle/>
      <a:tcStyle>
        <a:tcBdr/>
        <a:fill>
          <a:solidFill>
            <a:srgbClr val="FEEB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k Bergbäck Knudsen" userId="S::erkn@dtu.dk::7028c474-af22-41ee-9ddd-5fdf2cd26899" providerId="AD" clId="Web-{192497DD-4841-1F2E-2102-CD52C9305636}"/>
    <pc:docChg chg="addSld delSld modSld sldOrd">
      <pc:chgData name="Erik Bergbäck Knudsen" userId="S::erkn@dtu.dk::7028c474-af22-41ee-9ddd-5fdf2cd26899" providerId="AD" clId="Web-{192497DD-4841-1F2E-2102-CD52C9305636}" dt="2021-05-03T18:20:52.827" v="323" actId="1076"/>
      <pc:docMkLst>
        <pc:docMk/>
      </pc:docMkLst>
      <pc:sldChg chg="ord">
        <pc:chgData name="Erik Bergbäck Knudsen" userId="S::erkn@dtu.dk::7028c474-af22-41ee-9ddd-5fdf2cd26899" providerId="AD" clId="Web-{192497DD-4841-1F2E-2102-CD52C9305636}" dt="2021-05-03T18:18:06.038" v="297"/>
        <pc:sldMkLst>
          <pc:docMk/>
          <pc:sldMk cId="0" sldId="271"/>
        </pc:sldMkLst>
      </pc:sldChg>
      <pc:sldChg chg="addSp delSp">
        <pc:chgData name="Erik Bergbäck Knudsen" userId="S::erkn@dtu.dk::7028c474-af22-41ee-9ddd-5fdf2cd26899" providerId="AD" clId="Web-{192497DD-4841-1F2E-2102-CD52C9305636}" dt="2021-05-03T18:16:34.330" v="290"/>
        <pc:sldMkLst>
          <pc:docMk/>
          <pc:sldMk cId="0" sldId="272"/>
        </pc:sldMkLst>
        <pc:spChg chg="add del">
          <ac:chgData name="Erik Bergbäck Knudsen" userId="S::erkn@dtu.dk::7028c474-af22-41ee-9ddd-5fdf2cd26899" providerId="AD" clId="Web-{192497DD-4841-1F2E-2102-CD52C9305636}" dt="2021-05-03T18:16:34.330" v="290"/>
          <ac:spMkLst>
            <pc:docMk/>
            <pc:sldMk cId="0" sldId="272"/>
            <ac:spMk id="2" creationId="{EDC50129-9F40-4A36-B4B1-4261B98CCF79}"/>
          </ac:spMkLst>
        </pc:spChg>
      </pc:sldChg>
      <pc:sldChg chg="modSp">
        <pc:chgData name="Erik Bergbäck Knudsen" userId="S::erkn@dtu.dk::7028c474-af22-41ee-9ddd-5fdf2cd26899" providerId="AD" clId="Web-{192497DD-4841-1F2E-2102-CD52C9305636}" dt="2021-05-03T18:19:53.699" v="321" actId="1076"/>
        <pc:sldMkLst>
          <pc:docMk/>
          <pc:sldMk cId="0" sldId="276"/>
        </pc:sldMkLst>
        <pc:spChg chg="mod">
          <ac:chgData name="Erik Bergbäck Knudsen" userId="S::erkn@dtu.dk::7028c474-af22-41ee-9ddd-5fdf2cd26899" providerId="AD" clId="Web-{192497DD-4841-1F2E-2102-CD52C9305636}" dt="2021-05-03T18:18:51.321" v="304" actId="1076"/>
          <ac:spMkLst>
            <pc:docMk/>
            <pc:sldMk cId="0" sldId="276"/>
            <ac:spMk id="495" creationId="{00000000-0000-0000-0000-000000000000}"/>
          </ac:spMkLst>
        </pc:spChg>
        <pc:spChg chg="mod">
          <ac:chgData name="Erik Bergbäck Knudsen" userId="S::erkn@dtu.dk::7028c474-af22-41ee-9ddd-5fdf2cd26899" providerId="AD" clId="Web-{192497DD-4841-1F2E-2102-CD52C9305636}" dt="2021-05-03T18:19:47.730" v="319" actId="1076"/>
          <ac:spMkLst>
            <pc:docMk/>
            <pc:sldMk cId="0" sldId="276"/>
            <ac:spMk id="496" creationId="{00000000-0000-0000-0000-000000000000}"/>
          </ac:spMkLst>
        </pc:spChg>
        <pc:spChg chg="mod">
          <ac:chgData name="Erik Bergbäck Knudsen" userId="S::erkn@dtu.dk::7028c474-af22-41ee-9ddd-5fdf2cd26899" providerId="AD" clId="Web-{192497DD-4841-1F2E-2102-CD52C9305636}" dt="2021-05-03T18:19:12.963" v="311" actId="1076"/>
          <ac:spMkLst>
            <pc:docMk/>
            <pc:sldMk cId="0" sldId="276"/>
            <ac:spMk id="497" creationId="{00000000-0000-0000-0000-000000000000}"/>
          </ac:spMkLst>
        </pc:spChg>
        <pc:spChg chg="mod">
          <ac:chgData name="Erik Bergbäck Knudsen" userId="S::erkn@dtu.dk::7028c474-af22-41ee-9ddd-5fdf2cd26899" providerId="AD" clId="Web-{192497DD-4841-1F2E-2102-CD52C9305636}" dt="2021-05-03T18:19:50.856" v="320" actId="1076"/>
          <ac:spMkLst>
            <pc:docMk/>
            <pc:sldMk cId="0" sldId="276"/>
            <ac:spMk id="504" creationId="{00000000-0000-0000-0000-000000000000}"/>
          </ac:spMkLst>
        </pc:spChg>
        <pc:spChg chg="mod">
          <ac:chgData name="Erik Bergbäck Knudsen" userId="S::erkn@dtu.dk::7028c474-af22-41ee-9ddd-5fdf2cd26899" providerId="AD" clId="Web-{192497DD-4841-1F2E-2102-CD52C9305636}" dt="2021-05-03T18:19:53.699" v="321" actId="1076"/>
          <ac:spMkLst>
            <pc:docMk/>
            <pc:sldMk cId="0" sldId="276"/>
            <ac:spMk id="505" creationId="{00000000-0000-0000-0000-000000000000}"/>
          </ac:spMkLst>
        </pc:spChg>
        <pc:spChg chg="mod">
          <ac:chgData name="Erik Bergbäck Knudsen" userId="S::erkn@dtu.dk::7028c474-af22-41ee-9ddd-5fdf2cd26899" providerId="AD" clId="Web-{192497DD-4841-1F2E-2102-CD52C9305636}" dt="2021-05-03T18:19:35.386" v="318" actId="1076"/>
          <ac:spMkLst>
            <pc:docMk/>
            <pc:sldMk cId="0" sldId="276"/>
            <ac:spMk id="506" creationId="{00000000-0000-0000-0000-000000000000}"/>
          </ac:spMkLst>
        </pc:spChg>
        <pc:spChg chg="mod">
          <ac:chgData name="Erik Bergbäck Knudsen" userId="S::erkn@dtu.dk::7028c474-af22-41ee-9ddd-5fdf2cd26899" providerId="AD" clId="Web-{192497DD-4841-1F2E-2102-CD52C9305636}" dt="2021-05-03T18:19:26.354" v="316" actId="1076"/>
          <ac:spMkLst>
            <pc:docMk/>
            <pc:sldMk cId="0" sldId="276"/>
            <ac:spMk id="507" creationId="{00000000-0000-0000-0000-000000000000}"/>
          </ac:spMkLst>
        </pc:spChg>
        <pc:spChg chg="mod">
          <ac:chgData name="Erik Bergbäck Knudsen" userId="S::erkn@dtu.dk::7028c474-af22-41ee-9ddd-5fdf2cd26899" providerId="AD" clId="Web-{192497DD-4841-1F2E-2102-CD52C9305636}" dt="2021-05-03T18:19:29.683" v="317" actId="1076"/>
          <ac:spMkLst>
            <pc:docMk/>
            <pc:sldMk cId="0" sldId="276"/>
            <ac:spMk id="508" creationId="{00000000-0000-0000-0000-000000000000}"/>
          </ac:spMkLst>
        </pc:spChg>
        <pc:spChg chg="mod">
          <ac:chgData name="Erik Bergbäck Knudsen" userId="S::erkn@dtu.dk::7028c474-af22-41ee-9ddd-5fdf2cd26899" providerId="AD" clId="Web-{192497DD-4841-1F2E-2102-CD52C9305636}" dt="2021-05-03T18:19:20.276" v="312" actId="1076"/>
          <ac:spMkLst>
            <pc:docMk/>
            <pc:sldMk cId="0" sldId="276"/>
            <ac:spMk id="509" creationId="{00000000-0000-0000-0000-000000000000}"/>
          </ac:spMkLst>
        </pc:spChg>
        <pc:spChg chg="mod">
          <ac:chgData name="Erik Bergbäck Knudsen" userId="S::erkn@dtu.dk::7028c474-af22-41ee-9ddd-5fdf2cd26899" providerId="AD" clId="Web-{192497DD-4841-1F2E-2102-CD52C9305636}" dt="2021-05-03T18:19:20.370" v="313" actId="1076"/>
          <ac:spMkLst>
            <pc:docMk/>
            <pc:sldMk cId="0" sldId="276"/>
            <ac:spMk id="510" creationId="{00000000-0000-0000-0000-000000000000}"/>
          </ac:spMkLst>
        </pc:spChg>
        <pc:spChg chg="mod">
          <ac:chgData name="Erik Bergbäck Knudsen" userId="S::erkn@dtu.dk::7028c474-af22-41ee-9ddd-5fdf2cd26899" providerId="AD" clId="Web-{192497DD-4841-1F2E-2102-CD52C9305636}" dt="2021-05-03T18:19:20.463" v="314" actId="1076"/>
          <ac:spMkLst>
            <pc:docMk/>
            <pc:sldMk cId="0" sldId="276"/>
            <ac:spMk id="513" creationId="{00000000-0000-0000-0000-000000000000}"/>
          </ac:spMkLst>
        </pc:spChg>
      </pc:sldChg>
      <pc:sldChg chg="modSp">
        <pc:chgData name="Erik Bergbäck Knudsen" userId="S::erkn@dtu.dk::7028c474-af22-41ee-9ddd-5fdf2cd26899" providerId="AD" clId="Web-{192497DD-4841-1F2E-2102-CD52C9305636}" dt="2021-05-03T18:20:44.233" v="322" actId="1076"/>
        <pc:sldMkLst>
          <pc:docMk/>
          <pc:sldMk cId="0" sldId="285"/>
        </pc:sldMkLst>
        <pc:spChg chg="mod">
          <ac:chgData name="Erik Bergbäck Knudsen" userId="S::erkn@dtu.dk::7028c474-af22-41ee-9ddd-5fdf2cd26899" providerId="AD" clId="Web-{192497DD-4841-1F2E-2102-CD52C9305636}" dt="2021-05-03T18:20:44.233" v="322" actId="1076"/>
          <ac:spMkLst>
            <pc:docMk/>
            <pc:sldMk cId="0" sldId="285"/>
            <ac:spMk id="655" creationId="{00000000-0000-0000-0000-000000000000}"/>
          </ac:spMkLst>
        </pc:spChg>
      </pc:sldChg>
      <pc:sldChg chg="modSp">
        <pc:chgData name="Erik Bergbäck Knudsen" userId="S::erkn@dtu.dk::7028c474-af22-41ee-9ddd-5fdf2cd26899" providerId="AD" clId="Web-{192497DD-4841-1F2E-2102-CD52C9305636}" dt="2021-05-03T18:20:52.827" v="323" actId="1076"/>
        <pc:sldMkLst>
          <pc:docMk/>
          <pc:sldMk cId="0" sldId="286"/>
        </pc:sldMkLst>
        <pc:spChg chg="mod">
          <ac:chgData name="Erik Bergbäck Knudsen" userId="S::erkn@dtu.dk::7028c474-af22-41ee-9ddd-5fdf2cd26899" providerId="AD" clId="Web-{192497DD-4841-1F2E-2102-CD52C9305636}" dt="2021-05-03T18:20:52.827" v="323" actId="1076"/>
          <ac:spMkLst>
            <pc:docMk/>
            <pc:sldMk cId="0" sldId="286"/>
            <ac:spMk id="662" creationId="{00000000-0000-0000-0000-000000000000}"/>
          </ac:spMkLst>
        </pc:spChg>
      </pc:sldChg>
      <pc:sldChg chg="modSp add replId">
        <pc:chgData name="Erik Bergbäck Knudsen" userId="S::erkn@dtu.dk::7028c474-af22-41ee-9ddd-5fdf2cd26899" providerId="AD" clId="Web-{192497DD-4841-1F2E-2102-CD52C9305636}" dt="2021-05-03T17:29:28.083" v="90" actId="20577"/>
        <pc:sldMkLst>
          <pc:docMk/>
          <pc:sldMk cId="1592736599" sldId="290"/>
        </pc:sldMkLst>
        <pc:spChg chg="mod">
          <ac:chgData name="Erik Bergbäck Knudsen" userId="S::erkn@dtu.dk::7028c474-af22-41ee-9ddd-5fdf2cd26899" providerId="AD" clId="Web-{192497DD-4841-1F2E-2102-CD52C9305636}" dt="2021-05-03T17:28:11.691" v="8" actId="20577"/>
          <ac:spMkLst>
            <pc:docMk/>
            <pc:sldMk cId="1592736599" sldId="290"/>
            <ac:spMk id="470" creationId="{00000000-0000-0000-0000-000000000000}"/>
          </ac:spMkLst>
        </pc:spChg>
        <pc:spChg chg="mod">
          <ac:chgData name="Erik Bergbäck Knudsen" userId="S::erkn@dtu.dk::7028c474-af22-41ee-9ddd-5fdf2cd26899" providerId="AD" clId="Web-{192497DD-4841-1F2E-2102-CD52C9305636}" dt="2021-05-03T17:29:28.083" v="90" actId="20577"/>
          <ac:spMkLst>
            <pc:docMk/>
            <pc:sldMk cId="1592736599" sldId="290"/>
            <ac:spMk id="472" creationId="{00000000-0000-0000-0000-000000000000}"/>
          </ac:spMkLst>
        </pc:spChg>
      </pc:sldChg>
      <pc:sldChg chg="addSp delSp modSp add ord replId">
        <pc:chgData name="Erik Bergbäck Knudsen" userId="S::erkn@dtu.dk::7028c474-af22-41ee-9ddd-5fdf2cd26899" providerId="AD" clId="Web-{192497DD-4841-1F2E-2102-CD52C9305636}" dt="2021-05-03T18:14:33.793" v="280"/>
        <pc:sldMkLst>
          <pc:docMk/>
          <pc:sldMk cId="944598871" sldId="291"/>
        </pc:sldMkLst>
        <pc:spChg chg="add del">
          <ac:chgData name="Erik Bergbäck Knudsen" userId="S::erkn@dtu.dk::7028c474-af22-41ee-9ddd-5fdf2cd26899" providerId="AD" clId="Web-{192497DD-4841-1F2E-2102-CD52C9305636}" dt="2021-05-03T18:13:51.713" v="265"/>
          <ac:spMkLst>
            <pc:docMk/>
            <pc:sldMk cId="944598871" sldId="291"/>
            <ac:spMk id="5" creationId="{FC8742FD-2831-4239-8CCC-DE5188CE2ADD}"/>
          </ac:spMkLst>
        </pc:spChg>
        <pc:spChg chg="add mod">
          <ac:chgData name="Erik Bergbäck Knudsen" userId="S::erkn@dtu.dk::7028c474-af22-41ee-9ddd-5fdf2cd26899" providerId="AD" clId="Web-{192497DD-4841-1F2E-2102-CD52C9305636}" dt="2021-05-03T18:14:23.980" v="279" actId="1076"/>
          <ac:spMkLst>
            <pc:docMk/>
            <pc:sldMk cId="944598871" sldId="291"/>
            <ac:spMk id="6" creationId="{424028AA-0075-4857-A238-B6D359E608B5}"/>
          </ac:spMkLst>
        </pc:spChg>
        <pc:spChg chg="add ord">
          <ac:chgData name="Erik Bergbäck Knudsen" userId="S::erkn@dtu.dk::7028c474-af22-41ee-9ddd-5fdf2cd26899" providerId="AD" clId="Web-{192497DD-4841-1F2E-2102-CD52C9305636}" dt="2021-05-03T18:13:31.821" v="257"/>
          <ac:spMkLst>
            <pc:docMk/>
            <pc:sldMk cId="944598871" sldId="291"/>
            <ac:spMk id="8" creationId="{A7542B15-3D68-412B-ADA7-E4CA60DD3A94}"/>
          </ac:spMkLst>
        </pc:spChg>
        <pc:spChg chg="add ord">
          <ac:chgData name="Erik Bergbäck Knudsen" userId="S::erkn@dtu.dk::7028c474-af22-41ee-9ddd-5fdf2cd26899" providerId="AD" clId="Web-{192497DD-4841-1F2E-2102-CD52C9305636}" dt="2021-05-03T18:13:32.087" v="263"/>
          <ac:spMkLst>
            <pc:docMk/>
            <pc:sldMk cId="944598871" sldId="291"/>
            <ac:spMk id="9" creationId="{6C79E1B4-D68F-4A6A-9BAD-43F59AA5FA04}"/>
          </ac:spMkLst>
        </pc:spChg>
        <pc:spChg chg="del">
          <ac:chgData name="Erik Bergbäck Knudsen" userId="S::erkn@dtu.dk::7028c474-af22-41ee-9ddd-5fdf2cd26899" providerId="AD" clId="Web-{192497DD-4841-1F2E-2102-CD52C9305636}" dt="2021-05-03T17:47:48.602" v="120"/>
          <ac:spMkLst>
            <pc:docMk/>
            <pc:sldMk cId="944598871" sldId="291"/>
            <ac:spMk id="472" creationId="{00000000-0000-0000-0000-000000000000}"/>
          </ac:spMkLst>
        </pc:spChg>
        <pc:picChg chg="add mod">
          <ac:chgData name="Erik Bergbäck Knudsen" userId="S::erkn@dtu.dk::7028c474-af22-41ee-9ddd-5fdf2cd26899" providerId="AD" clId="Web-{192497DD-4841-1F2E-2102-CD52C9305636}" dt="2021-05-03T18:14:14.979" v="277" actId="1076"/>
          <ac:picMkLst>
            <pc:docMk/>
            <pc:sldMk cId="944598871" sldId="291"/>
            <ac:picMk id="2" creationId="{ECC3D332-401B-438B-B9C3-CD5CD007F880}"/>
          </ac:picMkLst>
        </pc:picChg>
        <pc:picChg chg="add del mod">
          <ac:chgData name="Erik Bergbäck Knudsen" userId="S::erkn@dtu.dk::7028c474-af22-41ee-9ddd-5fdf2cd26899" providerId="AD" clId="Web-{192497DD-4841-1F2E-2102-CD52C9305636}" dt="2021-05-03T17:46:12.363" v="96"/>
          <ac:picMkLst>
            <pc:docMk/>
            <pc:sldMk cId="944598871" sldId="291"/>
            <ac:picMk id="3" creationId="{40B42CEA-E023-4DFA-B311-F6CBD8CCA8DB}"/>
          </ac:picMkLst>
        </pc:picChg>
        <pc:picChg chg="add mod">
          <ac:chgData name="Erik Bergbäck Knudsen" userId="S::erkn@dtu.dk::7028c474-af22-41ee-9ddd-5fdf2cd26899" providerId="AD" clId="Web-{192497DD-4841-1F2E-2102-CD52C9305636}" dt="2021-05-03T18:14:13.323" v="276" actId="1076"/>
          <ac:picMkLst>
            <pc:docMk/>
            <pc:sldMk cId="944598871" sldId="291"/>
            <ac:picMk id="4" creationId="{5C2C4B16-DC7A-48F5-A34D-64765F0C51C2}"/>
          </ac:picMkLst>
        </pc:picChg>
        <pc:picChg chg="add ord">
          <ac:chgData name="Erik Bergbäck Knudsen" userId="S::erkn@dtu.dk::7028c474-af22-41ee-9ddd-5fdf2cd26899" providerId="AD" clId="Web-{192497DD-4841-1F2E-2102-CD52C9305636}" dt="2021-05-03T18:13:31.555" v="251"/>
          <ac:picMkLst>
            <pc:docMk/>
            <pc:sldMk cId="944598871" sldId="291"/>
            <ac:picMk id="7" creationId="{45B8178A-0E40-4B8D-866E-4934287DA5ED}"/>
          </ac:picMkLst>
        </pc:picChg>
      </pc:sldChg>
      <pc:sldChg chg="addSp delSp modSp add ord replId">
        <pc:chgData name="Erik Bergbäck Knudsen" userId="S::erkn@dtu.dk::7028c474-af22-41ee-9ddd-5fdf2cd26899" providerId="AD" clId="Web-{192497DD-4841-1F2E-2102-CD52C9305636}" dt="2021-05-03T18:13:13.055" v="247" actId="1076"/>
        <pc:sldMkLst>
          <pc:docMk/>
          <pc:sldMk cId="186800902" sldId="292"/>
        </pc:sldMkLst>
        <pc:spChg chg="del">
          <ac:chgData name="Erik Bergbäck Knudsen" userId="S::erkn@dtu.dk::7028c474-af22-41ee-9ddd-5fdf2cd26899" providerId="AD" clId="Web-{192497DD-4841-1F2E-2102-CD52C9305636}" dt="2021-05-03T17:48:04.806" v="124"/>
          <ac:spMkLst>
            <pc:docMk/>
            <pc:sldMk cId="186800902" sldId="292"/>
            <ac:spMk id="5" creationId="{FC8742FD-2831-4239-8CCC-DE5188CE2ADD}"/>
          </ac:spMkLst>
        </pc:spChg>
        <pc:spChg chg="del">
          <ac:chgData name="Erik Bergbäck Knudsen" userId="S::erkn@dtu.dk::7028c474-af22-41ee-9ddd-5fdf2cd26899" providerId="AD" clId="Web-{192497DD-4841-1F2E-2102-CD52C9305636}" dt="2021-05-03T17:48:04.806" v="123"/>
          <ac:spMkLst>
            <pc:docMk/>
            <pc:sldMk cId="186800902" sldId="292"/>
            <ac:spMk id="6" creationId="{424028AA-0075-4857-A238-B6D359E608B5}"/>
          </ac:spMkLst>
        </pc:spChg>
        <pc:spChg chg="add mod">
          <ac:chgData name="Erik Bergbäck Knudsen" userId="S::erkn@dtu.dk::7028c474-af22-41ee-9ddd-5fdf2cd26899" providerId="AD" clId="Web-{192497DD-4841-1F2E-2102-CD52C9305636}" dt="2021-05-03T17:49:43.295" v="138" actId="14100"/>
          <ac:spMkLst>
            <pc:docMk/>
            <pc:sldMk cId="186800902" sldId="292"/>
            <ac:spMk id="7" creationId="{20F39C97-FD6F-4122-8F98-CB064FF6188C}"/>
          </ac:spMkLst>
        </pc:spChg>
        <pc:spChg chg="add mod">
          <ac:chgData name="Erik Bergbäck Knudsen" userId="S::erkn@dtu.dk::7028c474-af22-41ee-9ddd-5fdf2cd26899" providerId="AD" clId="Web-{192497DD-4841-1F2E-2102-CD52C9305636}" dt="2021-05-03T17:49:52.249" v="140" actId="1076"/>
          <ac:spMkLst>
            <pc:docMk/>
            <pc:sldMk cId="186800902" sldId="292"/>
            <ac:spMk id="10" creationId="{CBC59EC7-8DB3-4D34-BC37-8F349E2B485E}"/>
          </ac:spMkLst>
        </pc:spChg>
        <pc:spChg chg="mod">
          <ac:chgData name="Erik Bergbäck Knudsen" userId="S::erkn@dtu.dk::7028c474-af22-41ee-9ddd-5fdf2cd26899" providerId="AD" clId="Web-{192497DD-4841-1F2E-2102-CD52C9305636}" dt="2021-05-03T18:13:13.055" v="247" actId="1076"/>
          <ac:spMkLst>
            <pc:docMk/>
            <pc:sldMk cId="186800902" sldId="292"/>
            <ac:spMk id="470" creationId="{00000000-0000-0000-0000-000000000000}"/>
          </ac:spMkLst>
        </pc:spChg>
        <pc:picChg chg="del">
          <ac:chgData name="Erik Bergbäck Knudsen" userId="S::erkn@dtu.dk::7028c474-af22-41ee-9ddd-5fdf2cd26899" providerId="AD" clId="Web-{192497DD-4841-1F2E-2102-CD52C9305636}" dt="2021-05-03T17:48:04.806" v="126"/>
          <ac:picMkLst>
            <pc:docMk/>
            <pc:sldMk cId="186800902" sldId="292"/>
            <ac:picMk id="2" creationId="{ECC3D332-401B-438B-B9C3-CD5CD007F880}"/>
          </ac:picMkLst>
        </pc:picChg>
        <pc:picChg chg="add mod">
          <ac:chgData name="Erik Bergbäck Knudsen" userId="S::erkn@dtu.dk::7028c474-af22-41ee-9ddd-5fdf2cd26899" providerId="AD" clId="Web-{192497DD-4841-1F2E-2102-CD52C9305636}" dt="2021-05-03T17:49:34.561" v="136" actId="1076"/>
          <ac:picMkLst>
            <pc:docMk/>
            <pc:sldMk cId="186800902" sldId="292"/>
            <ac:picMk id="3" creationId="{00532360-9920-4D7B-BB1E-1463D804D54D}"/>
          </ac:picMkLst>
        </pc:picChg>
        <pc:picChg chg="del">
          <ac:chgData name="Erik Bergbäck Knudsen" userId="S::erkn@dtu.dk::7028c474-af22-41ee-9ddd-5fdf2cd26899" providerId="AD" clId="Web-{192497DD-4841-1F2E-2102-CD52C9305636}" dt="2021-05-03T17:48:04.806" v="125"/>
          <ac:picMkLst>
            <pc:docMk/>
            <pc:sldMk cId="186800902" sldId="292"/>
            <ac:picMk id="4" creationId="{5C2C4B16-DC7A-48F5-A34D-64765F0C51C2}"/>
          </ac:picMkLst>
        </pc:picChg>
      </pc:sldChg>
      <pc:sldChg chg="addSp delSp modSp add replId">
        <pc:chgData name="Erik Bergbäck Knudsen" userId="S::erkn@dtu.dk::7028c474-af22-41ee-9ddd-5fdf2cd26899" providerId="AD" clId="Web-{192497DD-4841-1F2E-2102-CD52C9305636}" dt="2021-05-03T18:14:59.872" v="281"/>
        <pc:sldMkLst>
          <pc:docMk/>
          <pc:sldMk cId="4155724146" sldId="293"/>
        </pc:sldMkLst>
        <pc:spChg chg="add del mod">
          <ac:chgData name="Erik Bergbäck Knudsen" userId="S::erkn@dtu.dk::7028c474-af22-41ee-9ddd-5fdf2cd26899" providerId="AD" clId="Web-{192497DD-4841-1F2E-2102-CD52C9305636}" dt="2021-05-03T18:14:59.872" v="281"/>
          <ac:spMkLst>
            <pc:docMk/>
            <pc:sldMk cId="4155724146" sldId="293"/>
            <ac:spMk id="2" creationId="{0DAD4851-646B-4B1D-BB52-653C77868F1E}"/>
          </ac:spMkLst>
        </pc:spChg>
        <pc:spChg chg="add mod">
          <ac:chgData name="Erik Bergbäck Knudsen" userId="S::erkn@dtu.dk::7028c474-af22-41ee-9ddd-5fdf2cd26899" providerId="AD" clId="Web-{192497DD-4841-1F2E-2102-CD52C9305636}" dt="2021-05-03T18:11:47.613" v="244" actId="20577"/>
          <ac:spMkLst>
            <pc:docMk/>
            <pc:sldMk cId="4155724146" sldId="293"/>
            <ac:spMk id="5" creationId="{CDAA1FBF-FCE2-448C-9A0A-65477439C9DF}"/>
          </ac:spMkLst>
        </pc:spChg>
        <pc:picChg chg="add mod">
          <ac:chgData name="Erik Bergbäck Knudsen" userId="S::erkn@dtu.dk::7028c474-af22-41ee-9ddd-5fdf2cd26899" providerId="AD" clId="Web-{192497DD-4841-1F2E-2102-CD52C9305636}" dt="2021-05-03T18:10:05.826" v="221" actId="1076"/>
          <ac:picMkLst>
            <pc:docMk/>
            <pc:sldMk cId="4155724146" sldId="293"/>
            <ac:picMk id="4" creationId="{7BF6E189-F05A-4DDE-AFDB-38BFDAEA9251}"/>
          </ac:picMkLst>
        </pc:picChg>
      </pc:sldChg>
      <pc:sldChg chg="addSp modSp add replId">
        <pc:chgData name="Erik Bergbäck Knudsen" userId="S::erkn@dtu.dk::7028c474-af22-41ee-9ddd-5fdf2cd26899" providerId="AD" clId="Web-{192497DD-4841-1F2E-2102-CD52C9305636}" dt="2021-05-03T18:17:21.192" v="296"/>
        <pc:sldMkLst>
          <pc:docMk/>
          <pc:sldMk cId="1086315881" sldId="294"/>
        </pc:sldMkLst>
        <pc:spChg chg="mod">
          <ac:chgData name="Erik Bergbäck Knudsen" userId="S::erkn@dtu.dk::7028c474-af22-41ee-9ddd-5fdf2cd26899" providerId="AD" clId="Web-{192497DD-4841-1F2E-2102-CD52C9305636}" dt="2021-05-03T17:58:08.196" v="180" actId="1076"/>
          <ac:spMkLst>
            <pc:docMk/>
            <pc:sldMk cId="1086315881" sldId="294"/>
            <ac:spMk id="2" creationId="{0DAD4851-646B-4B1D-BB52-653C77868F1E}"/>
          </ac:spMkLst>
        </pc:spChg>
        <pc:spChg chg="add mod">
          <ac:chgData name="Erik Bergbäck Knudsen" userId="S::erkn@dtu.dk::7028c474-af22-41ee-9ddd-5fdf2cd26899" providerId="AD" clId="Web-{192497DD-4841-1F2E-2102-CD52C9305636}" dt="2021-05-03T18:01:21.518" v="195" actId="1076"/>
          <ac:spMkLst>
            <pc:docMk/>
            <pc:sldMk cId="1086315881" sldId="294"/>
            <ac:spMk id="6" creationId="{BCEC1307-CAF9-4FFA-B85F-7EBF919D8821}"/>
          </ac:spMkLst>
        </pc:spChg>
        <pc:spChg chg="mod">
          <ac:chgData name="Erik Bergbäck Knudsen" userId="S::erkn@dtu.dk::7028c474-af22-41ee-9ddd-5fdf2cd26899" providerId="AD" clId="Web-{192497DD-4841-1F2E-2102-CD52C9305636}" dt="2021-05-03T17:58:08.196" v="178" actId="1076"/>
          <ac:spMkLst>
            <pc:docMk/>
            <pc:sldMk cId="1086315881" sldId="294"/>
            <ac:spMk id="7" creationId="{20F39C97-FD6F-4122-8F98-CB064FF6188C}"/>
          </ac:spMkLst>
        </pc:spChg>
        <pc:spChg chg="add ord">
          <ac:chgData name="Erik Bergbäck Knudsen" userId="S::erkn@dtu.dk::7028c474-af22-41ee-9ddd-5fdf2cd26899" providerId="AD" clId="Web-{192497DD-4841-1F2E-2102-CD52C9305636}" dt="2021-05-03T18:17:08.535" v="294"/>
          <ac:spMkLst>
            <pc:docMk/>
            <pc:sldMk cId="1086315881" sldId="294"/>
            <ac:spMk id="8" creationId="{C3AC9DD8-D797-4719-9223-4BED2B86C8B3}"/>
          </ac:spMkLst>
        </pc:spChg>
        <pc:spChg chg="mod">
          <ac:chgData name="Erik Bergbäck Knudsen" userId="S::erkn@dtu.dk::7028c474-af22-41ee-9ddd-5fdf2cd26899" providerId="AD" clId="Web-{192497DD-4841-1F2E-2102-CD52C9305636}" dt="2021-05-03T17:58:08.196" v="179" actId="1076"/>
          <ac:spMkLst>
            <pc:docMk/>
            <pc:sldMk cId="1086315881" sldId="294"/>
            <ac:spMk id="10" creationId="{CBC59EC7-8DB3-4D34-BC37-8F349E2B485E}"/>
          </ac:spMkLst>
        </pc:spChg>
        <pc:spChg chg="ord">
          <ac:chgData name="Erik Bergbäck Knudsen" userId="S::erkn@dtu.dk::7028c474-af22-41ee-9ddd-5fdf2cd26899" providerId="AD" clId="Web-{192497DD-4841-1F2E-2102-CD52C9305636}" dt="2021-05-03T18:17:16.113" v="295"/>
          <ac:spMkLst>
            <pc:docMk/>
            <pc:sldMk cId="1086315881" sldId="294"/>
            <ac:spMk id="470" creationId="{00000000-0000-0000-0000-000000000000}"/>
          </ac:spMkLst>
        </pc:spChg>
        <pc:picChg chg="mod ord">
          <ac:chgData name="Erik Bergbäck Knudsen" userId="S::erkn@dtu.dk::7028c474-af22-41ee-9ddd-5fdf2cd26899" providerId="AD" clId="Web-{192497DD-4841-1F2E-2102-CD52C9305636}" dt="2021-05-03T18:17:21.192" v="296"/>
          <ac:picMkLst>
            <pc:docMk/>
            <pc:sldMk cId="1086315881" sldId="294"/>
            <ac:picMk id="3" creationId="{00532360-9920-4D7B-BB1E-1463D804D54D}"/>
          </ac:picMkLst>
        </pc:picChg>
        <pc:picChg chg="add mod">
          <ac:chgData name="Erik Bergbäck Knudsen" userId="S::erkn@dtu.dk::7028c474-af22-41ee-9ddd-5fdf2cd26899" providerId="AD" clId="Web-{192497DD-4841-1F2E-2102-CD52C9305636}" dt="2021-05-03T17:58:08.289" v="181" actId="1076"/>
          <ac:picMkLst>
            <pc:docMk/>
            <pc:sldMk cId="1086315881" sldId="294"/>
            <ac:picMk id="4" creationId="{6DC2CCD4-D775-45F5-8420-2B46724DEA00}"/>
          </ac:picMkLst>
        </pc:picChg>
        <pc:picChg chg="add mod">
          <ac:chgData name="Erik Bergbäck Knudsen" userId="S::erkn@dtu.dk::7028c474-af22-41ee-9ddd-5fdf2cd26899" providerId="AD" clId="Web-{192497DD-4841-1F2E-2102-CD52C9305636}" dt="2021-05-03T17:58:08.383" v="182" actId="1076"/>
          <ac:picMkLst>
            <pc:docMk/>
            <pc:sldMk cId="1086315881" sldId="294"/>
            <ac:picMk id="5" creationId="{46D57C4E-DFA2-4D2F-A263-2C98214C028C}"/>
          </ac:picMkLst>
        </pc:picChg>
      </pc:sldChg>
      <pc:sldChg chg="addSp modSp add replId">
        <pc:chgData name="Erik Bergbäck Knudsen" userId="S::erkn@dtu.dk::7028c474-af22-41ee-9ddd-5fdf2cd26899" providerId="AD" clId="Web-{192497DD-4841-1F2E-2102-CD52C9305636}" dt="2021-05-03T18:11:11.017" v="235" actId="1076"/>
        <pc:sldMkLst>
          <pc:docMk/>
          <pc:sldMk cId="3586145062" sldId="295"/>
        </pc:sldMkLst>
        <pc:spChg chg="add mod">
          <ac:chgData name="Erik Bergbäck Knudsen" userId="S::erkn@dtu.dk::7028c474-af22-41ee-9ddd-5fdf2cd26899" providerId="AD" clId="Web-{192497DD-4841-1F2E-2102-CD52C9305636}" dt="2021-05-03T18:11:11.017" v="235" actId="1076"/>
          <ac:spMkLst>
            <pc:docMk/>
            <pc:sldMk cId="3586145062" sldId="295"/>
            <ac:spMk id="4" creationId="{7F4A57B6-F74B-42A4-AADF-F13BA3F40D93}"/>
          </ac:spMkLst>
        </pc:spChg>
        <pc:picChg chg="add mod">
          <ac:chgData name="Erik Bergbäck Knudsen" userId="S::erkn@dtu.dk::7028c474-af22-41ee-9ddd-5fdf2cd26899" providerId="AD" clId="Web-{192497DD-4841-1F2E-2102-CD52C9305636}" dt="2021-05-03T18:11:07.720" v="234" actId="1076"/>
          <ac:picMkLst>
            <pc:docMk/>
            <pc:sldMk cId="3586145062" sldId="295"/>
            <ac:picMk id="2" creationId="{9AFBB912-F082-4754-91E3-6DF5D97A3087}"/>
          </ac:picMkLst>
        </pc:picChg>
      </pc:sldChg>
      <pc:sldChg chg="addSp modSp add replId">
        <pc:chgData name="Erik Bergbäck Knudsen" userId="S::erkn@dtu.dk::7028c474-af22-41ee-9ddd-5fdf2cd26899" providerId="AD" clId="Web-{192497DD-4841-1F2E-2102-CD52C9305636}" dt="2021-05-03T18:11:29.252" v="237" actId="1076"/>
        <pc:sldMkLst>
          <pc:docMk/>
          <pc:sldMk cId="2634335616" sldId="296"/>
        </pc:sldMkLst>
        <pc:spChg chg="add mod">
          <ac:chgData name="Erik Bergbäck Knudsen" userId="S::erkn@dtu.dk::7028c474-af22-41ee-9ddd-5fdf2cd26899" providerId="AD" clId="Web-{192497DD-4841-1F2E-2102-CD52C9305636}" dt="2021-05-03T18:11:29.252" v="237" actId="1076"/>
          <ac:spMkLst>
            <pc:docMk/>
            <pc:sldMk cId="2634335616" sldId="296"/>
            <ac:spMk id="5" creationId="{5CEB2B25-9F41-47AD-81DB-3DD521BA0C29}"/>
          </ac:spMkLst>
        </pc:spChg>
        <pc:picChg chg="add mod">
          <ac:chgData name="Erik Bergbäck Knudsen" userId="S::erkn@dtu.dk::7028c474-af22-41ee-9ddd-5fdf2cd26899" providerId="AD" clId="Web-{192497DD-4841-1F2E-2102-CD52C9305636}" dt="2021-05-03T18:06:52.143" v="204" actId="14100"/>
          <ac:picMkLst>
            <pc:docMk/>
            <pc:sldMk cId="2634335616" sldId="296"/>
            <ac:picMk id="4" creationId="{CA3279D9-3DEC-4815-B68E-45AD51C7222F}"/>
          </ac:picMkLst>
        </pc:picChg>
      </pc:sldChg>
      <pc:sldChg chg="delSp modSp add ord replId">
        <pc:chgData name="Erik Bergbäck Knudsen" userId="S::erkn@dtu.dk::7028c474-af22-41ee-9ddd-5fdf2cd26899" providerId="AD" clId="Web-{192497DD-4841-1F2E-2102-CD52C9305636}" dt="2021-05-03T18:16:20.861" v="288"/>
        <pc:sldMkLst>
          <pc:docMk/>
          <pc:sldMk cId="164568790" sldId="297"/>
        </pc:sldMkLst>
        <pc:spChg chg="mod">
          <ac:chgData name="Erik Bergbäck Knudsen" userId="S::erkn@dtu.dk::7028c474-af22-41ee-9ddd-5fdf2cd26899" providerId="AD" clId="Web-{192497DD-4841-1F2E-2102-CD52C9305636}" dt="2021-05-03T18:15:47.172" v="285" actId="1076"/>
          <ac:spMkLst>
            <pc:docMk/>
            <pc:sldMk cId="164568790" sldId="297"/>
            <ac:spMk id="2" creationId="{0DAD4851-646B-4B1D-BB52-653C77868F1E}"/>
          </ac:spMkLst>
        </pc:spChg>
        <pc:spChg chg="mod">
          <ac:chgData name="Erik Bergbäck Knudsen" userId="S::erkn@dtu.dk::7028c474-af22-41ee-9ddd-5fdf2cd26899" providerId="AD" clId="Web-{192497DD-4841-1F2E-2102-CD52C9305636}" dt="2021-05-03T18:15:59.985" v="287" actId="1076"/>
          <ac:spMkLst>
            <pc:docMk/>
            <pc:sldMk cId="164568790" sldId="297"/>
            <ac:spMk id="7" creationId="{20F39C97-FD6F-4122-8F98-CB064FF6188C}"/>
          </ac:spMkLst>
        </pc:spChg>
        <pc:spChg chg="mod">
          <ac:chgData name="Erik Bergbäck Knudsen" userId="S::erkn@dtu.dk::7028c474-af22-41ee-9ddd-5fdf2cd26899" providerId="AD" clId="Web-{192497DD-4841-1F2E-2102-CD52C9305636}" dt="2021-05-03T18:15:54" v="286" actId="1076"/>
          <ac:spMkLst>
            <pc:docMk/>
            <pc:sldMk cId="164568790" sldId="297"/>
            <ac:spMk id="10" creationId="{CBC59EC7-8DB3-4D34-BC37-8F349E2B485E}"/>
          </ac:spMkLst>
        </pc:spChg>
        <pc:picChg chg="del">
          <ac:chgData name="Erik Bergbäck Knudsen" userId="S::erkn@dtu.dk::7028c474-af22-41ee-9ddd-5fdf2cd26899" providerId="AD" clId="Web-{192497DD-4841-1F2E-2102-CD52C9305636}" dt="2021-05-03T18:15:30.749" v="284"/>
          <ac:picMkLst>
            <pc:docMk/>
            <pc:sldMk cId="164568790" sldId="297"/>
            <ac:picMk id="4" creationId="{6DC2CCD4-D775-45F5-8420-2B46724DEA00}"/>
          </ac:picMkLst>
        </pc:picChg>
        <pc:picChg chg="del">
          <ac:chgData name="Erik Bergbäck Knudsen" userId="S::erkn@dtu.dk::7028c474-af22-41ee-9ddd-5fdf2cd26899" providerId="AD" clId="Web-{192497DD-4841-1F2E-2102-CD52C9305636}" dt="2021-05-03T18:15:28.874" v="283"/>
          <ac:picMkLst>
            <pc:docMk/>
            <pc:sldMk cId="164568790" sldId="297"/>
            <ac:picMk id="5" creationId="{46D57C4E-DFA2-4D2F-A263-2C98214C028C}"/>
          </ac:picMkLst>
        </pc:picChg>
      </pc:sldChg>
      <pc:sldChg chg="addSp delSp modSp add del replId">
        <pc:chgData name="Erik Bergbäck Knudsen" userId="S::erkn@dtu.dk::7028c474-af22-41ee-9ddd-5fdf2cd26899" providerId="AD" clId="Web-{192497DD-4841-1F2E-2102-CD52C9305636}" dt="2021-05-03T18:08:54.651" v="216"/>
        <pc:sldMkLst>
          <pc:docMk/>
          <pc:sldMk cId="3202650278" sldId="297"/>
        </pc:sldMkLst>
        <pc:picChg chg="del">
          <ac:chgData name="Erik Bergbäck Knudsen" userId="S::erkn@dtu.dk::7028c474-af22-41ee-9ddd-5fdf2cd26899" providerId="AD" clId="Web-{192497DD-4841-1F2E-2102-CD52C9305636}" dt="2021-05-03T18:08:31.758" v="211"/>
          <ac:picMkLst>
            <pc:docMk/>
            <pc:sldMk cId="3202650278" sldId="297"/>
            <ac:picMk id="2" creationId="{9AFBB912-F082-4754-91E3-6DF5D97A3087}"/>
          </ac:picMkLst>
        </pc:picChg>
        <pc:picChg chg="del">
          <ac:chgData name="Erik Bergbäck Knudsen" userId="S::erkn@dtu.dk::7028c474-af22-41ee-9ddd-5fdf2cd26899" providerId="AD" clId="Web-{192497DD-4841-1F2E-2102-CD52C9305636}" dt="2021-05-03T18:08:29.976" v="210"/>
          <ac:picMkLst>
            <pc:docMk/>
            <pc:sldMk cId="3202650278" sldId="297"/>
            <ac:picMk id="4" creationId="{CA3279D9-3DEC-4815-B68E-45AD51C7222F}"/>
          </ac:picMkLst>
        </pc:picChg>
        <pc:picChg chg="add del mod">
          <ac:chgData name="Erik Bergbäck Knudsen" userId="S::erkn@dtu.dk::7028c474-af22-41ee-9ddd-5fdf2cd26899" providerId="AD" clId="Web-{192497DD-4841-1F2E-2102-CD52C9305636}" dt="2021-05-03T18:08:17.226" v="207"/>
          <ac:picMkLst>
            <pc:docMk/>
            <pc:sldMk cId="3202650278" sldId="297"/>
            <ac:picMk id="5" creationId="{6A8DD9C6-2571-46C6-9B9A-04E98C915665}"/>
          </ac:picMkLst>
        </pc:picChg>
        <pc:picChg chg="add mod">
          <ac:chgData name="Erik Bergbäck Knudsen" userId="S::erkn@dtu.dk::7028c474-af22-41ee-9ddd-5fdf2cd26899" providerId="AD" clId="Web-{192497DD-4841-1F2E-2102-CD52C9305636}" dt="2021-05-03T18:08:45.508" v="215" actId="14100"/>
          <ac:picMkLst>
            <pc:docMk/>
            <pc:sldMk cId="3202650278" sldId="297"/>
            <ac:picMk id="6" creationId="{B8E1A7B8-8E28-49AE-937B-C95E7AA1318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6" name="Shape 28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Arial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jpe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10.jpeg"/><Relationship Id="rId9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0.jpe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1.t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0.jpeg"/><Relationship Id="rId4" Type="http://schemas.openxmlformats.org/officeDocument/2006/relationships/image" Target="../media/image6.png"/><Relationship Id="rId9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ro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35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6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" name="Title Text"/>
          <p:cNvSpPr txBox="1">
            <a:spLocks noGrp="1"/>
          </p:cNvSpPr>
          <p:nvPr>
            <p:ph type="title"/>
          </p:nvPr>
        </p:nvSpPr>
        <p:spPr>
          <a:xfrm>
            <a:off x="249858" y="3545116"/>
            <a:ext cx="10840030" cy="2706459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lnSpc>
                <a:spcPct val="93000"/>
              </a:lnSpc>
              <a:defRPr sz="8000"/>
            </a:lvl1pPr>
          </a:lstStyle>
          <a:p>
            <a:r>
              <a:t>Title Text</a:t>
            </a:r>
          </a:p>
        </p:txBody>
      </p:sp>
      <p:sp>
        <p:nvSpPr>
          <p:cNvPr id="3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247072" y="1704975"/>
            <a:ext cx="10840029" cy="166065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3000"/>
            </a:lvl1pPr>
            <a:lvl2pPr marL="546000" indent="-329999">
              <a:lnSpc>
                <a:spcPct val="110000"/>
              </a:lnSpc>
              <a:spcBef>
                <a:spcPts val="0"/>
              </a:spcBef>
              <a:defRPr sz="3000"/>
            </a:lvl2pPr>
            <a:lvl3pPr marL="747600" indent="-330000">
              <a:lnSpc>
                <a:spcPct val="110000"/>
              </a:lnSpc>
              <a:spcBef>
                <a:spcPts val="0"/>
              </a:spcBef>
              <a:defRPr sz="3000"/>
            </a:lvl3pPr>
            <a:lvl4pPr marL="960000" indent="-330000">
              <a:lnSpc>
                <a:spcPct val="110000"/>
              </a:lnSpc>
              <a:spcBef>
                <a:spcPts val="0"/>
              </a:spcBef>
              <a:defRPr sz="3000"/>
            </a:lvl4pPr>
            <a:lvl5pPr marL="1157999" indent="-330000">
              <a:lnSpc>
                <a:spcPct val="110000"/>
              </a:lnSpc>
              <a:spcBef>
                <a:spcPts val="0"/>
              </a:spcBef>
              <a:defRPr sz="3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40" name="image1.png" descr="imag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2021 HighNESS McStas school</a:t>
            </a:r>
          </a:p>
        </p:txBody>
      </p:sp>
      <p:grpSp>
        <p:nvGrpSpPr>
          <p:cNvPr id="44" name="Group"/>
          <p:cNvGrpSpPr/>
          <p:nvPr/>
        </p:nvGrpSpPr>
        <p:grpSpPr>
          <a:xfrm>
            <a:off x="10123630" y="34151"/>
            <a:ext cx="2031237" cy="795815"/>
            <a:chOff x="0" y="0"/>
            <a:chExt cx="2031236" cy="795813"/>
          </a:xfrm>
        </p:grpSpPr>
        <p:sp>
          <p:nvSpPr>
            <p:cNvPr id="42" name="Rectangle"/>
            <p:cNvSpPr/>
            <p:nvPr/>
          </p:nvSpPr>
          <p:spPr>
            <a:xfrm>
              <a:off x="0" y="39680"/>
              <a:ext cx="2031237" cy="716453"/>
            </a:xfrm>
            <a:prstGeom prst="rect">
              <a:avLst/>
            </a:prstGeom>
            <a:solidFill>
              <a:srgbClr val="595A5B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endParaRPr/>
            </a:p>
          </p:txBody>
        </p:sp>
        <p:pic>
          <p:nvPicPr>
            <p:cNvPr id="43" name="HighNess-logo.png" descr="HighNess-logo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432" y="0"/>
              <a:ext cx="1830372" cy="7958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5" name="EU-project-banner.png" descr="EU-project-banne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8491" y="67492"/>
            <a:ext cx="6166007" cy="7291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6" name="eulogo.jpg" descr="eulog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14595" y="6545125"/>
            <a:ext cx="475006" cy="3166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54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5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xfrm>
            <a:off x="1774800" y="1706399"/>
            <a:ext cx="9312375" cy="454557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59" name="image1.png" descr="imag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sp>
        <p:nvSpPr>
          <p:cNvPr id="60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2021 HighNESS McStas school</a:t>
            </a:r>
          </a:p>
        </p:txBody>
      </p:sp>
      <p:grpSp>
        <p:nvGrpSpPr>
          <p:cNvPr id="63" name="Group"/>
          <p:cNvGrpSpPr/>
          <p:nvPr/>
        </p:nvGrpSpPr>
        <p:grpSpPr>
          <a:xfrm>
            <a:off x="10123630" y="34151"/>
            <a:ext cx="2031237" cy="795815"/>
            <a:chOff x="0" y="0"/>
            <a:chExt cx="2031236" cy="795813"/>
          </a:xfrm>
        </p:grpSpPr>
        <p:sp>
          <p:nvSpPr>
            <p:cNvPr id="61" name="Rectangle"/>
            <p:cNvSpPr/>
            <p:nvPr/>
          </p:nvSpPr>
          <p:spPr>
            <a:xfrm>
              <a:off x="0" y="39680"/>
              <a:ext cx="2031237" cy="716453"/>
            </a:xfrm>
            <a:prstGeom prst="rect">
              <a:avLst/>
            </a:prstGeom>
            <a:solidFill>
              <a:srgbClr val="595A5B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endParaRPr/>
            </a:p>
          </p:txBody>
        </p:sp>
        <p:pic>
          <p:nvPicPr>
            <p:cNvPr id="62" name="HighNess-logo.png" descr="HighNess-logo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432" y="0"/>
              <a:ext cx="1830372" cy="7958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76" name="Group"/>
          <p:cNvGrpSpPr/>
          <p:nvPr/>
        </p:nvGrpSpPr>
        <p:grpSpPr>
          <a:xfrm>
            <a:off x="78360" y="970477"/>
            <a:ext cx="1506935" cy="5833521"/>
            <a:chOff x="0" y="0"/>
            <a:chExt cx="1506934" cy="5833520"/>
          </a:xfrm>
        </p:grpSpPr>
        <p:pic>
          <p:nvPicPr>
            <p:cNvPr id="64" name="Screenshot 2021-04-26 at 08.28.42.png" descr="Screenshot 2021-04-26 at 08.28.42.png"/>
            <p:cNvPicPr>
              <a:picLocks noChangeAspect="1"/>
            </p:cNvPicPr>
            <p:nvPr/>
          </p:nvPicPr>
          <p:blipFill>
            <a:blip r:embed="rId4"/>
            <a:srcRect l="17543" r="9496"/>
            <a:stretch>
              <a:fillRect/>
            </a:stretch>
          </p:blipFill>
          <p:spPr>
            <a:xfrm>
              <a:off x="0" y="0"/>
              <a:ext cx="1506935" cy="58335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7" name="Group"/>
            <p:cNvGrpSpPr/>
            <p:nvPr/>
          </p:nvGrpSpPr>
          <p:grpSpPr>
            <a:xfrm>
              <a:off x="89135" y="40101"/>
              <a:ext cx="1328723" cy="520577"/>
              <a:chOff x="0" y="0"/>
              <a:chExt cx="1328721" cy="520576"/>
            </a:xfrm>
          </p:grpSpPr>
          <p:sp>
            <p:nvSpPr>
              <p:cNvPr id="65" name="Rectangle"/>
              <p:cNvSpPr/>
              <p:nvPr/>
            </p:nvSpPr>
            <p:spPr>
              <a:xfrm>
                <a:off x="0" y="25957"/>
                <a:ext cx="1328722" cy="468663"/>
              </a:xfrm>
              <a:prstGeom prst="rect">
                <a:avLst/>
              </a:prstGeom>
              <a:solidFill>
                <a:srgbClr val="595A5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ctr">
                <a:noAutofit/>
              </a:bodyPr>
              <a:lstStyle/>
              <a:p>
                <a:endParaRPr/>
              </a:p>
            </p:txBody>
          </p:sp>
          <p:pic>
            <p:nvPicPr>
              <p:cNvPr id="66" name="HighNess-logo.png" descr="HighNess-logo.png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697" y="0"/>
                <a:ext cx="1197327" cy="52057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68" name="Group"/>
            <p:cNvSpPr txBox="1"/>
            <p:nvPr/>
          </p:nvSpPr>
          <p:spPr>
            <a:xfrm>
              <a:off x="112949" y="1399875"/>
              <a:ext cx="1275839" cy="11123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sz="1480" b="1" i="1">
                  <a:solidFill>
                    <a:srgbClr val="535353"/>
                  </a:solidFill>
                </a:defRPr>
              </a:pPr>
              <a:r>
                <a:t>2021 HighNESS</a:t>
              </a:r>
            </a:p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sz="1480" b="1" i="1">
                  <a:solidFill>
                    <a:srgbClr val="535353"/>
                  </a:solidFill>
                </a:defRPr>
              </a:pPr>
              <a:r>
                <a:t>Virtual</a:t>
              </a:r>
              <a:br/>
              <a:r>
                <a:t>McStas School</a:t>
              </a:r>
            </a:p>
          </p:txBody>
        </p:sp>
        <p:grpSp>
          <p:nvGrpSpPr>
            <p:cNvPr id="75" name="Group"/>
            <p:cNvGrpSpPr/>
            <p:nvPr/>
          </p:nvGrpSpPr>
          <p:grpSpPr>
            <a:xfrm>
              <a:off x="387987" y="601689"/>
              <a:ext cx="725763" cy="757650"/>
              <a:chOff x="0" y="0"/>
              <a:chExt cx="725761" cy="757649"/>
            </a:xfrm>
          </p:grpSpPr>
          <p:sp>
            <p:nvSpPr>
              <p:cNvPr id="69" name="Logo color"/>
              <p:cNvSpPr/>
              <p:nvPr/>
            </p:nvSpPr>
            <p:spPr>
              <a:xfrm>
                <a:off x="2507" y="452770"/>
                <a:ext cx="117009" cy="1706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pic>
            <p:nvPicPr>
              <p:cNvPr id="70" name="logoill.pdf" descr="logoill.pdf"/>
              <p:cNvPicPr>
                <a:picLocks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6613" y="459579"/>
                <a:ext cx="164286" cy="1570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1" name="mcstas-logo.pdf" descr="mcstas-logo.pdf"/>
              <p:cNvPicPr>
                <a:picLocks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>
              <a:xfrm>
                <a:off x="0" y="0"/>
                <a:ext cx="725762" cy="42645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2" name="image5.png" descr="image5.png"/>
              <p:cNvPicPr>
                <a:picLocks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0340" y="501170"/>
                <a:ext cx="204490" cy="7486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3" name="ku-logo.pdf" descr="ku-logo.pdf"/>
              <p:cNvPicPr>
                <a:picLocks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1011" y="451261"/>
                <a:ext cx="128373" cy="17441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4" name="image7.png" descr="image7.png"/>
              <p:cNvPicPr>
                <a:picLocks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4914" y="607364"/>
                <a:ext cx="279297" cy="15028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pic>
        <p:nvPicPr>
          <p:cNvPr id="77" name="eulogo.jpg" descr="eulogo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714595" y="6545125"/>
            <a:ext cx="475006" cy="3166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85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6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7" name="Title Text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8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774800" y="1706398"/>
            <a:ext cx="4410177" cy="45468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90" name="image1.png" descr="imag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2021 HighNESS McStas school</a:t>
            </a:r>
          </a:p>
        </p:txBody>
      </p:sp>
      <p:grpSp>
        <p:nvGrpSpPr>
          <p:cNvPr id="94" name="Group"/>
          <p:cNvGrpSpPr/>
          <p:nvPr/>
        </p:nvGrpSpPr>
        <p:grpSpPr>
          <a:xfrm>
            <a:off x="10123630" y="34151"/>
            <a:ext cx="2031237" cy="795815"/>
            <a:chOff x="0" y="0"/>
            <a:chExt cx="2031236" cy="795813"/>
          </a:xfrm>
        </p:grpSpPr>
        <p:sp>
          <p:nvSpPr>
            <p:cNvPr id="92" name="Rectangle"/>
            <p:cNvSpPr/>
            <p:nvPr/>
          </p:nvSpPr>
          <p:spPr>
            <a:xfrm>
              <a:off x="0" y="39680"/>
              <a:ext cx="2031237" cy="716453"/>
            </a:xfrm>
            <a:prstGeom prst="rect">
              <a:avLst/>
            </a:prstGeom>
            <a:solidFill>
              <a:srgbClr val="595A5B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endParaRPr/>
            </a:p>
          </p:txBody>
        </p:sp>
        <p:pic>
          <p:nvPicPr>
            <p:cNvPr id="93" name="HighNess-logo.png" descr="HighNess-logo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432" y="0"/>
              <a:ext cx="1830372" cy="7958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07" name="Group"/>
          <p:cNvGrpSpPr/>
          <p:nvPr/>
        </p:nvGrpSpPr>
        <p:grpSpPr>
          <a:xfrm>
            <a:off x="78360" y="970477"/>
            <a:ext cx="1506935" cy="5833521"/>
            <a:chOff x="0" y="0"/>
            <a:chExt cx="1506934" cy="5833520"/>
          </a:xfrm>
        </p:grpSpPr>
        <p:pic>
          <p:nvPicPr>
            <p:cNvPr id="95" name="Screenshot 2021-04-26 at 08.28.42.png" descr="Screenshot 2021-04-26 at 08.28.42.png"/>
            <p:cNvPicPr>
              <a:picLocks noChangeAspect="1"/>
            </p:cNvPicPr>
            <p:nvPr/>
          </p:nvPicPr>
          <p:blipFill>
            <a:blip r:embed="rId4"/>
            <a:srcRect l="17543" r="9496"/>
            <a:stretch>
              <a:fillRect/>
            </a:stretch>
          </p:blipFill>
          <p:spPr>
            <a:xfrm>
              <a:off x="0" y="0"/>
              <a:ext cx="1506935" cy="58335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98" name="Group"/>
            <p:cNvGrpSpPr/>
            <p:nvPr/>
          </p:nvGrpSpPr>
          <p:grpSpPr>
            <a:xfrm>
              <a:off x="89135" y="40101"/>
              <a:ext cx="1328723" cy="520577"/>
              <a:chOff x="0" y="0"/>
              <a:chExt cx="1328721" cy="520576"/>
            </a:xfrm>
          </p:grpSpPr>
          <p:sp>
            <p:nvSpPr>
              <p:cNvPr id="96" name="Rectangle"/>
              <p:cNvSpPr/>
              <p:nvPr/>
            </p:nvSpPr>
            <p:spPr>
              <a:xfrm>
                <a:off x="0" y="25957"/>
                <a:ext cx="1328722" cy="468663"/>
              </a:xfrm>
              <a:prstGeom prst="rect">
                <a:avLst/>
              </a:prstGeom>
              <a:solidFill>
                <a:srgbClr val="595A5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ctr">
                <a:noAutofit/>
              </a:bodyPr>
              <a:lstStyle/>
              <a:p>
                <a:endParaRPr/>
              </a:p>
            </p:txBody>
          </p:sp>
          <p:pic>
            <p:nvPicPr>
              <p:cNvPr id="97" name="HighNess-logo.png" descr="HighNess-logo.png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697" y="0"/>
                <a:ext cx="1197327" cy="52057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99" name="Group"/>
            <p:cNvSpPr txBox="1"/>
            <p:nvPr/>
          </p:nvSpPr>
          <p:spPr>
            <a:xfrm>
              <a:off x="112949" y="1399875"/>
              <a:ext cx="1275839" cy="11123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sz="1480" b="1" i="1">
                  <a:solidFill>
                    <a:srgbClr val="535353"/>
                  </a:solidFill>
                </a:defRPr>
              </a:pPr>
              <a:r>
                <a:t>2021 HighNESS</a:t>
              </a:r>
            </a:p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sz="1480" b="1" i="1">
                  <a:solidFill>
                    <a:srgbClr val="535353"/>
                  </a:solidFill>
                </a:defRPr>
              </a:pPr>
              <a:r>
                <a:t>Virtual</a:t>
              </a:r>
              <a:br/>
              <a:r>
                <a:t>McStas School</a:t>
              </a:r>
            </a:p>
          </p:txBody>
        </p:sp>
        <p:grpSp>
          <p:nvGrpSpPr>
            <p:cNvPr id="106" name="Group"/>
            <p:cNvGrpSpPr/>
            <p:nvPr/>
          </p:nvGrpSpPr>
          <p:grpSpPr>
            <a:xfrm>
              <a:off x="387987" y="601689"/>
              <a:ext cx="725763" cy="757650"/>
              <a:chOff x="0" y="0"/>
              <a:chExt cx="725761" cy="757649"/>
            </a:xfrm>
          </p:grpSpPr>
          <p:sp>
            <p:nvSpPr>
              <p:cNvPr id="100" name="Logo color"/>
              <p:cNvSpPr/>
              <p:nvPr/>
            </p:nvSpPr>
            <p:spPr>
              <a:xfrm>
                <a:off x="2507" y="452770"/>
                <a:ext cx="117009" cy="1706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pic>
            <p:nvPicPr>
              <p:cNvPr id="101" name="logoill.pdf" descr="logoill.pdf"/>
              <p:cNvPicPr>
                <a:picLocks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6613" y="459579"/>
                <a:ext cx="164286" cy="1570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2" name="mcstas-logo.pdf" descr="mcstas-logo.pdf"/>
              <p:cNvPicPr>
                <a:picLocks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>
              <a:xfrm>
                <a:off x="0" y="0"/>
                <a:ext cx="725762" cy="42645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3" name="image5.png" descr="image5.png"/>
              <p:cNvPicPr>
                <a:picLocks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0340" y="501170"/>
                <a:ext cx="204490" cy="7486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4" name="ku-logo.pdf" descr="ku-logo.pdf"/>
              <p:cNvPicPr>
                <a:picLocks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1011" y="451261"/>
                <a:ext cx="128373" cy="17441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5" name="image7.png" descr="image7.png"/>
              <p:cNvPicPr>
                <a:picLocks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4914" y="607364"/>
                <a:ext cx="279297" cy="15028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pic>
        <p:nvPicPr>
          <p:cNvPr id="108" name="eulogo.jpg" descr="eulogo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714595" y="6545125"/>
            <a:ext cx="475006" cy="3166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116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7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8" name="Title Text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6048673" cy="97271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1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774725" y="1706328"/>
            <a:ext cx="6048673" cy="454557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0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8331213" y="849733"/>
            <a:ext cx="3859201" cy="250560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21" name="Picture Placeholder 11"/>
          <p:cNvSpPr>
            <a:spLocks noGrp="1"/>
          </p:cNvSpPr>
          <p:nvPr>
            <p:ph type="pic" sz="quarter" idx="22"/>
          </p:nvPr>
        </p:nvSpPr>
        <p:spPr>
          <a:xfrm>
            <a:off x="8331213" y="3563718"/>
            <a:ext cx="3859201" cy="250560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123" name="image1.png" descr="imag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2021 HighNESS McStas school</a:t>
            </a:r>
          </a:p>
        </p:txBody>
      </p:sp>
      <p:grpSp>
        <p:nvGrpSpPr>
          <p:cNvPr id="127" name="Group"/>
          <p:cNvGrpSpPr/>
          <p:nvPr/>
        </p:nvGrpSpPr>
        <p:grpSpPr>
          <a:xfrm>
            <a:off x="10123630" y="34151"/>
            <a:ext cx="2031237" cy="795815"/>
            <a:chOff x="0" y="0"/>
            <a:chExt cx="2031236" cy="795813"/>
          </a:xfrm>
        </p:grpSpPr>
        <p:sp>
          <p:nvSpPr>
            <p:cNvPr id="125" name="Rectangle"/>
            <p:cNvSpPr/>
            <p:nvPr/>
          </p:nvSpPr>
          <p:spPr>
            <a:xfrm>
              <a:off x="0" y="39680"/>
              <a:ext cx="2031237" cy="716453"/>
            </a:xfrm>
            <a:prstGeom prst="rect">
              <a:avLst/>
            </a:prstGeom>
            <a:solidFill>
              <a:srgbClr val="595A5B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endParaRPr/>
            </a:p>
          </p:txBody>
        </p:sp>
        <p:pic>
          <p:nvPicPr>
            <p:cNvPr id="126" name="HighNess-logo.png" descr="HighNess-logo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432" y="0"/>
              <a:ext cx="1830372" cy="7958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40" name="Group"/>
          <p:cNvGrpSpPr/>
          <p:nvPr/>
        </p:nvGrpSpPr>
        <p:grpSpPr>
          <a:xfrm>
            <a:off x="78360" y="970477"/>
            <a:ext cx="1506935" cy="5833521"/>
            <a:chOff x="0" y="0"/>
            <a:chExt cx="1506934" cy="5833520"/>
          </a:xfrm>
        </p:grpSpPr>
        <p:pic>
          <p:nvPicPr>
            <p:cNvPr id="128" name="Screenshot 2021-04-26 at 08.28.42.png" descr="Screenshot 2021-04-26 at 08.28.42.png"/>
            <p:cNvPicPr>
              <a:picLocks noChangeAspect="1"/>
            </p:cNvPicPr>
            <p:nvPr/>
          </p:nvPicPr>
          <p:blipFill>
            <a:blip r:embed="rId4"/>
            <a:srcRect l="17543" r="9496"/>
            <a:stretch>
              <a:fillRect/>
            </a:stretch>
          </p:blipFill>
          <p:spPr>
            <a:xfrm>
              <a:off x="0" y="0"/>
              <a:ext cx="1506935" cy="58335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31" name="Group"/>
            <p:cNvGrpSpPr/>
            <p:nvPr/>
          </p:nvGrpSpPr>
          <p:grpSpPr>
            <a:xfrm>
              <a:off x="89135" y="40101"/>
              <a:ext cx="1328723" cy="520577"/>
              <a:chOff x="0" y="0"/>
              <a:chExt cx="1328721" cy="520576"/>
            </a:xfrm>
          </p:grpSpPr>
          <p:sp>
            <p:nvSpPr>
              <p:cNvPr id="129" name="Rectangle"/>
              <p:cNvSpPr/>
              <p:nvPr/>
            </p:nvSpPr>
            <p:spPr>
              <a:xfrm>
                <a:off x="0" y="25957"/>
                <a:ext cx="1328722" cy="468663"/>
              </a:xfrm>
              <a:prstGeom prst="rect">
                <a:avLst/>
              </a:prstGeom>
              <a:solidFill>
                <a:srgbClr val="595A5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ctr">
                <a:noAutofit/>
              </a:bodyPr>
              <a:lstStyle/>
              <a:p>
                <a:endParaRPr/>
              </a:p>
            </p:txBody>
          </p:sp>
          <p:pic>
            <p:nvPicPr>
              <p:cNvPr id="130" name="HighNess-logo.png" descr="HighNess-logo.png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697" y="0"/>
                <a:ext cx="1197327" cy="52057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132" name="Group"/>
            <p:cNvSpPr txBox="1"/>
            <p:nvPr/>
          </p:nvSpPr>
          <p:spPr>
            <a:xfrm>
              <a:off x="112949" y="1399875"/>
              <a:ext cx="1275839" cy="11123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sz="1480" b="1" i="1">
                  <a:solidFill>
                    <a:srgbClr val="535353"/>
                  </a:solidFill>
                </a:defRPr>
              </a:pPr>
              <a:r>
                <a:t>2021 HighNESS</a:t>
              </a:r>
            </a:p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sz="1480" b="1" i="1">
                  <a:solidFill>
                    <a:srgbClr val="535353"/>
                  </a:solidFill>
                </a:defRPr>
              </a:pPr>
              <a:r>
                <a:t>Virtual</a:t>
              </a:r>
              <a:br/>
              <a:r>
                <a:t>McStas School</a:t>
              </a:r>
            </a:p>
          </p:txBody>
        </p:sp>
        <p:grpSp>
          <p:nvGrpSpPr>
            <p:cNvPr id="139" name="Group"/>
            <p:cNvGrpSpPr/>
            <p:nvPr/>
          </p:nvGrpSpPr>
          <p:grpSpPr>
            <a:xfrm>
              <a:off x="387987" y="601689"/>
              <a:ext cx="725763" cy="757650"/>
              <a:chOff x="0" y="0"/>
              <a:chExt cx="725761" cy="757649"/>
            </a:xfrm>
          </p:grpSpPr>
          <p:sp>
            <p:nvSpPr>
              <p:cNvPr id="133" name="Logo color"/>
              <p:cNvSpPr/>
              <p:nvPr/>
            </p:nvSpPr>
            <p:spPr>
              <a:xfrm>
                <a:off x="2507" y="452770"/>
                <a:ext cx="117009" cy="1706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pic>
            <p:nvPicPr>
              <p:cNvPr id="134" name="logoill.pdf" descr="logoill.pdf"/>
              <p:cNvPicPr>
                <a:picLocks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6613" y="459579"/>
                <a:ext cx="164286" cy="1570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35" name="mcstas-logo.pdf" descr="mcstas-logo.pdf"/>
              <p:cNvPicPr>
                <a:picLocks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>
              <a:xfrm>
                <a:off x="0" y="0"/>
                <a:ext cx="725762" cy="42645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36" name="image5.png" descr="image5.png"/>
              <p:cNvPicPr>
                <a:picLocks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0340" y="501170"/>
                <a:ext cx="204490" cy="7486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37" name="ku-logo.pdf" descr="ku-logo.pdf"/>
              <p:cNvPicPr>
                <a:picLocks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1011" y="451261"/>
                <a:ext cx="128373" cy="17441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38" name="image7.png" descr="image7.png"/>
              <p:cNvPicPr>
                <a:picLocks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4914" y="607364"/>
                <a:ext cx="279297" cy="15028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pic>
        <p:nvPicPr>
          <p:cNvPr id="141" name="eulogo.jpg" descr="eulogo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714595" y="6545125"/>
            <a:ext cx="475006" cy="3166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149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0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1" name="Title Text"/>
          <p:cNvSpPr txBox="1">
            <a:spLocks noGrp="1"/>
          </p:cNvSpPr>
          <p:nvPr>
            <p:ph type="title"/>
          </p:nvPr>
        </p:nvSpPr>
        <p:spPr>
          <a:xfrm>
            <a:off x="4221360" y="426126"/>
            <a:ext cx="6865740" cy="97271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5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221360" y="1706328"/>
            <a:ext cx="6865740" cy="454557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-2" y="1314522"/>
            <a:ext cx="3708002" cy="245520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54" name="Picture Placeholder 11"/>
          <p:cNvSpPr>
            <a:spLocks noGrp="1"/>
          </p:cNvSpPr>
          <p:nvPr>
            <p:ph type="pic" sz="quarter" idx="22"/>
          </p:nvPr>
        </p:nvSpPr>
        <p:spPr>
          <a:xfrm>
            <a:off x="-2" y="3968153"/>
            <a:ext cx="3708002" cy="245520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156" name="image1.png" descr="imag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2021 HighNESS McStas school</a:t>
            </a:r>
          </a:p>
        </p:txBody>
      </p:sp>
      <p:grpSp>
        <p:nvGrpSpPr>
          <p:cNvPr id="160" name="Group"/>
          <p:cNvGrpSpPr/>
          <p:nvPr/>
        </p:nvGrpSpPr>
        <p:grpSpPr>
          <a:xfrm>
            <a:off x="10123630" y="34151"/>
            <a:ext cx="2031237" cy="795815"/>
            <a:chOff x="0" y="0"/>
            <a:chExt cx="2031236" cy="795813"/>
          </a:xfrm>
        </p:grpSpPr>
        <p:sp>
          <p:nvSpPr>
            <p:cNvPr id="158" name="Rectangle"/>
            <p:cNvSpPr/>
            <p:nvPr/>
          </p:nvSpPr>
          <p:spPr>
            <a:xfrm>
              <a:off x="0" y="39680"/>
              <a:ext cx="2031237" cy="716453"/>
            </a:xfrm>
            <a:prstGeom prst="rect">
              <a:avLst/>
            </a:prstGeom>
            <a:solidFill>
              <a:srgbClr val="595A5B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endParaRPr/>
            </a:p>
          </p:txBody>
        </p:sp>
        <p:pic>
          <p:nvPicPr>
            <p:cNvPr id="159" name="HighNess-logo.png" descr="HighNess-logo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432" y="0"/>
              <a:ext cx="1830372" cy="7958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61" name="eulogo.jpg" descr="eulog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14595" y="6545125"/>
            <a:ext cx="475006" cy="31667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4" name="Group"/>
          <p:cNvGrpSpPr/>
          <p:nvPr/>
        </p:nvGrpSpPr>
        <p:grpSpPr>
          <a:xfrm>
            <a:off x="10630562" y="898693"/>
            <a:ext cx="1506936" cy="5833522"/>
            <a:chOff x="0" y="0"/>
            <a:chExt cx="1506934" cy="5833520"/>
          </a:xfrm>
        </p:grpSpPr>
        <p:pic>
          <p:nvPicPr>
            <p:cNvPr id="162" name="Screenshot 2021-04-26 at 08.28.42.png" descr="Screenshot 2021-04-26 at 08.28.42.png"/>
            <p:cNvPicPr>
              <a:picLocks noChangeAspect="1"/>
            </p:cNvPicPr>
            <p:nvPr/>
          </p:nvPicPr>
          <p:blipFill>
            <a:blip r:embed="rId5"/>
            <a:srcRect l="17543" r="9496"/>
            <a:stretch>
              <a:fillRect/>
            </a:stretch>
          </p:blipFill>
          <p:spPr>
            <a:xfrm>
              <a:off x="0" y="0"/>
              <a:ext cx="1506935" cy="58335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65" name="Group"/>
            <p:cNvGrpSpPr/>
            <p:nvPr/>
          </p:nvGrpSpPr>
          <p:grpSpPr>
            <a:xfrm>
              <a:off x="89135" y="40101"/>
              <a:ext cx="1328723" cy="520577"/>
              <a:chOff x="0" y="0"/>
              <a:chExt cx="1328721" cy="520576"/>
            </a:xfrm>
          </p:grpSpPr>
          <p:sp>
            <p:nvSpPr>
              <p:cNvPr id="163" name="Rectangle"/>
              <p:cNvSpPr/>
              <p:nvPr/>
            </p:nvSpPr>
            <p:spPr>
              <a:xfrm>
                <a:off x="0" y="25957"/>
                <a:ext cx="1328722" cy="468663"/>
              </a:xfrm>
              <a:prstGeom prst="rect">
                <a:avLst/>
              </a:prstGeom>
              <a:solidFill>
                <a:srgbClr val="595A5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ctr">
                <a:noAutofit/>
              </a:bodyPr>
              <a:lstStyle/>
              <a:p>
                <a:endParaRPr/>
              </a:p>
            </p:txBody>
          </p:sp>
          <p:pic>
            <p:nvPicPr>
              <p:cNvPr id="164" name="HighNess-logo.png" descr="HighNess-logo.png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697" y="0"/>
                <a:ext cx="1197327" cy="52057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166" name="Group"/>
            <p:cNvSpPr txBox="1"/>
            <p:nvPr/>
          </p:nvSpPr>
          <p:spPr>
            <a:xfrm>
              <a:off x="112949" y="1399875"/>
              <a:ext cx="1275839" cy="11123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sz="1480" b="1" i="1">
                  <a:solidFill>
                    <a:srgbClr val="535353"/>
                  </a:solidFill>
                </a:defRPr>
              </a:pPr>
              <a:r>
                <a:t>2021 HighNESS</a:t>
              </a:r>
            </a:p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sz="1480" b="1" i="1">
                  <a:solidFill>
                    <a:srgbClr val="535353"/>
                  </a:solidFill>
                </a:defRPr>
              </a:pPr>
              <a:r>
                <a:t>Virtual</a:t>
              </a:r>
              <a:br/>
              <a:r>
                <a:t>McStas School</a:t>
              </a:r>
            </a:p>
          </p:txBody>
        </p:sp>
        <p:grpSp>
          <p:nvGrpSpPr>
            <p:cNvPr id="173" name="Group"/>
            <p:cNvGrpSpPr/>
            <p:nvPr/>
          </p:nvGrpSpPr>
          <p:grpSpPr>
            <a:xfrm>
              <a:off x="387987" y="601689"/>
              <a:ext cx="725763" cy="757650"/>
              <a:chOff x="0" y="0"/>
              <a:chExt cx="725761" cy="757649"/>
            </a:xfrm>
          </p:grpSpPr>
          <p:sp>
            <p:nvSpPr>
              <p:cNvPr id="167" name="Logo color"/>
              <p:cNvSpPr/>
              <p:nvPr/>
            </p:nvSpPr>
            <p:spPr>
              <a:xfrm>
                <a:off x="2507" y="452770"/>
                <a:ext cx="117009" cy="1706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pic>
            <p:nvPicPr>
              <p:cNvPr id="168" name="logoill.pdf" descr="logoill.pdf"/>
              <p:cNvPicPr>
                <a:picLocks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6613" y="459579"/>
                <a:ext cx="164286" cy="1570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69" name="mcstas-logo.pdf" descr="mcstas-logo.pdf"/>
              <p:cNvPicPr>
                <a:picLocks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>
              <a:xfrm>
                <a:off x="0" y="0"/>
                <a:ext cx="725762" cy="42645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70" name="image5.png" descr="image5.png"/>
              <p:cNvPicPr>
                <a:picLocks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0340" y="501170"/>
                <a:ext cx="204490" cy="7486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71" name="ku-logo.pdf" descr="ku-logo.pdf"/>
              <p:cNvPicPr>
                <a:picLocks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1011" y="451261"/>
                <a:ext cx="128373" cy="17441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72" name="image7.png" descr="image7.png"/>
              <p:cNvPicPr>
                <a:picLocks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4914" y="607364"/>
                <a:ext cx="279297" cy="15028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182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3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4" name="Title Text"/>
          <p:cNvSpPr txBox="1">
            <a:spLocks noGrp="1"/>
          </p:cNvSpPr>
          <p:nvPr>
            <p:ph type="title"/>
          </p:nvPr>
        </p:nvSpPr>
        <p:spPr>
          <a:xfrm>
            <a:off x="247650" y="980726"/>
            <a:ext cx="3740400" cy="4181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18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47650" y="4407149"/>
            <a:ext cx="3740400" cy="184442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200"/>
              </a:spcBef>
              <a:defRPr sz="1200"/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200"/>
              </a:spcBef>
              <a:defRPr sz="1200"/>
            </a:lvl3pPr>
            <a:lvl4pPr>
              <a:spcBef>
                <a:spcPts val="200"/>
              </a:spcBef>
              <a:defRPr sz="1200"/>
            </a:lvl4pPr>
            <a:lvl5pPr>
              <a:spcBef>
                <a:spcPts val="200"/>
              </a:spcBef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6" name="Text Placeholder 18"/>
          <p:cNvSpPr>
            <a:spLocks noGrp="1"/>
          </p:cNvSpPr>
          <p:nvPr>
            <p:ph type="body" sz="quarter" idx="21"/>
          </p:nvPr>
        </p:nvSpPr>
        <p:spPr>
          <a:xfrm>
            <a:off x="4222750" y="979200"/>
            <a:ext cx="3740400" cy="417768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indent="0">
              <a:spcBef>
                <a:spcPts val="500"/>
              </a:spcBef>
              <a:buSzTx/>
              <a:buNone/>
              <a:defRPr sz="2400" b="1"/>
            </a:pPr>
            <a:endParaRPr/>
          </a:p>
        </p:txBody>
      </p:sp>
      <p:sp>
        <p:nvSpPr>
          <p:cNvPr id="187" name="Text Placeholder 22"/>
          <p:cNvSpPr>
            <a:spLocks noGrp="1"/>
          </p:cNvSpPr>
          <p:nvPr>
            <p:ph type="body" sz="quarter" idx="22"/>
          </p:nvPr>
        </p:nvSpPr>
        <p:spPr>
          <a:xfrm>
            <a:off x="8197850" y="979200"/>
            <a:ext cx="3740400" cy="417768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indent="0">
              <a:spcBef>
                <a:spcPts val="500"/>
              </a:spcBef>
              <a:buSzTx/>
              <a:buNone/>
              <a:defRPr sz="2400" b="1"/>
            </a:pPr>
            <a:endParaRPr/>
          </a:p>
        </p:txBody>
      </p:sp>
      <p:sp>
        <p:nvSpPr>
          <p:cNvPr id="188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247650" y="1546281"/>
            <a:ext cx="3740400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89" name="Picture Placeholder 8"/>
          <p:cNvSpPr>
            <a:spLocks noGrp="1"/>
          </p:cNvSpPr>
          <p:nvPr>
            <p:ph type="pic" sz="quarter" idx="24"/>
          </p:nvPr>
        </p:nvSpPr>
        <p:spPr>
          <a:xfrm>
            <a:off x="4223148" y="1548580"/>
            <a:ext cx="3740401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90" name="Picture Placeholder 8"/>
          <p:cNvSpPr>
            <a:spLocks noGrp="1"/>
          </p:cNvSpPr>
          <p:nvPr>
            <p:ph type="pic" sz="quarter" idx="25"/>
          </p:nvPr>
        </p:nvSpPr>
        <p:spPr>
          <a:xfrm>
            <a:off x="8198647" y="1546281"/>
            <a:ext cx="3740401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192" name="image1.png" descr="imag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9" name="Group"/>
          <p:cNvGrpSpPr/>
          <p:nvPr/>
        </p:nvGrpSpPr>
        <p:grpSpPr>
          <a:xfrm>
            <a:off x="3113296" y="251999"/>
            <a:ext cx="690137" cy="720460"/>
            <a:chOff x="0" y="0"/>
            <a:chExt cx="690135" cy="720458"/>
          </a:xfrm>
        </p:grpSpPr>
        <p:sp>
          <p:nvSpPr>
            <p:cNvPr id="193" name="Logo color"/>
            <p:cNvSpPr/>
            <p:nvPr/>
          </p:nvSpPr>
          <p:spPr>
            <a:xfrm>
              <a:off x="2384" y="430544"/>
              <a:ext cx="111265" cy="162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pic>
          <p:nvPicPr>
            <p:cNvPr id="194" name="logoill.pdf" descr="logoill.pdf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2727" y="437019"/>
              <a:ext cx="156220" cy="1493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5" name="mcstas-logo.pdf" descr="mcstas-logo.pdf"/>
            <p:cNvPicPr>
              <a:picLocks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0" y="0"/>
              <a:ext cx="690136" cy="4055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6" name="image5.png" descr="image5.png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7070" y="476569"/>
              <a:ext cx="194452" cy="711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7" name="ku-logo.pdf" descr="ku-logo.pdf"/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4580" y="429109"/>
              <a:ext cx="122071" cy="16585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8" name="image7.png" descr="image7.png"/>
            <p:cNvPicPr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4365" y="577550"/>
              <a:ext cx="265586" cy="1429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00" name="2021 HighNESS McStas School"/>
          <p:cNvSpPr txBox="1"/>
          <p:nvPr/>
        </p:nvSpPr>
        <p:spPr>
          <a:xfrm>
            <a:off x="1925741" y="155334"/>
            <a:ext cx="1002693" cy="720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>
            <a:normAutofit/>
          </a:bodyPr>
          <a:lstStyle/>
          <a:p>
            <a:pPr algn="ctr" defTabSz="768095">
              <a:lnSpc>
                <a:spcPct val="110000"/>
              </a:lnSpc>
              <a:spcBef>
                <a:spcPts val="0"/>
              </a:spcBef>
              <a:defRPr sz="1175" b="1" i="1"/>
            </a:pPr>
            <a:r>
              <a:t>2021 HighNESS</a:t>
            </a:r>
            <a:br/>
            <a:r>
              <a:t>McStas School</a:t>
            </a:r>
          </a:p>
        </p:txBody>
      </p:sp>
      <p:sp>
        <p:nvSpPr>
          <p:cNvPr id="201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2021 HighNESS McStas school</a:t>
            </a:r>
          </a:p>
        </p:txBody>
      </p:sp>
      <p:grpSp>
        <p:nvGrpSpPr>
          <p:cNvPr id="204" name="Group"/>
          <p:cNvGrpSpPr/>
          <p:nvPr/>
        </p:nvGrpSpPr>
        <p:grpSpPr>
          <a:xfrm>
            <a:off x="10123630" y="34151"/>
            <a:ext cx="2031237" cy="795815"/>
            <a:chOff x="0" y="0"/>
            <a:chExt cx="2031236" cy="795813"/>
          </a:xfrm>
        </p:grpSpPr>
        <p:sp>
          <p:nvSpPr>
            <p:cNvPr id="202" name="Rectangle"/>
            <p:cNvSpPr/>
            <p:nvPr/>
          </p:nvSpPr>
          <p:spPr>
            <a:xfrm>
              <a:off x="0" y="39680"/>
              <a:ext cx="2031237" cy="716453"/>
            </a:xfrm>
            <a:prstGeom prst="rect">
              <a:avLst/>
            </a:prstGeom>
            <a:solidFill>
              <a:srgbClr val="595A5B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endParaRPr/>
            </a:p>
          </p:txBody>
        </p:sp>
        <p:pic>
          <p:nvPicPr>
            <p:cNvPr id="203" name="HighNess-logo.png" descr="HighNess-logo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0432" y="0"/>
              <a:ext cx="1830372" cy="7958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05" name="eulogo.jpg" descr="eulogo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714595" y="6545125"/>
            <a:ext cx="475006" cy="3166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213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4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5" name="Title Text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2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217" name="image1.png" descr="imag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sp>
        <p:nvSpPr>
          <p:cNvPr id="218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2021 HighNESS McStas school</a:t>
            </a:r>
          </a:p>
        </p:txBody>
      </p:sp>
      <p:grpSp>
        <p:nvGrpSpPr>
          <p:cNvPr id="221" name="Group"/>
          <p:cNvGrpSpPr/>
          <p:nvPr/>
        </p:nvGrpSpPr>
        <p:grpSpPr>
          <a:xfrm>
            <a:off x="10123630" y="34151"/>
            <a:ext cx="2031237" cy="795815"/>
            <a:chOff x="0" y="0"/>
            <a:chExt cx="2031236" cy="795813"/>
          </a:xfrm>
        </p:grpSpPr>
        <p:sp>
          <p:nvSpPr>
            <p:cNvPr id="219" name="Rectangle"/>
            <p:cNvSpPr/>
            <p:nvPr/>
          </p:nvSpPr>
          <p:spPr>
            <a:xfrm>
              <a:off x="0" y="39680"/>
              <a:ext cx="2031237" cy="716453"/>
            </a:xfrm>
            <a:prstGeom prst="rect">
              <a:avLst/>
            </a:prstGeom>
            <a:solidFill>
              <a:srgbClr val="595A5B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endParaRPr/>
            </a:p>
          </p:txBody>
        </p:sp>
        <p:pic>
          <p:nvPicPr>
            <p:cNvPr id="220" name="HighNess-logo.png" descr="HighNess-logo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432" y="0"/>
              <a:ext cx="1830372" cy="7958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34" name="Group"/>
          <p:cNvGrpSpPr/>
          <p:nvPr/>
        </p:nvGrpSpPr>
        <p:grpSpPr>
          <a:xfrm>
            <a:off x="78360" y="970477"/>
            <a:ext cx="1506935" cy="5833521"/>
            <a:chOff x="0" y="0"/>
            <a:chExt cx="1506934" cy="5833520"/>
          </a:xfrm>
        </p:grpSpPr>
        <p:pic>
          <p:nvPicPr>
            <p:cNvPr id="222" name="Screenshot 2021-04-26 at 08.28.42.png" descr="Screenshot 2021-04-26 at 08.28.42.png"/>
            <p:cNvPicPr>
              <a:picLocks noChangeAspect="1"/>
            </p:cNvPicPr>
            <p:nvPr/>
          </p:nvPicPr>
          <p:blipFill>
            <a:blip r:embed="rId4"/>
            <a:srcRect l="17543" r="9496"/>
            <a:stretch>
              <a:fillRect/>
            </a:stretch>
          </p:blipFill>
          <p:spPr>
            <a:xfrm>
              <a:off x="0" y="0"/>
              <a:ext cx="1506935" cy="58335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25" name="Group"/>
            <p:cNvGrpSpPr/>
            <p:nvPr/>
          </p:nvGrpSpPr>
          <p:grpSpPr>
            <a:xfrm>
              <a:off x="89135" y="40101"/>
              <a:ext cx="1328723" cy="520577"/>
              <a:chOff x="0" y="0"/>
              <a:chExt cx="1328721" cy="520576"/>
            </a:xfrm>
          </p:grpSpPr>
          <p:sp>
            <p:nvSpPr>
              <p:cNvPr id="223" name="Rectangle"/>
              <p:cNvSpPr/>
              <p:nvPr/>
            </p:nvSpPr>
            <p:spPr>
              <a:xfrm>
                <a:off x="0" y="25957"/>
                <a:ext cx="1328722" cy="468663"/>
              </a:xfrm>
              <a:prstGeom prst="rect">
                <a:avLst/>
              </a:prstGeom>
              <a:solidFill>
                <a:srgbClr val="595A5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ctr">
                <a:noAutofit/>
              </a:bodyPr>
              <a:lstStyle/>
              <a:p>
                <a:endParaRPr/>
              </a:p>
            </p:txBody>
          </p:sp>
          <p:pic>
            <p:nvPicPr>
              <p:cNvPr id="224" name="HighNess-logo.png" descr="HighNess-logo.png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697" y="0"/>
                <a:ext cx="1197327" cy="52057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226" name="Group"/>
            <p:cNvSpPr txBox="1"/>
            <p:nvPr/>
          </p:nvSpPr>
          <p:spPr>
            <a:xfrm>
              <a:off x="112949" y="1399875"/>
              <a:ext cx="1275839" cy="11123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sz="1480" b="1" i="1">
                  <a:solidFill>
                    <a:srgbClr val="535353"/>
                  </a:solidFill>
                </a:defRPr>
              </a:pPr>
              <a:r>
                <a:t>2021 HighNESS</a:t>
              </a:r>
            </a:p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sz="1480" b="1" i="1">
                  <a:solidFill>
                    <a:srgbClr val="535353"/>
                  </a:solidFill>
                </a:defRPr>
              </a:pPr>
              <a:r>
                <a:t>Virtual</a:t>
              </a:r>
              <a:br/>
              <a:r>
                <a:t>McStas School</a:t>
              </a:r>
            </a:p>
          </p:txBody>
        </p:sp>
        <p:grpSp>
          <p:nvGrpSpPr>
            <p:cNvPr id="233" name="Group"/>
            <p:cNvGrpSpPr/>
            <p:nvPr/>
          </p:nvGrpSpPr>
          <p:grpSpPr>
            <a:xfrm>
              <a:off x="387987" y="601689"/>
              <a:ext cx="725763" cy="757650"/>
              <a:chOff x="0" y="0"/>
              <a:chExt cx="725761" cy="757649"/>
            </a:xfrm>
          </p:grpSpPr>
          <p:sp>
            <p:nvSpPr>
              <p:cNvPr id="227" name="Logo color"/>
              <p:cNvSpPr/>
              <p:nvPr/>
            </p:nvSpPr>
            <p:spPr>
              <a:xfrm>
                <a:off x="2507" y="452770"/>
                <a:ext cx="117009" cy="1706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pic>
            <p:nvPicPr>
              <p:cNvPr id="228" name="logoill.pdf" descr="logoill.pdf"/>
              <p:cNvPicPr>
                <a:picLocks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6613" y="459579"/>
                <a:ext cx="164286" cy="1570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29" name="mcstas-logo.pdf" descr="mcstas-logo.pdf"/>
              <p:cNvPicPr>
                <a:picLocks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>
              <a:xfrm>
                <a:off x="0" y="0"/>
                <a:ext cx="725762" cy="42645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30" name="image5.png" descr="image5.png"/>
              <p:cNvPicPr>
                <a:picLocks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0340" y="501170"/>
                <a:ext cx="204490" cy="7486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31" name="ku-logo.pdf" descr="ku-logo.pdf"/>
              <p:cNvPicPr>
                <a:picLocks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1011" y="451261"/>
                <a:ext cx="128373" cy="17441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32" name="image7.png" descr="image7.png"/>
              <p:cNvPicPr>
                <a:picLocks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4914" y="607364"/>
                <a:ext cx="279297" cy="15028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pic>
        <p:nvPicPr>
          <p:cNvPr id="235" name="eulogo.jpg" descr="eulogo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714595" y="6545125"/>
            <a:ext cx="475006" cy="3166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ront/Paus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250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1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DTU Fysik</a:t>
            </a:r>
          </a:p>
        </p:txBody>
      </p:sp>
      <p:sp>
        <p:nvSpPr>
          <p:cNvPr id="252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6. marts 2021</a:t>
            </a:r>
          </a:p>
        </p:txBody>
      </p:sp>
      <p:sp>
        <p:nvSpPr>
          <p:cNvPr id="253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4" name="Logo color"/>
          <p:cNvSpPr/>
          <p:nvPr/>
        </p:nvSpPr>
        <p:spPr>
          <a:xfrm>
            <a:off x="4870539" y="1651373"/>
            <a:ext cx="2388324" cy="34833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255" name="Slide Number"/>
          <p:cNvSpPr txBox="1">
            <a:spLocks noGrp="1"/>
          </p:cNvSpPr>
          <p:nvPr>
            <p:ph type="sldNum" sz="quarter" idx="2"/>
          </p:nvPr>
        </p:nvSpPr>
        <p:spPr>
          <a:xfrm flipV="1">
            <a:off x="0" y="6849134"/>
            <a:ext cx="127000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56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7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58" name="image120.tif" descr="image120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697" y="2381250"/>
            <a:ext cx="3886201" cy="20955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65" name="Group"/>
          <p:cNvGrpSpPr/>
          <p:nvPr/>
        </p:nvGrpSpPr>
        <p:grpSpPr>
          <a:xfrm>
            <a:off x="3041104" y="4876362"/>
            <a:ext cx="1302881" cy="1360126"/>
            <a:chOff x="0" y="0"/>
            <a:chExt cx="1302880" cy="1360125"/>
          </a:xfrm>
        </p:grpSpPr>
        <p:sp>
          <p:nvSpPr>
            <p:cNvPr id="259" name="Logo color"/>
            <p:cNvSpPr/>
            <p:nvPr/>
          </p:nvSpPr>
          <p:spPr>
            <a:xfrm>
              <a:off x="4501" y="812808"/>
              <a:ext cx="210053" cy="306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pic>
          <p:nvPicPr>
            <p:cNvPr id="260" name="logoill.pdf" descr="logoill.pdf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3564" y="825033"/>
              <a:ext cx="294923" cy="2819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1" name="mcstas-logo.pdf" descr="mcstas-logo.pdf"/>
            <p:cNvPicPr>
              <a:picLocks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0" y="0"/>
              <a:ext cx="1302881" cy="7655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2" name="image5.png" descr="image5.png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5313" y="899696"/>
              <a:ext cx="367097" cy="1343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3" name="ku-logo.pdf" descr="ku-logo.pdf"/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5190" y="810100"/>
              <a:ext cx="230453" cy="31311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4" name="image7.png" descr="image7.png"/>
            <p:cNvPicPr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5812" y="1090335"/>
              <a:ext cx="501390" cy="2697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66" name="Rectangle"/>
          <p:cNvSpPr/>
          <p:nvPr/>
        </p:nvSpPr>
        <p:spPr>
          <a:xfrm>
            <a:off x="8841323" y="661468"/>
            <a:ext cx="1498025" cy="81570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endParaRPr/>
          </a:p>
        </p:txBody>
      </p:sp>
      <p:grpSp>
        <p:nvGrpSpPr>
          <p:cNvPr id="273" name="Group"/>
          <p:cNvGrpSpPr/>
          <p:nvPr/>
        </p:nvGrpSpPr>
        <p:grpSpPr>
          <a:xfrm>
            <a:off x="8464313" y="2129989"/>
            <a:ext cx="2488676" cy="2598022"/>
            <a:chOff x="0" y="0"/>
            <a:chExt cx="2488674" cy="2598020"/>
          </a:xfrm>
        </p:grpSpPr>
        <p:sp>
          <p:nvSpPr>
            <p:cNvPr id="267" name="Logo color"/>
            <p:cNvSpPr/>
            <p:nvPr/>
          </p:nvSpPr>
          <p:spPr>
            <a:xfrm>
              <a:off x="8598" y="1552572"/>
              <a:ext cx="401227" cy="585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pic>
          <p:nvPicPr>
            <p:cNvPr id="268" name="logoill.pdf" descr="logoill.pdf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8625" y="1575922"/>
              <a:ext cx="563340" cy="5384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9" name="mcstas-logo.pdf" descr="mcstas-logo.pdf"/>
            <p:cNvPicPr>
              <a:picLocks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0" y="0"/>
              <a:ext cx="2488675" cy="146234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0" name="image5.png" descr="image5.png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7013" y="1718540"/>
              <a:ext cx="701203" cy="2567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1" name="ku-logo.pdf" descr="ku-logo.pdf"/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9245" y="1547399"/>
              <a:ext cx="440195" cy="5980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2" name="image7.png" descr="image7.png"/>
            <p:cNvPicPr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36954" y="2082685"/>
              <a:ext cx="957720" cy="5153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74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2021 HighNESS McStas school</a:t>
            </a:r>
          </a:p>
        </p:txBody>
      </p:sp>
      <p:grpSp>
        <p:nvGrpSpPr>
          <p:cNvPr id="277" name="Group"/>
          <p:cNvGrpSpPr/>
          <p:nvPr/>
        </p:nvGrpSpPr>
        <p:grpSpPr>
          <a:xfrm>
            <a:off x="10123630" y="34151"/>
            <a:ext cx="2031237" cy="795815"/>
            <a:chOff x="0" y="0"/>
            <a:chExt cx="2031236" cy="795813"/>
          </a:xfrm>
        </p:grpSpPr>
        <p:sp>
          <p:nvSpPr>
            <p:cNvPr id="275" name="Rectangle"/>
            <p:cNvSpPr/>
            <p:nvPr/>
          </p:nvSpPr>
          <p:spPr>
            <a:xfrm>
              <a:off x="0" y="39680"/>
              <a:ext cx="2031237" cy="716453"/>
            </a:xfrm>
            <a:prstGeom prst="rect">
              <a:avLst/>
            </a:prstGeom>
            <a:solidFill>
              <a:srgbClr val="595A5B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endParaRPr/>
            </a:p>
          </p:txBody>
        </p:sp>
        <p:pic>
          <p:nvPicPr>
            <p:cNvPr id="276" name="HighNess-logo.png" descr="HighNess-logo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0432" y="0"/>
              <a:ext cx="1830372" cy="7958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78" name="EU-project-banner.png" descr="EU-project-banner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97049" y="5583520"/>
            <a:ext cx="7346224" cy="868693"/>
          </a:xfrm>
          <a:prstGeom prst="rect">
            <a:avLst/>
          </a:prstGeom>
          <a:ln w="12700">
            <a:miter lim="400000"/>
          </a:ln>
        </p:spPr>
      </p:pic>
      <p:pic>
        <p:nvPicPr>
          <p:cNvPr id="279" name="eulogo.jpg" descr="eulogo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714595" y="6545125"/>
            <a:ext cx="475006" cy="3166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18" Type="http://schemas.openxmlformats.org/officeDocument/2006/relationships/image" Target="../media/image8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1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.png"/><Relationship Id="rId20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5.png"/><Relationship Id="rId10" Type="http://schemas.openxmlformats.org/officeDocument/2006/relationships/theme" Target="../theme/theme1.xml"/><Relationship Id="rId19" Type="http://schemas.openxmlformats.org/officeDocument/2006/relationships/image" Target="../media/image9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3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>
              <a:spcBef>
                <a:spcPts val="40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" name="image1.png" descr="image1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2021 HighNESS McStas school</a:t>
            </a:r>
          </a:p>
        </p:txBody>
      </p:sp>
      <p:grpSp>
        <p:nvGrpSpPr>
          <p:cNvPr id="10" name="Group"/>
          <p:cNvGrpSpPr/>
          <p:nvPr/>
        </p:nvGrpSpPr>
        <p:grpSpPr>
          <a:xfrm>
            <a:off x="10123630" y="34151"/>
            <a:ext cx="2031237" cy="795815"/>
            <a:chOff x="0" y="0"/>
            <a:chExt cx="2031236" cy="795813"/>
          </a:xfrm>
        </p:grpSpPr>
        <p:sp>
          <p:nvSpPr>
            <p:cNvPr id="8" name="Rectangle"/>
            <p:cNvSpPr/>
            <p:nvPr/>
          </p:nvSpPr>
          <p:spPr>
            <a:xfrm>
              <a:off x="0" y="39680"/>
              <a:ext cx="2031237" cy="716453"/>
            </a:xfrm>
            <a:prstGeom prst="rect">
              <a:avLst/>
            </a:prstGeom>
            <a:solidFill>
              <a:srgbClr val="595A5B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endParaRPr/>
            </a:p>
          </p:txBody>
        </p:sp>
        <p:pic>
          <p:nvPicPr>
            <p:cNvPr id="9" name="HighNess-logo.png" descr="HighNess-logo.png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00432" y="0"/>
              <a:ext cx="1830372" cy="7958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1" name="EU-project-banner.png" descr="EU-project-banner.png"/>
          <p:cNvPicPr>
            <a:picLocks noChangeAspect="1"/>
          </p:cNvPicPr>
          <p:nvPr/>
        </p:nvPicPr>
        <p:blipFill>
          <a:blip r:embed="rId13"/>
          <a:srcRect l="503" t="5582" r="84167" b="7665"/>
          <a:stretch>
            <a:fillRect/>
          </a:stretch>
        </p:blipFill>
        <p:spPr>
          <a:xfrm>
            <a:off x="14280104" y="6366867"/>
            <a:ext cx="485475" cy="32489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4" name="Group"/>
          <p:cNvGrpSpPr/>
          <p:nvPr/>
        </p:nvGrpSpPr>
        <p:grpSpPr>
          <a:xfrm>
            <a:off x="78360" y="970477"/>
            <a:ext cx="1506935" cy="5833521"/>
            <a:chOff x="0" y="0"/>
            <a:chExt cx="1506934" cy="5833520"/>
          </a:xfrm>
        </p:grpSpPr>
        <p:pic>
          <p:nvPicPr>
            <p:cNvPr id="12" name="Screenshot 2021-04-26 at 08.28.42.png" descr="Screenshot 2021-04-26 at 08.28.42.png"/>
            <p:cNvPicPr>
              <a:picLocks noChangeAspect="1"/>
            </p:cNvPicPr>
            <p:nvPr/>
          </p:nvPicPr>
          <p:blipFill>
            <a:blip r:embed="rId14"/>
            <a:srcRect l="17543" r="9496"/>
            <a:stretch>
              <a:fillRect/>
            </a:stretch>
          </p:blipFill>
          <p:spPr>
            <a:xfrm>
              <a:off x="0" y="0"/>
              <a:ext cx="1506935" cy="58335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5" name="Group"/>
            <p:cNvGrpSpPr/>
            <p:nvPr/>
          </p:nvGrpSpPr>
          <p:grpSpPr>
            <a:xfrm>
              <a:off x="89135" y="40101"/>
              <a:ext cx="1328723" cy="520577"/>
              <a:chOff x="0" y="0"/>
              <a:chExt cx="1328721" cy="520576"/>
            </a:xfrm>
          </p:grpSpPr>
          <p:sp>
            <p:nvSpPr>
              <p:cNvPr id="13" name="Rectangle"/>
              <p:cNvSpPr/>
              <p:nvPr/>
            </p:nvSpPr>
            <p:spPr>
              <a:xfrm>
                <a:off x="0" y="25957"/>
                <a:ext cx="1328722" cy="468663"/>
              </a:xfrm>
              <a:prstGeom prst="rect">
                <a:avLst/>
              </a:prstGeom>
              <a:solidFill>
                <a:srgbClr val="595A5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ctr">
                <a:noAutofit/>
              </a:bodyPr>
              <a:lstStyle/>
              <a:p>
                <a:endParaRPr/>
              </a:p>
            </p:txBody>
          </p:sp>
          <p:pic>
            <p:nvPicPr>
              <p:cNvPr id="14" name="HighNess-logo.png" descr="HighNess-logo.png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5697" y="0"/>
                <a:ext cx="1197327" cy="52057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16" name="Group"/>
            <p:cNvSpPr txBox="1"/>
            <p:nvPr/>
          </p:nvSpPr>
          <p:spPr>
            <a:xfrm>
              <a:off x="112949" y="1399875"/>
              <a:ext cx="1275839" cy="11123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sz="1480" b="1" i="1">
                  <a:solidFill>
                    <a:srgbClr val="535353"/>
                  </a:solidFill>
                </a:defRPr>
              </a:pPr>
              <a:r>
                <a:t>2021 HighNESS</a:t>
              </a:r>
            </a:p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sz="1480" b="1" i="1">
                  <a:solidFill>
                    <a:srgbClr val="535353"/>
                  </a:solidFill>
                </a:defRPr>
              </a:pPr>
              <a:r>
                <a:t>Virtual</a:t>
              </a:r>
              <a:br/>
              <a:r>
                <a:t>McStas School</a:t>
              </a:r>
            </a:p>
          </p:txBody>
        </p:sp>
        <p:grpSp>
          <p:nvGrpSpPr>
            <p:cNvPr id="23" name="Group"/>
            <p:cNvGrpSpPr/>
            <p:nvPr/>
          </p:nvGrpSpPr>
          <p:grpSpPr>
            <a:xfrm>
              <a:off x="387987" y="601689"/>
              <a:ext cx="725763" cy="757650"/>
              <a:chOff x="0" y="0"/>
              <a:chExt cx="725761" cy="757649"/>
            </a:xfrm>
          </p:grpSpPr>
          <p:sp>
            <p:nvSpPr>
              <p:cNvPr id="17" name="Logo color"/>
              <p:cNvSpPr/>
              <p:nvPr/>
            </p:nvSpPr>
            <p:spPr>
              <a:xfrm>
                <a:off x="2507" y="452770"/>
                <a:ext cx="117009" cy="1706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pic>
            <p:nvPicPr>
              <p:cNvPr id="18" name="logoill.pdf" descr="logoill.pdf"/>
              <p:cNvPicPr>
                <a:picLocks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86613" y="459579"/>
                <a:ext cx="164286" cy="1570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9" name="mcstas-logo.pdf" descr="mcstas-logo.pdf"/>
              <p:cNvPicPr>
                <a:picLocks/>
              </p:cNvPicPr>
              <p:nvPr/>
            </p:nvPicPr>
            <p:blipFill>
              <a:blip r:embed="rId16"/>
              <a:srcRect/>
              <a:stretch>
                <a:fillRect/>
              </a:stretch>
            </p:blipFill>
            <p:spPr>
              <a:xfrm>
                <a:off x="0" y="0"/>
                <a:ext cx="725762" cy="42645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0" name="image5.png" descr="image5.png"/>
              <p:cNvPicPr>
                <a:picLocks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70340" y="501170"/>
                <a:ext cx="204490" cy="7486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1" name="ku-logo.pdf" descr="ku-logo.pdf"/>
              <p:cNvPicPr>
                <a:picLocks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31011" y="451261"/>
                <a:ext cx="128373" cy="17441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2" name="image7.png" descr="image7.png"/>
              <p:cNvPicPr>
                <a:picLocks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14914" y="607364"/>
                <a:ext cx="279297" cy="15028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pic>
        <p:nvPicPr>
          <p:cNvPr id="25" name="eulogo.jpg" descr="eulogo.jp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714595" y="6545125"/>
            <a:ext cx="475006" cy="316671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Title Text"/>
          <p:cNvSpPr txBox="1">
            <a:spLocks noGrp="1"/>
          </p:cNvSpPr>
          <p:nvPr>
            <p:ph type="title"/>
          </p:nvPr>
        </p:nvSpPr>
        <p:spPr>
          <a:xfrm>
            <a:off x="608965" y="0"/>
            <a:ext cx="1096137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/>
          <a:lstStyle/>
          <a:p>
            <a:r>
              <a:t>Title Text</a:t>
            </a:r>
          </a:p>
        </p:txBody>
      </p:sp>
      <p:sp>
        <p:nvSpPr>
          <p:cNvPr id="27" name="Body Level One…"/>
          <p:cNvSpPr txBox="1">
            <a:spLocks noGrp="1"/>
          </p:cNvSpPr>
          <p:nvPr>
            <p:ph type="body" idx="1"/>
          </p:nvPr>
        </p:nvSpPr>
        <p:spPr>
          <a:xfrm>
            <a:off x="608965" y="1600200"/>
            <a:ext cx="1096137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198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414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6156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828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0.png"/><Relationship Id="rId13" Type="http://schemas.openxmlformats.org/officeDocument/2006/relationships/image" Target="../media/image44.png"/><Relationship Id="rId3" Type="http://schemas.openxmlformats.org/officeDocument/2006/relationships/image" Target="../media/image40.png"/><Relationship Id="rId7" Type="http://schemas.openxmlformats.org/officeDocument/2006/relationships/image" Target="../media/image360.png"/><Relationship Id="rId12" Type="http://schemas.openxmlformats.org/officeDocument/2006/relationships/image" Target="../media/image43.png"/><Relationship Id="rId17" Type="http://schemas.openxmlformats.org/officeDocument/2006/relationships/image" Target="../media/image460.png"/><Relationship Id="rId2" Type="http://schemas.openxmlformats.org/officeDocument/2006/relationships/image" Target="../media/image39.png"/><Relationship Id="rId16" Type="http://schemas.openxmlformats.org/officeDocument/2006/relationships/image" Target="../media/image4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0.png"/><Relationship Id="rId11" Type="http://schemas.openxmlformats.org/officeDocument/2006/relationships/image" Target="../media/image42.png"/><Relationship Id="rId5" Type="http://schemas.openxmlformats.org/officeDocument/2006/relationships/image" Target="../media/image340.png"/><Relationship Id="rId15" Type="http://schemas.openxmlformats.org/officeDocument/2006/relationships/image" Target="../media/image46.png"/><Relationship Id="rId10" Type="http://schemas.openxmlformats.org/officeDocument/2006/relationships/image" Target="../media/image390.png"/><Relationship Id="rId4" Type="http://schemas.openxmlformats.org/officeDocument/2006/relationships/image" Target="../media/image41.png"/><Relationship Id="rId9" Type="http://schemas.openxmlformats.org/officeDocument/2006/relationships/image" Target="../media/image380.png"/><Relationship Id="rId1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ti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cStasMcXtrace/Schools/tree/master/ISIS_April_2021/Tuesday_April_13th/2_Component_Basics/Exercise/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itle 3"/>
          <p:cNvSpPr txBox="1"/>
          <p:nvPr/>
        </p:nvSpPr>
        <p:spPr>
          <a:xfrm>
            <a:off x="249839" y="3545280"/>
            <a:ext cx="10839602" cy="222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93000"/>
              </a:lnSpc>
              <a:defRPr sz="8000" b="1" spc="-1"/>
            </a:pPr>
            <a:r>
              <a:t>Sources and Monitors</a:t>
            </a:r>
            <a:br/>
            <a:r>
              <a:t>part 2.</a:t>
            </a:r>
          </a:p>
        </p:txBody>
      </p:sp>
      <p:sp>
        <p:nvSpPr>
          <p:cNvPr id="289" name="Subtitle 4"/>
          <p:cNvSpPr txBox="1"/>
          <p:nvPr/>
        </p:nvSpPr>
        <p:spPr>
          <a:xfrm>
            <a:off x="250072" y="2957126"/>
            <a:ext cx="10839602" cy="4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10000"/>
              </a:lnSpc>
              <a:defRPr sz="3000" spc="-1"/>
            </a:lvl1pPr>
          </a:lstStyle>
          <a:p>
            <a:r>
              <a:t>Erik Knudsen, DTU Physics </a:t>
            </a:r>
          </a:p>
        </p:txBody>
      </p:sp>
      <p:sp>
        <p:nvSpPr>
          <p:cNvPr id="290" name="Slide Number Placeholder 2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Title 4"/>
          <p:cNvSpPr txBox="1"/>
          <p:nvPr/>
        </p:nvSpPr>
        <p:spPr>
          <a:xfrm>
            <a:off x="2199279" y="443056"/>
            <a:ext cx="9312121" cy="4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 spc="-1"/>
            </a:lvl1pPr>
          </a:lstStyle>
          <a:p>
            <a:r>
              <a:t>MCPL_input/output</a:t>
            </a:r>
          </a:p>
        </p:txBody>
      </p:sp>
      <p:sp>
        <p:nvSpPr>
          <p:cNvPr id="354" name="Slide Number Placeholder 3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355" name="CustomShape 3"/>
          <p:cNvSpPr txBox="1"/>
          <p:nvPr/>
        </p:nvSpPr>
        <p:spPr>
          <a:xfrm>
            <a:off x="2229480" y="2926439"/>
            <a:ext cx="3282841" cy="31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i="1" u="sng" spc="0">
                <a:solidFill>
                  <a:srgbClr val="3B7600"/>
                </a:solidFill>
              </a:defRPr>
            </a:lvl1pPr>
          </a:lstStyle>
          <a:p>
            <a:r>
              <a:t>MCPL_output.comp</a:t>
            </a:r>
          </a:p>
        </p:txBody>
      </p:sp>
      <p:sp>
        <p:nvSpPr>
          <p:cNvPr id="356" name="Line 6"/>
          <p:cNvSpPr/>
          <p:nvPr/>
        </p:nvSpPr>
        <p:spPr>
          <a:xfrm flipH="1">
            <a:off x="3893399" y="4298400"/>
            <a:ext cx="432001" cy="432001"/>
          </a:xfrm>
          <a:prstGeom prst="line">
            <a:avLst/>
          </a:prstGeom>
          <a:ln w="3175">
            <a:solidFill>
              <a:srgbClr val="000000"/>
            </a:solidFill>
            <a:head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7" name="Line 7"/>
          <p:cNvSpPr/>
          <p:nvPr/>
        </p:nvSpPr>
        <p:spPr>
          <a:xfrm flipV="1">
            <a:off x="3893399" y="4010400"/>
            <a:ext cx="361" cy="720001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8" name="Line 8"/>
          <p:cNvSpPr/>
          <p:nvPr/>
        </p:nvSpPr>
        <p:spPr>
          <a:xfrm>
            <a:off x="3893399" y="4730400"/>
            <a:ext cx="720001" cy="361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9" name="Line 9"/>
          <p:cNvSpPr/>
          <p:nvPr/>
        </p:nvSpPr>
        <p:spPr>
          <a:xfrm>
            <a:off x="2669400" y="3866400"/>
            <a:ext cx="720001" cy="361"/>
          </a:xfrm>
          <a:prstGeom prst="line">
            <a:avLst/>
          </a:prstGeom>
          <a:ln w="38160">
            <a:solidFill>
              <a:srgbClr val="0000B0"/>
            </a:solidFill>
            <a:tailEnd type="stealt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60" name="CustomShape 10"/>
          <p:cNvSpPr/>
          <p:nvPr/>
        </p:nvSpPr>
        <p:spPr>
          <a:xfrm>
            <a:off x="2849399" y="3722399"/>
            <a:ext cx="287641" cy="287641"/>
          </a:xfrm>
          <a:prstGeom prst="ellipse">
            <a:avLst/>
          </a:prstGeom>
          <a:solidFill>
            <a:srgbClr val="0000B0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endParaRPr/>
          </a:p>
        </p:txBody>
      </p:sp>
      <p:sp>
        <p:nvSpPr>
          <p:cNvPr id="361" name="TextShape 11"/>
          <p:cNvSpPr txBox="1"/>
          <p:nvPr/>
        </p:nvSpPr>
        <p:spPr>
          <a:xfrm>
            <a:off x="2878199" y="3664079"/>
            <a:ext cx="230401" cy="31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i="1" spc="0">
                <a:solidFill>
                  <a:srgbClr val="FFFF00"/>
                </a:solidFill>
              </a:defRPr>
            </a:lvl1pPr>
          </a:lstStyle>
          <a:p>
            <a:r>
              <a:t>n</a:t>
            </a:r>
          </a:p>
        </p:txBody>
      </p:sp>
      <p:grpSp>
        <p:nvGrpSpPr>
          <p:cNvPr id="365" name="Group 12"/>
          <p:cNvGrpSpPr/>
          <p:nvPr/>
        </p:nvGrpSpPr>
        <p:grpSpPr>
          <a:xfrm>
            <a:off x="3894840" y="5664691"/>
            <a:ext cx="604801" cy="431148"/>
            <a:chOff x="0" y="0"/>
            <a:chExt cx="604800" cy="431147"/>
          </a:xfrm>
        </p:grpSpPr>
        <p:sp>
          <p:nvSpPr>
            <p:cNvPr id="362" name="Line 13"/>
            <p:cNvSpPr/>
            <p:nvPr/>
          </p:nvSpPr>
          <p:spPr>
            <a:xfrm flipV="1">
              <a:off x="0" y="17548"/>
              <a:ext cx="604801" cy="390961"/>
            </a:xfrm>
            <a:prstGeom prst="line">
              <a:avLst/>
            </a:prstGeom>
            <a:noFill/>
            <a:ln w="38160" cap="flat">
              <a:solidFill>
                <a:srgbClr val="0000B0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3" name="CustomShape 14"/>
            <p:cNvSpPr/>
            <p:nvPr/>
          </p:nvSpPr>
          <p:spPr>
            <a:xfrm rot="19627200">
              <a:off x="127800" y="88468"/>
              <a:ext cx="287641" cy="287641"/>
            </a:xfrm>
            <a:prstGeom prst="ellipse">
              <a:avLst/>
            </a:prstGeom>
            <a:solidFill>
              <a:srgbClr val="0000B0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endParaRPr/>
            </a:p>
          </p:txBody>
        </p:sp>
        <p:sp>
          <p:nvSpPr>
            <p:cNvPr id="364" name="TextShape 15"/>
            <p:cNvSpPr txBox="1"/>
            <p:nvPr/>
          </p:nvSpPr>
          <p:spPr>
            <a:xfrm rot="19627200">
              <a:off x="131323" y="37554"/>
              <a:ext cx="230400" cy="3119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4999" tIns="44999" rIns="44999" bIns="44999" numCol="1" anchor="t">
              <a:spAutoFit/>
            </a:bodyPr>
            <a:lstStyle>
              <a:lvl1pPr>
                <a:defRPr b="1" i="1" spc="0">
                  <a:solidFill>
                    <a:srgbClr val="FFFF00"/>
                  </a:solidFill>
                </a:defRPr>
              </a:lvl1pPr>
            </a:lstStyle>
            <a:p>
              <a:r>
                <a:t>n</a:t>
              </a:r>
            </a:p>
          </p:txBody>
        </p:sp>
      </p:grpSp>
      <p:grpSp>
        <p:nvGrpSpPr>
          <p:cNvPr id="369" name="Group 16"/>
          <p:cNvGrpSpPr/>
          <p:nvPr/>
        </p:nvGrpSpPr>
        <p:grpSpPr>
          <a:xfrm>
            <a:off x="2235599" y="4694130"/>
            <a:ext cx="686881" cy="407973"/>
            <a:chOff x="0" y="0"/>
            <a:chExt cx="686880" cy="407971"/>
          </a:xfrm>
        </p:grpSpPr>
        <p:sp>
          <p:nvSpPr>
            <p:cNvPr id="366" name="Line 17"/>
            <p:cNvSpPr/>
            <p:nvPr/>
          </p:nvSpPr>
          <p:spPr>
            <a:xfrm>
              <a:off x="0" y="130949"/>
              <a:ext cx="686881" cy="216001"/>
            </a:xfrm>
            <a:prstGeom prst="line">
              <a:avLst/>
            </a:prstGeom>
            <a:noFill/>
            <a:ln w="38160" cap="flat">
              <a:solidFill>
                <a:srgbClr val="0000B0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7" name="CustomShape 18"/>
            <p:cNvSpPr/>
            <p:nvPr/>
          </p:nvSpPr>
          <p:spPr>
            <a:xfrm rot="1048200">
              <a:off x="164880" y="83789"/>
              <a:ext cx="287641" cy="287641"/>
            </a:xfrm>
            <a:prstGeom prst="ellipse">
              <a:avLst/>
            </a:prstGeom>
            <a:solidFill>
              <a:srgbClr val="0000B0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endParaRPr/>
            </a:p>
          </p:txBody>
        </p:sp>
        <p:sp>
          <p:nvSpPr>
            <p:cNvPr id="368" name="TextShape 19"/>
            <p:cNvSpPr txBox="1"/>
            <p:nvPr/>
          </p:nvSpPr>
          <p:spPr>
            <a:xfrm rot="1048200">
              <a:off x="207606" y="27389"/>
              <a:ext cx="230401" cy="3119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4999" tIns="44999" rIns="44999" bIns="44999" numCol="1" anchor="t">
              <a:spAutoFit/>
            </a:bodyPr>
            <a:lstStyle>
              <a:lvl1pPr>
                <a:defRPr b="1" i="1" spc="0">
                  <a:solidFill>
                    <a:srgbClr val="FFFF00"/>
                  </a:solidFill>
                </a:defRPr>
              </a:lvl1pPr>
            </a:lstStyle>
            <a:p>
              <a:r>
                <a:t>n</a:t>
              </a:r>
            </a:p>
          </p:txBody>
        </p:sp>
      </p:grpSp>
      <p:sp>
        <p:nvSpPr>
          <p:cNvPr id="370" name="Line 20"/>
          <p:cNvSpPr/>
          <p:nvPr/>
        </p:nvSpPr>
        <p:spPr>
          <a:xfrm>
            <a:off x="3893399" y="4802399"/>
            <a:ext cx="216001" cy="936001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1" name="Line 21"/>
          <p:cNvSpPr/>
          <p:nvPr/>
        </p:nvSpPr>
        <p:spPr>
          <a:xfrm flipH="1">
            <a:off x="2758680" y="4730400"/>
            <a:ext cx="1062721" cy="144001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2" name="Line 22"/>
          <p:cNvSpPr/>
          <p:nvPr/>
        </p:nvSpPr>
        <p:spPr>
          <a:xfrm flipH="1" flipV="1">
            <a:off x="3137399" y="4010400"/>
            <a:ext cx="684001" cy="648001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3" name="TextShape 23"/>
          <p:cNvSpPr txBox="1"/>
          <p:nvPr/>
        </p:nvSpPr>
        <p:spPr>
          <a:xfrm>
            <a:off x="2426399" y="4077360"/>
            <a:ext cx="782281" cy="650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pc="-1"/>
            </a:pPr>
            <a:r>
              <a:t>(r</a:t>
            </a:r>
            <a:r>
              <a:rPr baseline="-33000"/>
              <a:t>x</a:t>
            </a:r>
            <a:r>
              <a:t>,r</a:t>
            </a:r>
            <a:r>
              <a:rPr baseline="-33000"/>
              <a:t>y</a:t>
            </a:r>
            <a:r>
              <a:t>,r</a:t>
            </a:r>
            <a:r>
              <a:rPr baseline="-33000"/>
              <a:t>z</a:t>
            </a:r>
            <a:r>
              <a:t>)</a:t>
            </a:r>
            <a:r>
              <a:rPr baseline="-33000"/>
              <a:t>0</a:t>
            </a:r>
          </a:p>
        </p:txBody>
      </p:sp>
      <p:sp>
        <p:nvSpPr>
          <p:cNvPr id="374" name="TextShape 24"/>
          <p:cNvSpPr txBox="1"/>
          <p:nvPr/>
        </p:nvSpPr>
        <p:spPr>
          <a:xfrm>
            <a:off x="2426399" y="5041079"/>
            <a:ext cx="782281" cy="650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pc="-1"/>
            </a:pPr>
            <a:r>
              <a:t>(r</a:t>
            </a:r>
            <a:r>
              <a:rPr baseline="-33000"/>
              <a:t>x</a:t>
            </a:r>
            <a:r>
              <a:t>,r</a:t>
            </a:r>
            <a:r>
              <a:rPr baseline="-33000"/>
              <a:t>y</a:t>
            </a:r>
            <a:r>
              <a:t>,r</a:t>
            </a:r>
            <a:r>
              <a:rPr baseline="-33000"/>
              <a:t>z</a:t>
            </a:r>
            <a:r>
              <a:t>)</a:t>
            </a:r>
            <a:r>
              <a:rPr baseline="-33000"/>
              <a:t>1</a:t>
            </a:r>
          </a:p>
        </p:txBody>
      </p:sp>
      <p:sp>
        <p:nvSpPr>
          <p:cNvPr id="375" name="TextShape 25"/>
          <p:cNvSpPr txBox="1"/>
          <p:nvPr/>
        </p:nvSpPr>
        <p:spPr>
          <a:xfrm>
            <a:off x="4154399" y="5162400"/>
            <a:ext cx="782281" cy="650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pc="-1"/>
            </a:pPr>
            <a:r>
              <a:t>(r</a:t>
            </a:r>
            <a:r>
              <a:rPr baseline="-33000"/>
              <a:t>x</a:t>
            </a:r>
            <a:r>
              <a:t>,r</a:t>
            </a:r>
            <a:r>
              <a:rPr baseline="-33000"/>
              <a:t>y</a:t>
            </a:r>
            <a:r>
              <a:t>,r</a:t>
            </a:r>
            <a:r>
              <a:rPr baseline="-33000"/>
              <a:t>z</a:t>
            </a:r>
            <a:r>
              <a:t>)</a:t>
            </a:r>
            <a:r>
              <a:rPr baseline="-33000"/>
              <a:t>2</a:t>
            </a:r>
          </a:p>
        </p:txBody>
      </p:sp>
      <p:sp>
        <p:nvSpPr>
          <p:cNvPr id="376" name="TextShape 27"/>
          <p:cNvSpPr txBox="1"/>
          <p:nvPr/>
        </p:nvSpPr>
        <p:spPr>
          <a:xfrm>
            <a:off x="4082400" y="4802399"/>
            <a:ext cx="1818361" cy="602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pc="-1">
                <a:solidFill>
                  <a:srgbClr val="007FFE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AT(X</a:t>
            </a:r>
            <a:r>
              <a:rPr baseline="-33000"/>
              <a:t>OUT</a:t>
            </a:r>
            <a:r>
              <a:t>,Y</a:t>
            </a:r>
            <a:r>
              <a:rPr baseline="-33000"/>
              <a:t>OUT</a:t>
            </a:r>
            <a:r>
              <a:t>,Z</a:t>
            </a:r>
            <a:r>
              <a:rPr baseline="-33000"/>
              <a:t>OUT</a:t>
            </a:r>
            <a:r>
              <a:t>)</a:t>
            </a:r>
          </a:p>
        </p:txBody>
      </p:sp>
      <p:sp>
        <p:nvSpPr>
          <p:cNvPr id="377" name="TextShape 28"/>
          <p:cNvSpPr txBox="1"/>
          <p:nvPr/>
        </p:nvSpPr>
        <p:spPr>
          <a:xfrm>
            <a:off x="1670399" y="1634400"/>
            <a:ext cx="3900601" cy="38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pc="0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Can include an Implicit Translation:</a:t>
            </a:r>
            <a:r>
              <a:rPr>
                <a:latin typeface="+mn-lt"/>
                <a:ea typeface="+mn-ea"/>
                <a:cs typeface="+mn-cs"/>
                <a:sym typeface="Arial"/>
              </a:rPr>
              <a:t> 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lide Number Placeholder 3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380" name="CustomShape 5"/>
          <p:cNvSpPr txBox="1"/>
          <p:nvPr/>
        </p:nvSpPr>
        <p:spPr>
          <a:xfrm>
            <a:off x="7480079" y="1220400"/>
            <a:ext cx="3282841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i="1" spc="0">
                <a:solidFill>
                  <a:srgbClr val="3B7600"/>
                </a:solidFill>
              </a:defRPr>
            </a:lvl1pPr>
          </a:lstStyle>
          <a:p>
            <a:r>
              <a:t>MCPL_input.comp</a:t>
            </a:r>
          </a:p>
        </p:txBody>
      </p:sp>
      <p:sp>
        <p:nvSpPr>
          <p:cNvPr id="381" name="Line 26"/>
          <p:cNvSpPr/>
          <p:nvPr/>
        </p:nvSpPr>
        <p:spPr>
          <a:xfrm>
            <a:off x="6623639" y="1079999"/>
            <a:ext cx="361" cy="57600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2" name="Line 27"/>
          <p:cNvSpPr/>
          <p:nvPr/>
        </p:nvSpPr>
        <p:spPr>
          <a:xfrm flipH="1">
            <a:off x="8739360" y="2693520"/>
            <a:ext cx="432001" cy="432001"/>
          </a:xfrm>
          <a:prstGeom prst="line">
            <a:avLst/>
          </a:prstGeom>
          <a:ln w="3175">
            <a:solidFill>
              <a:srgbClr val="000000"/>
            </a:solidFill>
            <a:head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3" name="Line 28"/>
          <p:cNvSpPr/>
          <p:nvPr/>
        </p:nvSpPr>
        <p:spPr>
          <a:xfrm flipV="1">
            <a:off x="8739360" y="2405520"/>
            <a:ext cx="361" cy="720001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4" name="Line 29"/>
          <p:cNvSpPr/>
          <p:nvPr/>
        </p:nvSpPr>
        <p:spPr>
          <a:xfrm>
            <a:off x="8739360" y="3125520"/>
            <a:ext cx="720001" cy="361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5" name="Line 30"/>
          <p:cNvSpPr/>
          <p:nvPr/>
        </p:nvSpPr>
        <p:spPr>
          <a:xfrm>
            <a:off x="7515359" y="2261519"/>
            <a:ext cx="720001" cy="361"/>
          </a:xfrm>
          <a:prstGeom prst="line">
            <a:avLst/>
          </a:prstGeom>
          <a:ln w="38160">
            <a:solidFill>
              <a:srgbClr val="0000B0"/>
            </a:solidFill>
            <a:tailEnd type="stealt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6" name="CustomShape 31"/>
          <p:cNvSpPr/>
          <p:nvPr/>
        </p:nvSpPr>
        <p:spPr>
          <a:xfrm>
            <a:off x="7695359" y="2117519"/>
            <a:ext cx="287641" cy="287641"/>
          </a:xfrm>
          <a:prstGeom prst="ellipse">
            <a:avLst/>
          </a:prstGeom>
          <a:solidFill>
            <a:srgbClr val="0000B0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endParaRPr/>
          </a:p>
        </p:txBody>
      </p:sp>
      <p:sp>
        <p:nvSpPr>
          <p:cNvPr id="387" name="TextShape 32"/>
          <p:cNvSpPr txBox="1"/>
          <p:nvPr/>
        </p:nvSpPr>
        <p:spPr>
          <a:xfrm>
            <a:off x="7724159" y="2059200"/>
            <a:ext cx="230401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i="1" spc="0">
                <a:solidFill>
                  <a:srgbClr val="FFFF00"/>
                </a:solidFill>
              </a:defRPr>
            </a:lvl1pPr>
          </a:lstStyle>
          <a:p>
            <a:r>
              <a:t>n</a:t>
            </a:r>
          </a:p>
        </p:txBody>
      </p:sp>
      <p:grpSp>
        <p:nvGrpSpPr>
          <p:cNvPr id="391" name="Group 33"/>
          <p:cNvGrpSpPr/>
          <p:nvPr/>
        </p:nvGrpSpPr>
        <p:grpSpPr>
          <a:xfrm>
            <a:off x="8740440" y="4059811"/>
            <a:ext cx="604801" cy="431148"/>
            <a:chOff x="0" y="0"/>
            <a:chExt cx="604800" cy="431147"/>
          </a:xfrm>
        </p:grpSpPr>
        <p:sp>
          <p:nvSpPr>
            <p:cNvPr id="388" name="Line 34"/>
            <p:cNvSpPr/>
            <p:nvPr/>
          </p:nvSpPr>
          <p:spPr>
            <a:xfrm flipV="1">
              <a:off x="0" y="17548"/>
              <a:ext cx="604801" cy="390961"/>
            </a:xfrm>
            <a:prstGeom prst="line">
              <a:avLst/>
            </a:prstGeom>
            <a:noFill/>
            <a:ln w="38160" cap="flat">
              <a:solidFill>
                <a:srgbClr val="0000B0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89" name="CustomShape 35"/>
            <p:cNvSpPr/>
            <p:nvPr/>
          </p:nvSpPr>
          <p:spPr>
            <a:xfrm rot="19627200">
              <a:off x="128160" y="88468"/>
              <a:ext cx="287641" cy="287641"/>
            </a:xfrm>
            <a:prstGeom prst="ellipse">
              <a:avLst/>
            </a:prstGeom>
            <a:solidFill>
              <a:srgbClr val="0000B0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endParaRPr/>
            </a:p>
          </p:txBody>
        </p:sp>
        <p:sp>
          <p:nvSpPr>
            <p:cNvPr id="390" name="TextShape 36"/>
            <p:cNvSpPr txBox="1"/>
            <p:nvPr/>
          </p:nvSpPr>
          <p:spPr>
            <a:xfrm rot="19627200">
              <a:off x="131683" y="37554"/>
              <a:ext cx="230400" cy="3119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4999" tIns="44999" rIns="44999" bIns="44999" numCol="1" anchor="t">
              <a:spAutoFit/>
            </a:bodyPr>
            <a:lstStyle>
              <a:lvl1pPr>
                <a:defRPr b="1" i="1" spc="0">
                  <a:solidFill>
                    <a:srgbClr val="FFFF00"/>
                  </a:solidFill>
                </a:defRPr>
              </a:lvl1pPr>
            </a:lstStyle>
            <a:p>
              <a:r>
                <a:t>n</a:t>
              </a:r>
            </a:p>
          </p:txBody>
        </p:sp>
      </p:grpSp>
      <p:grpSp>
        <p:nvGrpSpPr>
          <p:cNvPr id="395" name="Group 37"/>
          <p:cNvGrpSpPr/>
          <p:nvPr/>
        </p:nvGrpSpPr>
        <p:grpSpPr>
          <a:xfrm>
            <a:off x="7081559" y="3089250"/>
            <a:ext cx="686882" cy="407972"/>
            <a:chOff x="0" y="0"/>
            <a:chExt cx="686880" cy="407971"/>
          </a:xfrm>
        </p:grpSpPr>
        <p:sp>
          <p:nvSpPr>
            <p:cNvPr id="392" name="Line 38"/>
            <p:cNvSpPr/>
            <p:nvPr/>
          </p:nvSpPr>
          <p:spPr>
            <a:xfrm>
              <a:off x="0" y="130949"/>
              <a:ext cx="686881" cy="216001"/>
            </a:xfrm>
            <a:prstGeom prst="line">
              <a:avLst/>
            </a:prstGeom>
            <a:noFill/>
            <a:ln w="38160" cap="flat">
              <a:solidFill>
                <a:srgbClr val="0000B0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93" name="CustomShape 39"/>
            <p:cNvSpPr/>
            <p:nvPr/>
          </p:nvSpPr>
          <p:spPr>
            <a:xfrm rot="1048200">
              <a:off x="164880" y="83789"/>
              <a:ext cx="287641" cy="287641"/>
            </a:xfrm>
            <a:prstGeom prst="ellipse">
              <a:avLst/>
            </a:prstGeom>
            <a:solidFill>
              <a:srgbClr val="0000B0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endParaRPr/>
            </a:p>
          </p:txBody>
        </p:sp>
        <p:sp>
          <p:nvSpPr>
            <p:cNvPr id="394" name="TextShape 40"/>
            <p:cNvSpPr txBox="1"/>
            <p:nvPr/>
          </p:nvSpPr>
          <p:spPr>
            <a:xfrm rot="1048200">
              <a:off x="207606" y="27389"/>
              <a:ext cx="230401" cy="3119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4999" tIns="44999" rIns="44999" bIns="44999" numCol="1" anchor="t">
              <a:spAutoFit/>
            </a:bodyPr>
            <a:lstStyle>
              <a:lvl1pPr>
                <a:defRPr b="1" i="1" spc="0">
                  <a:solidFill>
                    <a:srgbClr val="FFFF00"/>
                  </a:solidFill>
                </a:defRPr>
              </a:lvl1pPr>
            </a:lstStyle>
            <a:p>
              <a:r>
                <a:t>n</a:t>
              </a:r>
            </a:p>
          </p:txBody>
        </p:sp>
      </p:grpSp>
      <p:sp>
        <p:nvSpPr>
          <p:cNvPr id="396" name="Line 41"/>
          <p:cNvSpPr/>
          <p:nvPr/>
        </p:nvSpPr>
        <p:spPr>
          <a:xfrm>
            <a:off x="8739360" y="3197519"/>
            <a:ext cx="216001" cy="936001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97" name="Line 42"/>
          <p:cNvSpPr/>
          <p:nvPr/>
        </p:nvSpPr>
        <p:spPr>
          <a:xfrm flipH="1">
            <a:off x="7604639" y="3125520"/>
            <a:ext cx="1062721" cy="144001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98" name="Line 43"/>
          <p:cNvSpPr/>
          <p:nvPr/>
        </p:nvSpPr>
        <p:spPr>
          <a:xfrm flipH="1" flipV="1">
            <a:off x="7983360" y="2405520"/>
            <a:ext cx="684001" cy="648001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99" name="TextShape 44"/>
          <p:cNvSpPr txBox="1"/>
          <p:nvPr/>
        </p:nvSpPr>
        <p:spPr>
          <a:xfrm>
            <a:off x="7272359" y="2472480"/>
            <a:ext cx="782281" cy="650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pc="-1"/>
            </a:pPr>
            <a:r>
              <a:t>(r</a:t>
            </a:r>
            <a:r>
              <a:rPr baseline="-33000"/>
              <a:t>x</a:t>
            </a:r>
            <a:r>
              <a:t>,r</a:t>
            </a:r>
            <a:r>
              <a:rPr baseline="-33000"/>
              <a:t>y</a:t>
            </a:r>
            <a:r>
              <a:t>,r</a:t>
            </a:r>
            <a:r>
              <a:rPr baseline="-33000"/>
              <a:t>z</a:t>
            </a:r>
            <a:r>
              <a:t>)</a:t>
            </a:r>
            <a:r>
              <a:rPr baseline="-33000"/>
              <a:t>0</a:t>
            </a:r>
          </a:p>
        </p:txBody>
      </p:sp>
      <p:sp>
        <p:nvSpPr>
          <p:cNvPr id="400" name="TextShape 45"/>
          <p:cNvSpPr txBox="1"/>
          <p:nvPr/>
        </p:nvSpPr>
        <p:spPr>
          <a:xfrm>
            <a:off x="7272359" y="3436199"/>
            <a:ext cx="782281" cy="650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pc="-1"/>
            </a:pPr>
            <a:r>
              <a:t>(r</a:t>
            </a:r>
            <a:r>
              <a:rPr baseline="-33000"/>
              <a:t>x</a:t>
            </a:r>
            <a:r>
              <a:t>,r</a:t>
            </a:r>
            <a:r>
              <a:rPr baseline="-33000"/>
              <a:t>y</a:t>
            </a:r>
            <a:r>
              <a:t>,r</a:t>
            </a:r>
            <a:r>
              <a:rPr baseline="-33000"/>
              <a:t>z</a:t>
            </a:r>
            <a:r>
              <a:t>)</a:t>
            </a:r>
            <a:r>
              <a:rPr baseline="-33000"/>
              <a:t>1</a:t>
            </a:r>
          </a:p>
        </p:txBody>
      </p:sp>
      <p:sp>
        <p:nvSpPr>
          <p:cNvPr id="401" name="TextShape 46"/>
          <p:cNvSpPr txBox="1"/>
          <p:nvPr/>
        </p:nvSpPr>
        <p:spPr>
          <a:xfrm>
            <a:off x="9000360" y="3557520"/>
            <a:ext cx="782281" cy="650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pc="-1"/>
            </a:pPr>
            <a:r>
              <a:t>(r</a:t>
            </a:r>
            <a:r>
              <a:rPr baseline="-33000"/>
              <a:t>x</a:t>
            </a:r>
            <a:r>
              <a:t>,r</a:t>
            </a:r>
            <a:r>
              <a:rPr baseline="-33000"/>
              <a:t>y</a:t>
            </a:r>
            <a:r>
              <a:t>,r</a:t>
            </a:r>
            <a:r>
              <a:rPr baseline="-33000"/>
              <a:t>z</a:t>
            </a:r>
            <a:r>
              <a:t>)</a:t>
            </a:r>
            <a:r>
              <a:rPr baseline="-33000"/>
              <a:t>2</a:t>
            </a:r>
          </a:p>
        </p:txBody>
      </p:sp>
      <p:sp>
        <p:nvSpPr>
          <p:cNvPr id="402" name="Line 47"/>
          <p:cNvSpPr/>
          <p:nvPr/>
        </p:nvSpPr>
        <p:spPr>
          <a:xfrm flipH="1">
            <a:off x="7668000" y="5508359"/>
            <a:ext cx="432001" cy="432001"/>
          </a:xfrm>
          <a:prstGeom prst="line">
            <a:avLst/>
          </a:prstGeom>
          <a:ln w="3175">
            <a:solidFill>
              <a:srgbClr val="000000"/>
            </a:solidFill>
            <a:head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03" name="Line 48"/>
          <p:cNvSpPr/>
          <p:nvPr/>
        </p:nvSpPr>
        <p:spPr>
          <a:xfrm flipV="1">
            <a:off x="7668000" y="5220360"/>
            <a:ext cx="361" cy="720001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04" name="Line 49"/>
          <p:cNvSpPr/>
          <p:nvPr/>
        </p:nvSpPr>
        <p:spPr>
          <a:xfrm>
            <a:off x="7668000" y="5940359"/>
            <a:ext cx="720001" cy="361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05" name="TextShape 50"/>
          <p:cNvSpPr txBox="1"/>
          <p:nvPr/>
        </p:nvSpPr>
        <p:spPr>
          <a:xfrm>
            <a:off x="8973000" y="3142800"/>
            <a:ext cx="1607759" cy="602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pc="-1">
                <a:solidFill>
                  <a:srgbClr val="007FFE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AT(X</a:t>
            </a:r>
            <a:r>
              <a:rPr baseline="-33000"/>
              <a:t>IN</a:t>
            </a:r>
            <a:r>
              <a:t>,Y</a:t>
            </a:r>
            <a:r>
              <a:rPr baseline="-33000"/>
              <a:t>IN</a:t>
            </a:r>
            <a:r>
              <a:t>,Z</a:t>
            </a:r>
            <a:r>
              <a:rPr baseline="-33000"/>
              <a:t>IN</a:t>
            </a:r>
            <a:r>
              <a:t>)</a:t>
            </a:r>
          </a:p>
        </p:txBody>
      </p:sp>
      <p:sp>
        <p:nvSpPr>
          <p:cNvPr id="406" name="TextShape 52"/>
          <p:cNvSpPr txBox="1"/>
          <p:nvPr/>
        </p:nvSpPr>
        <p:spPr>
          <a:xfrm>
            <a:off x="7856999" y="6010559"/>
            <a:ext cx="1818361" cy="602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pc="-1">
                <a:solidFill>
                  <a:srgbClr val="007FFE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AT(X</a:t>
            </a:r>
            <a:r>
              <a:rPr baseline="-33000"/>
              <a:t>OUT</a:t>
            </a:r>
            <a:r>
              <a:t>,Y</a:t>
            </a:r>
            <a:r>
              <a:rPr baseline="-33000"/>
              <a:t>OUT</a:t>
            </a:r>
            <a:r>
              <a:t>,Z</a:t>
            </a:r>
            <a:r>
              <a:rPr baseline="-33000"/>
              <a:t>OUT</a:t>
            </a:r>
            <a:r>
              <a:t>)</a:t>
            </a:r>
          </a:p>
        </p:txBody>
      </p:sp>
      <p:sp>
        <p:nvSpPr>
          <p:cNvPr id="407" name="TextShape 54"/>
          <p:cNvSpPr txBox="1"/>
          <p:nvPr/>
        </p:nvSpPr>
        <p:spPr>
          <a:xfrm rot="19733401">
            <a:off x="5142420" y="2832307"/>
            <a:ext cx="1781641" cy="38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pc="0"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 BECOMES </a:t>
            </a:r>
          </a:p>
        </p:txBody>
      </p:sp>
      <p:sp>
        <p:nvSpPr>
          <p:cNvPr id="408" name="CustomShape 55"/>
          <p:cNvSpPr/>
          <p:nvPr/>
        </p:nvSpPr>
        <p:spPr>
          <a:xfrm>
            <a:off x="5723999" y="3384360"/>
            <a:ext cx="1079282" cy="1432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387"/>
                </a:moveTo>
                <a:lnTo>
                  <a:pt x="16195" y="5387"/>
                </a:lnTo>
                <a:lnTo>
                  <a:pt x="16195" y="0"/>
                </a:lnTo>
                <a:lnTo>
                  <a:pt x="21600" y="10773"/>
                </a:lnTo>
                <a:lnTo>
                  <a:pt x="16195" y="21600"/>
                </a:lnTo>
                <a:lnTo>
                  <a:pt x="16195" y="16160"/>
                </a:lnTo>
                <a:lnTo>
                  <a:pt x="0" y="16160"/>
                </a:lnTo>
                <a:lnTo>
                  <a:pt x="0" y="5387"/>
                </a:lnTo>
              </a:path>
            </a:pathLst>
          </a:custGeom>
          <a:solidFill>
            <a:srgbClr val="FFFF00"/>
          </a:solidFill>
          <a:ln w="12600">
            <a:solidFill>
              <a:srgbClr val="000000"/>
            </a:solidFill>
          </a:ln>
        </p:spPr>
        <p:txBody>
          <a:bodyPr lIns="46799" tIns="46799" rIns="46799" bIns="46799" anchor="ctr"/>
          <a:lstStyle/>
          <a:p>
            <a:endParaRPr/>
          </a:p>
        </p:txBody>
      </p:sp>
      <p:sp>
        <p:nvSpPr>
          <p:cNvPr id="409" name="CustomShape 3"/>
          <p:cNvSpPr txBox="1"/>
          <p:nvPr/>
        </p:nvSpPr>
        <p:spPr>
          <a:xfrm>
            <a:off x="1974239" y="2926800"/>
            <a:ext cx="3282842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i="1" spc="0">
                <a:solidFill>
                  <a:srgbClr val="3B7600"/>
                </a:solidFill>
              </a:defRPr>
            </a:lvl1pPr>
          </a:lstStyle>
          <a:p>
            <a:r>
              <a:t>MCPL_output.comp</a:t>
            </a:r>
          </a:p>
        </p:txBody>
      </p:sp>
      <p:sp>
        <p:nvSpPr>
          <p:cNvPr id="410" name="Line 6"/>
          <p:cNvSpPr/>
          <p:nvPr/>
        </p:nvSpPr>
        <p:spPr>
          <a:xfrm flipH="1">
            <a:off x="3497400" y="4298760"/>
            <a:ext cx="432001" cy="432001"/>
          </a:xfrm>
          <a:prstGeom prst="line">
            <a:avLst/>
          </a:prstGeom>
          <a:ln w="3175">
            <a:solidFill>
              <a:srgbClr val="000000"/>
            </a:solidFill>
            <a:head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11" name="Line 7"/>
          <p:cNvSpPr/>
          <p:nvPr/>
        </p:nvSpPr>
        <p:spPr>
          <a:xfrm flipV="1">
            <a:off x="3497400" y="4010759"/>
            <a:ext cx="361" cy="720001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12" name="Line 8"/>
          <p:cNvSpPr/>
          <p:nvPr/>
        </p:nvSpPr>
        <p:spPr>
          <a:xfrm>
            <a:off x="3497400" y="4730760"/>
            <a:ext cx="720001" cy="361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13" name="Line 9"/>
          <p:cNvSpPr/>
          <p:nvPr/>
        </p:nvSpPr>
        <p:spPr>
          <a:xfrm>
            <a:off x="2273399" y="3866760"/>
            <a:ext cx="720002" cy="361"/>
          </a:xfrm>
          <a:prstGeom prst="line">
            <a:avLst/>
          </a:prstGeom>
          <a:ln w="38160">
            <a:solidFill>
              <a:srgbClr val="0000B0"/>
            </a:solidFill>
            <a:tailEnd type="stealt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14" name="CustomShape 10"/>
          <p:cNvSpPr/>
          <p:nvPr/>
        </p:nvSpPr>
        <p:spPr>
          <a:xfrm>
            <a:off x="2453400" y="3722759"/>
            <a:ext cx="287641" cy="287641"/>
          </a:xfrm>
          <a:prstGeom prst="ellipse">
            <a:avLst/>
          </a:prstGeom>
          <a:solidFill>
            <a:srgbClr val="0000B0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endParaRPr/>
          </a:p>
        </p:txBody>
      </p:sp>
      <p:sp>
        <p:nvSpPr>
          <p:cNvPr id="415" name="TextShape 11"/>
          <p:cNvSpPr txBox="1"/>
          <p:nvPr/>
        </p:nvSpPr>
        <p:spPr>
          <a:xfrm>
            <a:off x="2482200" y="3664439"/>
            <a:ext cx="230401" cy="31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i="1" spc="0">
                <a:solidFill>
                  <a:srgbClr val="FFFF00"/>
                </a:solidFill>
              </a:defRPr>
            </a:lvl1pPr>
          </a:lstStyle>
          <a:p>
            <a:r>
              <a:t>n</a:t>
            </a:r>
          </a:p>
        </p:txBody>
      </p:sp>
      <p:grpSp>
        <p:nvGrpSpPr>
          <p:cNvPr id="419" name="Group 12"/>
          <p:cNvGrpSpPr/>
          <p:nvPr/>
        </p:nvGrpSpPr>
        <p:grpSpPr>
          <a:xfrm>
            <a:off x="3498839" y="5665051"/>
            <a:ext cx="604801" cy="431148"/>
            <a:chOff x="0" y="0"/>
            <a:chExt cx="604800" cy="431147"/>
          </a:xfrm>
        </p:grpSpPr>
        <p:sp>
          <p:nvSpPr>
            <p:cNvPr id="416" name="Line 13"/>
            <p:cNvSpPr/>
            <p:nvPr/>
          </p:nvSpPr>
          <p:spPr>
            <a:xfrm flipV="1">
              <a:off x="0" y="17548"/>
              <a:ext cx="604801" cy="390961"/>
            </a:xfrm>
            <a:prstGeom prst="line">
              <a:avLst/>
            </a:prstGeom>
            <a:noFill/>
            <a:ln w="38160" cap="flat">
              <a:solidFill>
                <a:srgbClr val="0000B0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17" name="CustomShape 14"/>
            <p:cNvSpPr/>
            <p:nvPr/>
          </p:nvSpPr>
          <p:spPr>
            <a:xfrm rot="19627200">
              <a:off x="127800" y="88468"/>
              <a:ext cx="287641" cy="287641"/>
            </a:xfrm>
            <a:prstGeom prst="ellipse">
              <a:avLst/>
            </a:prstGeom>
            <a:solidFill>
              <a:srgbClr val="0000B0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endParaRPr/>
            </a:p>
          </p:txBody>
        </p:sp>
        <p:sp>
          <p:nvSpPr>
            <p:cNvPr id="418" name="TextShape 15"/>
            <p:cNvSpPr txBox="1"/>
            <p:nvPr/>
          </p:nvSpPr>
          <p:spPr>
            <a:xfrm rot="19627200">
              <a:off x="131323" y="37554"/>
              <a:ext cx="230400" cy="3119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4999" tIns="44999" rIns="44999" bIns="44999" numCol="1" anchor="t">
              <a:spAutoFit/>
            </a:bodyPr>
            <a:lstStyle>
              <a:lvl1pPr>
                <a:defRPr b="1" i="1" spc="0">
                  <a:solidFill>
                    <a:srgbClr val="FFFF00"/>
                  </a:solidFill>
                </a:defRPr>
              </a:lvl1pPr>
            </a:lstStyle>
            <a:p>
              <a:r>
                <a:t>n</a:t>
              </a:r>
            </a:p>
          </p:txBody>
        </p:sp>
      </p:grpSp>
      <p:grpSp>
        <p:nvGrpSpPr>
          <p:cNvPr id="423" name="Group 16"/>
          <p:cNvGrpSpPr/>
          <p:nvPr/>
        </p:nvGrpSpPr>
        <p:grpSpPr>
          <a:xfrm>
            <a:off x="1839599" y="4694490"/>
            <a:ext cx="686881" cy="407973"/>
            <a:chOff x="0" y="0"/>
            <a:chExt cx="686880" cy="407971"/>
          </a:xfrm>
        </p:grpSpPr>
        <p:sp>
          <p:nvSpPr>
            <p:cNvPr id="420" name="Line 17"/>
            <p:cNvSpPr/>
            <p:nvPr/>
          </p:nvSpPr>
          <p:spPr>
            <a:xfrm>
              <a:off x="0" y="130949"/>
              <a:ext cx="686881" cy="216001"/>
            </a:xfrm>
            <a:prstGeom prst="line">
              <a:avLst/>
            </a:prstGeom>
            <a:noFill/>
            <a:ln w="38160" cap="flat">
              <a:solidFill>
                <a:srgbClr val="0000B0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21" name="CustomShape 18"/>
            <p:cNvSpPr/>
            <p:nvPr/>
          </p:nvSpPr>
          <p:spPr>
            <a:xfrm rot="1048200">
              <a:off x="164880" y="83789"/>
              <a:ext cx="287641" cy="287641"/>
            </a:xfrm>
            <a:prstGeom prst="ellipse">
              <a:avLst/>
            </a:prstGeom>
            <a:solidFill>
              <a:srgbClr val="0000B0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endParaRPr/>
            </a:p>
          </p:txBody>
        </p:sp>
        <p:sp>
          <p:nvSpPr>
            <p:cNvPr id="422" name="TextShape 19"/>
            <p:cNvSpPr txBox="1"/>
            <p:nvPr/>
          </p:nvSpPr>
          <p:spPr>
            <a:xfrm rot="1048200">
              <a:off x="207606" y="27389"/>
              <a:ext cx="230401" cy="3119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4999" tIns="44999" rIns="44999" bIns="44999" numCol="1" anchor="t">
              <a:spAutoFit/>
            </a:bodyPr>
            <a:lstStyle>
              <a:lvl1pPr>
                <a:defRPr b="1" i="1" spc="0">
                  <a:solidFill>
                    <a:srgbClr val="FFFF00"/>
                  </a:solidFill>
                </a:defRPr>
              </a:lvl1pPr>
            </a:lstStyle>
            <a:p>
              <a:r>
                <a:t>n</a:t>
              </a:r>
            </a:p>
          </p:txBody>
        </p:sp>
      </p:grpSp>
      <p:sp>
        <p:nvSpPr>
          <p:cNvPr id="424" name="Line 20"/>
          <p:cNvSpPr/>
          <p:nvPr/>
        </p:nvSpPr>
        <p:spPr>
          <a:xfrm>
            <a:off x="3497400" y="4802759"/>
            <a:ext cx="216001" cy="936001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25" name="Line 21"/>
          <p:cNvSpPr/>
          <p:nvPr/>
        </p:nvSpPr>
        <p:spPr>
          <a:xfrm flipH="1">
            <a:off x="2362680" y="4730760"/>
            <a:ext cx="1062721" cy="144001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26" name="Line 22"/>
          <p:cNvSpPr/>
          <p:nvPr/>
        </p:nvSpPr>
        <p:spPr>
          <a:xfrm flipH="1" flipV="1">
            <a:off x="2741399" y="4010759"/>
            <a:ext cx="684001" cy="648001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27" name="TextShape 23"/>
          <p:cNvSpPr txBox="1"/>
          <p:nvPr/>
        </p:nvSpPr>
        <p:spPr>
          <a:xfrm>
            <a:off x="2030399" y="4077720"/>
            <a:ext cx="782281" cy="650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pc="-1"/>
            </a:pPr>
            <a:r>
              <a:t>(r</a:t>
            </a:r>
            <a:r>
              <a:rPr baseline="-33000"/>
              <a:t>x</a:t>
            </a:r>
            <a:r>
              <a:t>,r</a:t>
            </a:r>
            <a:r>
              <a:rPr baseline="-33000"/>
              <a:t>y</a:t>
            </a:r>
            <a:r>
              <a:t>,r</a:t>
            </a:r>
            <a:r>
              <a:rPr baseline="-33000"/>
              <a:t>z</a:t>
            </a:r>
            <a:r>
              <a:t>)</a:t>
            </a:r>
            <a:r>
              <a:rPr baseline="-33000"/>
              <a:t>0</a:t>
            </a:r>
          </a:p>
        </p:txBody>
      </p:sp>
      <p:sp>
        <p:nvSpPr>
          <p:cNvPr id="428" name="TextShape 24"/>
          <p:cNvSpPr txBox="1"/>
          <p:nvPr/>
        </p:nvSpPr>
        <p:spPr>
          <a:xfrm>
            <a:off x="2030399" y="5041439"/>
            <a:ext cx="782281" cy="650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pc="-1"/>
            </a:pPr>
            <a:r>
              <a:t>(r</a:t>
            </a:r>
            <a:r>
              <a:rPr baseline="-33000"/>
              <a:t>x</a:t>
            </a:r>
            <a:r>
              <a:t>,r</a:t>
            </a:r>
            <a:r>
              <a:rPr baseline="-33000"/>
              <a:t>y</a:t>
            </a:r>
            <a:r>
              <a:t>,r</a:t>
            </a:r>
            <a:r>
              <a:rPr baseline="-33000"/>
              <a:t>z</a:t>
            </a:r>
            <a:r>
              <a:t>)</a:t>
            </a:r>
            <a:r>
              <a:rPr baseline="-33000"/>
              <a:t>1</a:t>
            </a:r>
          </a:p>
        </p:txBody>
      </p:sp>
      <p:sp>
        <p:nvSpPr>
          <p:cNvPr id="429" name="TextShape 25"/>
          <p:cNvSpPr txBox="1"/>
          <p:nvPr/>
        </p:nvSpPr>
        <p:spPr>
          <a:xfrm>
            <a:off x="3758400" y="5162760"/>
            <a:ext cx="782281" cy="650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pc="-1"/>
            </a:pPr>
            <a:r>
              <a:t>(r</a:t>
            </a:r>
            <a:r>
              <a:rPr baseline="-33000"/>
              <a:t>x</a:t>
            </a:r>
            <a:r>
              <a:t>,r</a:t>
            </a:r>
            <a:r>
              <a:rPr baseline="-33000"/>
              <a:t>y</a:t>
            </a:r>
            <a:r>
              <a:t>,r</a:t>
            </a:r>
            <a:r>
              <a:rPr baseline="-33000"/>
              <a:t>z</a:t>
            </a:r>
            <a:r>
              <a:t>)</a:t>
            </a:r>
            <a:r>
              <a:rPr baseline="-33000"/>
              <a:t>2</a:t>
            </a:r>
          </a:p>
        </p:txBody>
      </p:sp>
      <p:sp>
        <p:nvSpPr>
          <p:cNvPr id="430" name="TextShape 27"/>
          <p:cNvSpPr txBox="1"/>
          <p:nvPr/>
        </p:nvSpPr>
        <p:spPr>
          <a:xfrm>
            <a:off x="3686399" y="4802759"/>
            <a:ext cx="1818361" cy="602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pc="-1">
                <a:solidFill>
                  <a:srgbClr val="007FFE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AT(X</a:t>
            </a:r>
            <a:r>
              <a:rPr baseline="-33000"/>
              <a:t>OUT</a:t>
            </a:r>
            <a:r>
              <a:t>,Y</a:t>
            </a:r>
            <a:r>
              <a:rPr baseline="-33000"/>
              <a:t>OUT</a:t>
            </a:r>
            <a:r>
              <a:t>,Z</a:t>
            </a:r>
            <a:r>
              <a:rPr baseline="-33000"/>
              <a:t>OUT</a:t>
            </a:r>
            <a:r>
              <a:t>)</a:t>
            </a:r>
          </a:p>
        </p:txBody>
      </p:sp>
      <p:sp>
        <p:nvSpPr>
          <p:cNvPr id="431" name="TextShape 28"/>
          <p:cNvSpPr txBox="1"/>
          <p:nvPr/>
        </p:nvSpPr>
        <p:spPr>
          <a:xfrm>
            <a:off x="1670399" y="1634400"/>
            <a:ext cx="3900601" cy="38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pc="0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Can include an Implicit Translation:</a:t>
            </a:r>
            <a:r>
              <a:rPr>
                <a:latin typeface="+mn-lt"/>
                <a:ea typeface="+mn-ea"/>
                <a:cs typeface="+mn-cs"/>
                <a:sym typeface="Arial"/>
              </a:rPr>
              <a:t> </a:t>
            </a:r>
          </a:p>
        </p:txBody>
      </p:sp>
      <p:sp>
        <p:nvSpPr>
          <p:cNvPr id="432" name="Title 4"/>
          <p:cNvSpPr txBox="1"/>
          <p:nvPr/>
        </p:nvSpPr>
        <p:spPr>
          <a:xfrm>
            <a:off x="2199279" y="443056"/>
            <a:ext cx="9312121" cy="4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 spc="-1"/>
            </a:lvl1pPr>
          </a:lstStyle>
          <a:p>
            <a:r>
              <a:t>MCPL_input/output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Title 4"/>
          <p:cNvSpPr txBox="1"/>
          <p:nvPr/>
        </p:nvSpPr>
        <p:spPr>
          <a:xfrm>
            <a:off x="1788480" y="843511"/>
            <a:ext cx="9312121" cy="41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 spc="-1"/>
            </a:lvl1pPr>
          </a:lstStyle>
          <a:p>
            <a:r>
              <a:t>Pulsed sources:</a:t>
            </a:r>
          </a:p>
        </p:txBody>
      </p:sp>
      <p:sp>
        <p:nvSpPr>
          <p:cNvPr id="435" name="Slide Number Placeholder 3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436" name="Simplest case:…"/>
          <p:cNvSpPr txBox="1"/>
          <p:nvPr/>
        </p:nvSpPr>
        <p:spPr>
          <a:xfrm>
            <a:off x="2133000" y="1471320"/>
            <a:ext cx="8334000" cy="27655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pc="0"/>
            </a:pPr>
            <a:r>
              <a:t>Simplest case: </a:t>
            </a:r>
          </a:p>
          <a:p>
            <a:pPr>
              <a:defRPr spc="0"/>
            </a:pPr>
            <a:r>
              <a:t>	Use a continuous source!</a:t>
            </a:r>
          </a:p>
          <a:p>
            <a:pPr>
              <a:defRPr spc="0"/>
            </a:pPr>
            <a:endParaRPr/>
          </a:p>
          <a:p>
            <a:pPr>
              <a:defRPr spc="0"/>
            </a:pPr>
            <a:r>
              <a:t>	Model a source with given wavelength and spatial distribution </a:t>
            </a:r>
          </a:p>
          <a:p>
            <a:pPr>
              <a:defRPr spc="0"/>
            </a:pPr>
            <a:r>
              <a:t>	</a:t>
            </a:r>
          </a:p>
          <a:p>
            <a:pPr>
              <a:defRPr spc="0"/>
            </a:pPr>
            <a:r>
              <a:t>	</a:t>
            </a:r>
            <a:r>
              <a:rPr i="1"/>
              <a:t>and</a:t>
            </a:r>
          </a:p>
          <a:p>
            <a:pPr>
              <a:defRPr spc="0"/>
            </a:pPr>
            <a:endParaRPr i="1"/>
          </a:p>
          <a:p>
            <a:pPr>
              <a:defRPr u="sng" spc="0"/>
            </a:pPr>
            <a:r>
              <a:t>	</a:t>
            </a:r>
            <a:r>
              <a:rPr u="none"/>
              <a:t>… an infinitely short pulse length. I.e. </a:t>
            </a:r>
            <a:r>
              <a:rPr b="1" i="1" u="none">
                <a:solidFill>
                  <a:srgbClr val="CE181E"/>
                </a:solidFill>
              </a:rPr>
              <a:t>t = 0</a:t>
            </a:r>
            <a:r>
              <a:rPr u="none"/>
              <a:t> for all neutron rays. </a:t>
            </a:r>
          </a:p>
        </p:txBody>
      </p:sp>
      <p:grpSp>
        <p:nvGrpSpPr>
          <p:cNvPr id="439" name="Group"/>
          <p:cNvGrpSpPr/>
          <p:nvPr/>
        </p:nvGrpSpPr>
        <p:grpSpPr>
          <a:xfrm>
            <a:off x="2643479" y="4532040"/>
            <a:ext cx="6140521" cy="1659960"/>
            <a:chOff x="0" y="0"/>
            <a:chExt cx="6140520" cy="1659958"/>
          </a:xfrm>
        </p:grpSpPr>
        <p:sp>
          <p:nvSpPr>
            <p:cNvPr id="437" name="Rectangle"/>
            <p:cNvSpPr/>
            <p:nvPr/>
          </p:nvSpPr>
          <p:spPr>
            <a:xfrm>
              <a:off x="-1" y="0"/>
              <a:ext cx="6140522" cy="1659959"/>
            </a:xfrm>
            <a:prstGeom prst="rect">
              <a:avLst/>
            </a:prstGeom>
            <a:solidFill>
              <a:srgbClr val="FFFFFE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>
                <a:defRPr spc="0"/>
              </a:pPr>
              <a:endParaRPr/>
            </a:p>
          </p:txBody>
        </p:sp>
        <p:sp>
          <p:nvSpPr>
            <p:cNvPr id="438" name="COMPONENT src = Source_simple(…"/>
            <p:cNvSpPr/>
            <p:nvPr/>
          </p:nvSpPr>
          <p:spPr>
            <a:xfrm>
              <a:off x="44999" y="0"/>
              <a:ext cx="605052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4999" tIns="44999" rIns="44999" bIns="44999" numCol="1" anchor="t">
              <a:spAutoFit/>
            </a:bodyPr>
            <a:lstStyle/>
            <a:p>
              <a:pPr>
                <a:defRPr b="1" spc="0">
                  <a:solidFill>
                    <a:srgbClr val="0084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COMPONENT</a:t>
              </a:r>
              <a:r>
                <a:rPr>
                  <a:solidFill>
                    <a:srgbClr val="000000"/>
                  </a:solidFill>
                </a:rPr>
                <a:t> src = </a:t>
              </a:r>
              <a:r>
                <a:t>Source_simple</a:t>
              </a:r>
              <a:r>
                <a:rPr>
                  <a:solidFill>
                    <a:srgbClr val="000000"/>
                  </a:solidFill>
                </a:rPr>
                <a:t>(</a:t>
              </a:r>
            </a:p>
            <a:p>
              <a:pPr>
                <a:defRPr b="1" spc="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	</a:t>
              </a:r>
              <a:r>
                <a:rPr>
                  <a:solidFill>
                    <a:srgbClr val="007FFE"/>
                  </a:solidFill>
                </a:rPr>
                <a:t>radius=0.05, lambda0=2.5, dlambda=1.5,</a:t>
              </a:r>
            </a:p>
            <a:p>
              <a:pPr>
                <a:defRPr b="1" spc="0">
                  <a:solidFill>
                    <a:srgbClr val="007FFE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	focus_xw=0.1, focus_yh=0.1, dist=5</a:t>
              </a:r>
              <a:r>
                <a:rPr>
                  <a:solidFill>
                    <a:srgbClr val="000000"/>
                  </a:solidFill>
                </a:rPr>
                <a:t> )</a:t>
              </a:r>
            </a:p>
            <a:p>
              <a:pPr>
                <a:defRPr b="1" spc="0">
                  <a:solidFill>
                    <a:srgbClr val="0084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AT</a:t>
              </a:r>
              <a:r>
                <a:rPr>
                  <a:solidFill>
                    <a:srgbClr val="000000"/>
                  </a:solidFill>
                </a:rPr>
                <a:t>(0,0,0) </a:t>
              </a:r>
              <a:r>
                <a:t>RELATIVE</a:t>
              </a:r>
              <a:r>
                <a:rPr>
                  <a:solidFill>
                    <a:srgbClr val="000000"/>
                  </a:solidFill>
                </a:rPr>
                <a:t> origin</a:t>
              </a:r>
            </a:p>
          </p:txBody>
        </p:sp>
      </p:grp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Rectangle"/>
          <p:cNvSpPr/>
          <p:nvPr/>
        </p:nvSpPr>
        <p:spPr>
          <a:xfrm>
            <a:off x="2926383" y="4287530"/>
            <a:ext cx="6129876" cy="289821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endParaRPr/>
          </a:p>
        </p:txBody>
      </p:sp>
      <p:sp>
        <p:nvSpPr>
          <p:cNvPr id="442" name="Slide Number Placeholder 3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fld id="{86CB4B4D-7CA3-9044-876B-883B54F8677D}" type="slidenum">
              <a:t>13</a:t>
            </a:fld>
            <a:endParaRPr/>
          </a:p>
        </p:txBody>
      </p:sp>
      <p:grpSp>
        <p:nvGrpSpPr>
          <p:cNvPr id="445" name="Group"/>
          <p:cNvGrpSpPr/>
          <p:nvPr/>
        </p:nvGrpSpPr>
        <p:grpSpPr>
          <a:xfrm>
            <a:off x="2921061" y="4243104"/>
            <a:ext cx="6140521" cy="2423161"/>
            <a:chOff x="0" y="0"/>
            <a:chExt cx="6140520" cy="2423160"/>
          </a:xfrm>
        </p:grpSpPr>
        <p:sp>
          <p:nvSpPr>
            <p:cNvPr id="443" name="Rectangle"/>
            <p:cNvSpPr/>
            <p:nvPr/>
          </p:nvSpPr>
          <p:spPr>
            <a:xfrm>
              <a:off x="0" y="0"/>
              <a:ext cx="6140521" cy="2423161"/>
            </a:xfrm>
            <a:prstGeom prst="rect">
              <a:avLst/>
            </a:prstGeom>
            <a:solidFill>
              <a:srgbClr val="FFFFFE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>
                <a:defRPr spc="0"/>
              </a:pPr>
              <a:endParaRPr/>
            </a:p>
          </p:txBody>
        </p:sp>
        <p:sp>
          <p:nvSpPr>
            <p:cNvPr id="444" name="COMPONENT src = Source_simple(…"/>
            <p:cNvSpPr/>
            <p:nvPr/>
          </p:nvSpPr>
          <p:spPr>
            <a:xfrm>
              <a:off x="44999" y="0"/>
              <a:ext cx="6050522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4999" tIns="44999" rIns="44999" bIns="44999" numCol="1" anchor="t">
              <a:spAutoFit/>
            </a:bodyPr>
            <a:lstStyle/>
            <a:p>
              <a:pPr>
                <a:defRPr b="1" spc="0">
                  <a:solidFill>
                    <a:srgbClr val="0084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COMPONENT</a:t>
              </a:r>
              <a:r>
                <a:rPr>
                  <a:solidFill>
                    <a:srgbClr val="000000"/>
                  </a:solidFill>
                </a:rPr>
                <a:t> src = </a:t>
              </a:r>
              <a:r>
                <a:t>Source_simple</a:t>
              </a:r>
              <a:r>
                <a:rPr>
                  <a:solidFill>
                    <a:srgbClr val="000000"/>
                  </a:solidFill>
                </a:rPr>
                <a:t>(</a:t>
              </a:r>
            </a:p>
            <a:p>
              <a:pPr>
                <a:defRPr b="1" spc="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	</a:t>
              </a:r>
              <a:r>
                <a:rPr>
                  <a:solidFill>
                    <a:srgbClr val="007FFE"/>
                  </a:solidFill>
                </a:rPr>
                <a:t>radius=0.05, lambda0=2.5, dlambda=1.5,</a:t>
              </a:r>
            </a:p>
            <a:p>
              <a:pPr>
                <a:defRPr b="1" spc="0">
                  <a:solidFill>
                    <a:srgbClr val="007FFE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	focus_xw=0.1, focus_yh=0.1, dist=5</a:t>
              </a:r>
              <a:r>
                <a:rPr>
                  <a:solidFill>
                    <a:srgbClr val="000000"/>
                  </a:solidFill>
                </a:rPr>
                <a:t> )</a:t>
              </a:r>
            </a:p>
            <a:p>
              <a:pPr>
                <a:defRPr b="1" spc="0">
                  <a:solidFill>
                    <a:srgbClr val="0084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AT</a:t>
              </a:r>
              <a:r>
                <a:rPr>
                  <a:solidFill>
                    <a:srgbClr val="000000"/>
                  </a:solidFill>
                </a:rPr>
                <a:t>(0,0,0) </a:t>
              </a:r>
              <a:r>
                <a:t>RELATIVE</a:t>
              </a:r>
              <a:r>
                <a:rPr>
                  <a:solidFill>
                    <a:srgbClr val="000000"/>
                  </a:solidFill>
                </a:rPr>
                <a:t> origin</a:t>
              </a:r>
            </a:p>
            <a:p>
              <a:pPr>
                <a:defRPr b="1" spc="0">
                  <a:solidFill>
                    <a:srgbClr val="579D1C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EXTEND</a:t>
              </a:r>
            </a:p>
            <a:p>
              <a:pPr>
                <a:defRPr b="1" spc="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%{</a:t>
              </a:r>
            </a:p>
            <a:p>
              <a:pPr>
                <a:defRPr b="1" spc="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	</a:t>
              </a:r>
              <a:r>
                <a:rPr>
                  <a:solidFill>
                    <a:srgbClr val="0084D1"/>
                  </a:solidFill>
                </a:rPr>
                <a:t>t=0</a:t>
              </a:r>
              <a:r>
                <a:t>;</a:t>
              </a:r>
            </a:p>
            <a:p>
              <a:pPr>
                <a:defRPr b="1" spc="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%}</a:t>
              </a:r>
            </a:p>
          </p:txBody>
        </p:sp>
      </p:grpSp>
      <p:sp>
        <p:nvSpPr>
          <p:cNvPr id="446" name="Title 4"/>
          <p:cNvSpPr txBox="1"/>
          <p:nvPr/>
        </p:nvSpPr>
        <p:spPr>
          <a:xfrm>
            <a:off x="1788480" y="843511"/>
            <a:ext cx="9312121" cy="41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 spc="-1"/>
            </a:lvl1pPr>
          </a:lstStyle>
          <a:p>
            <a:r>
              <a:t>Pulsed sources:</a:t>
            </a:r>
          </a:p>
        </p:txBody>
      </p:sp>
      <p:sp>
        <p:nvSpPr>
          <p:cNvPr id="447" name="Simplest case:…"/>
          <p:cNvSpPr txBox="1"/>
          <p:nvPr/>
        </p:nvSpPr>
        <p:spPr>
          <a:xfrm>
            <a:off x="2133000" y="1471320"/>
            <a:ext cx="8334001" cy="27655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pc="0"/>
            </a:pPr>
            <a:r>
              <a:t>Simplest case: </a:t>
            </a:r>
          </a:p>
          <a:p>
            <a:pPr>
              <a:defRPr spc="0"/>
            </a:pPr>
            <a:r>
              <a:t>	Use a continuous source!</a:t>
            </a:r>
          </a:p>
          <a:p>
            <a:pPr>
              <a:defRPr spc="0"/>
            </a:pPr>
            <a:endParaRPr/>
          </a:p>
          <a:p>
            <a:pPr>
              <a:defRPr spc="0"/>
            </a:pPr>
            <a:r>
              <a:t>	Model a source with given wavelength and spatial distribution </a:t>
            </a:r>
          </a:p>
          <a:p>
            <a:pPr>
              <a:defRPr spc="0"/>
            </a:pPr>
            <a:r>
              <a:t>	</a:t>
            </a:r>
          </a:p>
          <a:p>
            <a:pPr>
              <a:defRPr spc="0"/>
            </a:pPr>
            <a:r>
              <a:t>	</a:t>
            </a:r>
            <a:r>
              <a:rPr i="1"/>
              <a:t>and</a:t>
            </a:r>
          </a:p>
          <a:p>
            <a:pPr>
              <a:defRPr spc="0"/>
            </a:pPr>
            <a:endParaRPr i="1"/>
          </a:p>
          <a:p>
            <a:pPr>
              <a:defRPr u="sng" spc="0"/>
            </a:pPr>
            <a:r>
              <a:t>	</a:t>
            </a:r>
            <a:r>
              <a:rPr u="none"/>
              <a:t>… an infinitely short pulse length. I.e. </a:t>
            </a:r>
            <a:r>
              <a:rPr b="1" i="1" u="none">
                <a:solidFill>
                  <a:srgbClr val="CE181E"/>
                </a:solidFill>
              </a:rPr>
              <a:t>t = 0</a:t>
            </a:r>
            <a:r>
              <a:rPr u="none"/>
              <a:t> for all neutron rays. 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Rectangle"/>
          <p:cNvSpPr/>
          <p:nvPr/>
        </p:nvSpPr>
        <p:spPr>
          <a:xfrm>
            <a:off x="2926383" y="4287530"/>
            <a:ext cx="6129876" cy="289821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endParaRPr/>
          </a:p>
        </p:txBody>
      </p:sp>
      <p:sp>
        <p:nvSpPr>
          <p:cNvPr id="450" name="Slide Number Placeholder 3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fld id="{86CB4B4D-7CA3-9044-876B-883B54F8677D}" type="slidenum">
              <a:t>14</a:t>
            </a:fld>
            <a:endParaRPr/>
          </a:p>
        </p:txBody>
      </p:sp>
      <p:grpSp>
        <p:nvGrpSpPr>
          <p:cNvPr id="453" name="Group"/>
          <p:cNvGrpSpPr/>
          <p:nvPr/>
        </p:nvGrpSpPr>
        <p:grpSpPr>
          <a:xfrm>
            <a:off x="2921061" y="4243104"/>
            <a:ext cx="6140521" cy="2423161"/>
            <a:chOff x="0" y="0"/>
            <a:chExt cx="6140520" cy="2423160"/>
          </a:xfrm>
        </p:grpSpPr>
        <p:sp>
          <p:nvSpPr>
            <p:cNvPr id="451" name="Rectangle"/>
            <p:cNvSpPr/>
            <p:nvPr/>
          </p:nvSpPr>
          <p:spPr>
            <a:xfrm>
              <a:off x="0" y="0"/>
              <a:ext cx="6140521" cy="2423161"/>
            </a:xfrm>
            <a:prstGeom prst="rect">
              <a:avLst/>
            </a:prstGeom>
            <a:solidFill>
              <a:srgbClr val="FFFFFE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>
                <a:defRPr spc="0"/>
              </a:pPr>
              <a:endParaRPr/>
            </a:p>
          </p:txBody>
        </p:sp>
        <p:sp>
          <p:nvSpPr>
            <p:cNvPr id="452" name="COMPONENT src = Source_simple(…"/>
            <p:cNvSpPr/>
            <p:nvPr/>
          </p:nvSpPr>
          <p:spPr>
            <a:xfrm>
              <a:off x="44999" y="0"/>
              <a:ext cx="6050522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4999" tIns="44999" rIns="44999" bIns="44999" numCol="1" anchor="t">
              <a:spAutoFit/>
            </a:bodyPr>
            <a:lstStyle/>
            <a:p>
              <a:pPr>
                <a:defRPr b="1" spc="0">
                  <a:solidFill>
                    <a:srgbClr val="0084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COMPONENT</a:t>
              </a:r>
              <a:r>
                <a:rPr>
                  <a:solidFill>
                    <a:srgbClr val="000000"/>
                  </a:solidFill>
                </a:rPr>
                <a:t> src = </a:t>
              </a:r>
              <a:r>
                <a:t>Source_simple</a:t>
              </a:r>
              <a:r>
                <a:rPr>
                  <a:solidFill>
                    <a:srgbClr val="000000"/>
                  </a:solidFill>
                </a:rPr>
                <a:t>(</a:t>
              </a:r>
            </a:p>
            <a:p>
              <a:pPr>
                <a:defRPr b="1" spc="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	</a:t>
              </a:r>
              <a:r>
                <a:rPr>
                  <a:solidFill>
                    <a:srgbClr val="007FFE"/>
                  </a:solidFill>
                </a:rPr>
                <a:t>radius=0.05, lambda0=2.5, dlambda=1.5,</a:t>
              </a:r>
            </a:p>
            <a:p>
              <a:pPr>
                <a:defRPr b="1" spc="0">
                  <a:solidFill>
                    <a:srgbClr val="007FFE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	focus_xw=0.1, focus_yh=0.1, dist=5</a:t>
              </a:r>
              <a:r>
                <a:rPr>
                  <a:solidFill>
                    <a:srgbClr val="000000"/>
                  </a:solidFill>
                </a:rPr>
                <a:t> )</a:t>
              </a:r>
            </a:p>
            <a:p>
              <a:pPr>
                <a:defRPr b="1" spc="0">
                  <a:solidFill>
                    <a:srgbClr val="0084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AT</a:t>
              </a:r>
              <a:r>
                <a:rPr>
                  <a:solidFill>
                    <a:srgbClr val="000000"/>
                  </a:solidFill>
                </a:rPr>
                <a:t>(0,0,0) </a:t>
              </a:r>
              <a:r>
                <a:t>RELATIVE</a:t>
              </a:r>
              <a:r>
                <a:rPr>
                  <a:solidFill>
                    <a:srgbClr val="000000"/>
                  </a:solidFill>
                </a:rPr>
                <a:t> origin</a:t>
              </a:r>
            </a:p>
            <a:p>
              <a:pPr>
                <a:defRPr b="1" spc="0">
                  <a:solidFill>
                    <a:srgbClr val="579D1C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EXTEND</a:t>
              </a:r>
            </a:p>
            <a:p>
              <a:pPr>
                <a:defRPr b="1" spc="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%{</a:t>
              </a:r>
            </a:p>
            <a:p>
              <a:pPr>
                <a:defRPr b="1" spc="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	</a:t>
              </a:r>
              <a:r>
                <a:rPr>
                  <a:solidFill>
                    <a:srgbClr val="0084D1"/>
                  </a:solidFill>
                </a:rPr>
                <a:t>t=0</a:t>
              </a:r>
              <a:r>
                <a:t>;</a:t>
              </a:r>
            </a:p>
            <a:p>
              <a:pPr>
                <a:defRPr b="1" spc="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%}</a:t>
              </a:r>
            </a:p>
          </p:txBody>
        </p:sp>
      </p:grpSp>
      <p:sp>
        <p:nvSpPr>
          <p:cNvPr id="454" name="Title 4"/>
          <p:cNvSpPr txBox="1"/>
          <p:nvPr/>
        </p:nvSpPr>
        <p:spPr>
          <a:xfrm>
            <a:off x="1788480" y="843511"/>
            <a:ext cx="9312121" cy="41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 spc="-1"/>
            </a:lvl1pPr>
          </a:lstStyle>
          <a:p>
            <a:r>
              <a:t>Pulsed sources:</a:t>
            </a:r>
          </a:p>
        </p:txBody>
      </p:sp>
      <p:sp>
        <p:nvSpPr>
          <p:cNvPr id="455" name="Simplest case:…"/>
          <p:cNvSpPr txBox="1"/>
          <p:nvPr/>
        </p:nvSpPr>
        <p:spPr>
          <a:xfrm>
            <a:off x="2133000" y="1471320"/>
            <a:ext cx="8334001" cy="27655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pc="0"/>
            </a:pPr>
            <a:r>
              <a:t>Simplest case: </a:t>
            </a:r>
          </a:p>
          <a:p>
            <a:pPr>
              <a:defRPr spc="0"/>
            </a:pPr>
            <a:r>
              <a:t>	Use a continuous source!</a:t>
            </a:r>
          </a:p>
          <a:p>
            <a:pPr>
              <a:defRPr spc="0"/>
            </a:pPr>
            <a:endParaRPr/>
          </a:p>
          <a:p>
            <a:pPr>
              <a:defRPr spc="0"/>
            </a:pPr>
            <a:r>
              <a:t>	Model a source with given wavelength and spatial distribution </a:t>
            </a:r>
          </a:p>
          <a:p>
            <a:pPr>
              <a:defRPr spc="0"/>
            </a:pPr>
            <a:r>
              <a:t>	</a:t>
            </a:r>
          </a:p>
          <a:p>
            <a:pPr>
              <a:defRPr spc="0"/>
            </a:pPr>
            <a:r>
              <a:t>	</a:t>
            </a:r>
            <a:r>
              <a:rPr i="1"/>
              <a:t>and</a:t>
            </a:r>
          </a:p>
          <a:p>
            <a:pPr>
              <a:defRPr spc="0"/>
            </a:pPr>
            <a:endParaRPr i="1"/>
          </a:p>
          <a:p>
            <a:pPr>
              <a:defRPr u="sng" spc="0"/>
            </a:pPr>
            <a:r>
              <a:t>	</a:t>
            </a:r>
            <a:r>
              <a:rPr u="none"/>
              <a:t>… an infinitely short pulse length. I.e. </a:t>
            </a:r>
            <a:r>
              <a:rPr b="1" i="1" u="none">
                <a:solidFill>
                  <a:srgbClr val="CE181E"/>
                </a:solidFill>
              </a:rPr>
              <a:t>t = 0</a:t>
            </a:r>
            <a:r>
              <a:rPr u="none"/>
              <a:t> for all neutron rays. </a:t>
            </a:r>
          </a:p>
        </p:txBody>
      </p:sp>
      <p:grpSp>
        <p:nvGrpSpPr>
          <p:cNvPr id="458" name="Group"/>
          <p:cNvGrpSpPr/>
          <p:nvPr/>
        </p:nvGrpSpPr>
        <p:grpSpPr>
          <a:xfrm>
            <a:off x="4104138" y="2980499"/>
            <a:ext cx="3792684" cy="2350321"/>
            <a:chOff x="0" y="0"/>
            <a:chExt cx="3792682" cy="2350319"/>
          </a:xfrm>
        </p:grpSpPr>
        <p:sp>
          <p:nvSpPr>
            <p:cNvPr id="456" name="Rectangle"/>
            <p:cNvSpPr/>
            <p:nvPr/>
          </p:nvSpPr>
          <p:spPr>
            <a:xfrm rot="20697599">
              <a:off x="132341" y="432299"/>
              <a:ext cx="3528001" cy="1485721"/>
            </a:xfrm>
            <a:prstGeom prst="rect">
              <a:avLst/>
            </a:prstGeom>
            <a:solidFill>
              <a:srgbClr val="FFFFFE"/>
            </a:solidFill>
            <a:ln w="36000" cap="flat">
              <a:solidFill>
                <a:srgbClr val="E40072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>
                <a:defRPr sz="2400" spc="-1"/>
              </a:pPr>
              <a:endParaRPr/>
            </a:p>
          </p:txBody>
        </p:sp>
        <p:sp>
          <p:nvSpPr>
            <p:cNvPr id="457" name="Or: Use a chopper…"/>
            <p:cNvSpPr txBox="1"/>
            <p:nvPr/>
          </p:nvSpPr>
          <p:spPr>
            <a:xfrm rot="20697599">
              <a:off x="175872" y="452869"/>
              <a:ext cx="3402001" cy="12996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63000" tIns="63000" rIns="63000" bIns="63000" numCol="1" anchor="t">
              <a:spAutoFit/>
            </a:bodyPr>
            <a:lstStyle/>
            <a:p>
              <a:pPr>
                <a:defRPr spc="0"/>
              </a:pPr>
              <a:endParaRPr/>
            </a:p>
            <a:p>
              <a:pPr>
                <a:defRPr sz="2400" spc="-1"/>
              </a:pPr>
              <a:r>
                <a:t>Or: Use a chopper</a:t>
              </a:r>
            </a:p>
            <a:p>
              <a:pPr>
                <a:defRPr sz="2400" i="1" spc="-1"/>
              </a:pPr>
              <a:r>
                <a:t>(see later)</a:t>
              </a:r>
            </a:p>
          </p:txBody>
        </p:sp>
      </p:grp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Title 4"/>
          <p:cNvSpPr txBox="1"/>
          <p:nvPr/>
        </p:nvSpPr>
        <p:spPr>
          <a:xfrm>
            <a:off x="1774800" y="1398600"/>
            <a:ext cx="9312120" cy="41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 spc="-1"/>
            </a:lvl1pPr>
          </a:lstStyle>
          <a:p>
            <a:r>
              <a:t>Pulsed Sources: Moderator</a:t>
            </a:r>
          </a:p>
        </p:txBody>
      </p:sp>
      <p:sp>
        <p:nvSpPr>
          <p:cNvPr id="461" name="Slide Number Placeholder 3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462" name="A flat pulsed source with uniform energy spectrum:"/>
          <p:cNvSpPr txBox="1"/>
          <p:nvPr/>
        </p:nvSpPr>
        <p:spPr>
          <a:xfrm>
            <a:off x="2060999" y="1800000"/>
            <a:ext cx="6246002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pc="0"/>
            </a:lvl1pPr>
          </a:lstStyle>
          <a:p>
            <a:r>
              <a:t>A flat pulsed source with uniform energy spectrum: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3" name="Text"/>
              <p:cNvSpPr txBox="1"/>
              <p:nvPr/>
            </p:nvSpPr>
            <p:spPr>
              <a:xfrm>
                <a:off x="2730599" y="2375999"/>
                <a:ext cx="4848482" cy="67681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45719" rIns="45719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𝑥𝑤𝑖𝑑𝑡h</m:t>
                                  </m:r>
                                </m:num>
                                <m:den>
                                  <m:r>
                                    <a:rPr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𝑥𝑤𝑖𝑑𝑡h</m:t>
                                  </m:r>
                                </m:num>
                                <m:den>
                                  <m:r>
                                    <a:rPr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𝑦h𝑒𝑖𝑔h𝑡</m:t>
                                  </m:r>
                                </m:num>
                                <m:den>
                                  <m:r>
                                    <a:rPr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𝑦h𝑒𝑖𝑔h𝑡</m:t>
                                  </m:r>
                                </m:num>
                                <m:den>
                                  <m:r>
                                    <a:rPr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e/>
                      </m:eqAr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463" name="Text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599" y="2375999"/>
                <a:ext cx="4848482" cy="676817"/>
              </a:xfrm>
              <a:prstGeom prst="rect">
                <a:avLst/>
              </a:prstGeom>
              <a:blipFill>
                <a:blip r:embed="rId2"/>
                <a:stretch>
                  <a:fillRect r="-16855" b="-3604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4" name="Text"/>
              <p:cNvSpPr txBox="1"/>
              <p:nvPr/>
            </p:nvSpPr>
            <p:spPr>
              <a:xfrm>
                <a:off x="2925719" y="3047400"/>
                <a:ext cx="2444401" cy="448252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45719" rIns="45719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sz="1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sz="15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sz="15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sz="1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sz="1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sz="15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sz="15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r>
                            <a:rPr sz="1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;</m:t>
                          </m:r>
                          <m:r>
                            <a:rPr sz="1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sz="1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sz="1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sz="15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sz="15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sz="15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sz="15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sz="15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sz="15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sz="15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e>
                          </m:d>
                        </m:e>
                        <m:e/>
                      </m:eqAr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464" name="Text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5719" y="3047400"/>
                <a:ext cx="2444401" cy="448252"/>
              </a:xfrm>
              <a:prstGeom prst="rect">
                <a:avLst/>
              </a:prstGeom>
              <a:blipFill>
                <a:blip r:embed="rId3"/>
                <a:stretch>
                  <a:fillRect r="-998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5" name="Time structure is given by energy dependent probability density function:"/>
          <p:cNvSpPr txBox="1"/>
          <p:nvPr/>
        </p:nvSpPr>
        <p:spPr>
          <a:xfrm>
            <a:off x="2133000" y="3600000"/>
            <a:ext cx="7470000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pc="0"/>
            </a:lvl1pPr>
          </a:lstStyle>
          <a:p>
            <a:r>
              <a:t>Time structure is given by energy dependent probability density function: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6" name="Text"/>
              <p:cNvSpPr txBox="1"/>
              <p:nvPr/>
            </p:nvSpPr>
            <p:spPr>
              <a:xfrm>
                <a:off x="2511359" y="4244040"/>
                <a:ext cx="1406162" cy="55630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45719" rIns="45719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1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sz="1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1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sz="1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sz="1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sz="1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sz="1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sz="1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sz="1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sz="14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sz="14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sz="14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466" name="Text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1359" y="4244040"/>
                <a:ext cx="1406162" cy="556308"/>
              </a:xfrm>
              <a:prstGeom prst="rect">
                <a:avLst/>
              </a:prstGeom>
              <a:blipFill>
                <a:blip r:embed="rId4"/>
                <a:stretch>
                  <a:fillRect l="-3030" b="-29670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7" name="Text"/>
              <p:cNvSpPr txBox="1"/>
              <p:nvPr/>
            </p:nvSpPr>
            <p:spPr>
              <a:xfrm>
                <a:off x="2307959" y="4997160"/>
                <a:ext cx="2830322" cy="1130312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45719" rIns="45719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begChr m:val="{"/>
                          <m:endChr m:val=""/>
                          <m:ctrlPr>
                            <a:rPr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</m:e>
                              <m:e>
                                <m:r>
                                  <a:rPr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sSub>
                                  <m:sSubPr>
                                    <m:ctrlPr>
                                      <a:rPr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sz="16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sz="16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sz="16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1+</m:t>
                                        </m:r>
                                        <m:f>
                                          <m:fPr>
                                            <m:ctrlPr>
                                              <a:rPr sz="16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d>
                                              <m:dPr>
                                                <m:ctrlPr>
                                                  <a:rPr sz="16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sz="16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𝐸</m:t>
                                                </m:r>
                                                <m:r>
                                                  <a:rPr sz="16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sz="16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sz="16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𝐸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sz="16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𝑐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num>
                                          <m:den>
                                            <m:r>
                                              <a:rPr sz="16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𝛾</m:t>
                                            </m:r>
                                          </m:den>
                                        </m:f>
                                      </m:den>
                                    </m:f>
                                  </m:e>
                                </m:d>
                                <m:r>
                                  <a:rPr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</m:e>
                              <m:e>
                                <m:r>
                                  <a:rPr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𝐸𝑐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467" name="Text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7959" y="4997160"/>
                <a:ext cx="2830322" cy="1130312"/>
              </a:xfrm>
              <a:prstGeom prst="rect">
                <a:avLst/>
              </a:prstGeom>
              <a:blipFill>
                <a:blip r:embed="rId5"/>
                <a:stretch>
                  <a:fillRect l="-216" r="-5388" b="-23243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8" name="image136.png" descr="image136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3999" y="4132800"/>
            <a:ext cx="4032001" cy="2419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Title 4"/>
          <p:cNvSpPr txBox="1"/>
          <p:nvPr/>
        </p:nvSpPr>
        <p:spPr>
          <a:xfrm>
            <a:off x="1774800" y="1398600"/>
            <a:ext cx="931212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>
            <a:lvl1pPr>
              <a:defRPr sz="3000" b="1" spc="-1"/>
            </a:lvl1pPr>
          </a:lstStyle>
          <a:p>
            <a:r>
              <a:rPr dirty="0"/>
              <a:t>Pulsed Sources:</a:t>
            </a:r>
            <a:r>
              <a:rPr lang="en-US" dirty="0"/>
              <a:t> </a:t>
            </a:r>
            <a:r>
              <a:rPr lang="en-US" dirty="0" err="1"/>
              <a:t>ESS_butterfly</a:t>
            </a:r>
          </a:p>
        </p:txBody>
      </p:sp>
      <p:sp>
        <p:nvSpPr>
          <p:cNvPr id="471" name="Slide Number Placeholder 3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pc="-1"/>
            </a:lvl1pPr>
          </a:lstStyle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472" name="Samples directly from tallies coming from e.g. MCNP target+moderator calculations.…"/>
          <p:cNvSpPr txBox="1"/>
          <p:nvPr/>
        </p:nvSpPr>
        <p:spPr>
          <a:xfrm>
            <a:off x="2636999" y="1944360"/>
            <a:ext cx="8783281" cy="10603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 anchor="t">
            <a:spAutoFit/>
          </a:bodyPr>
          <a:lstStyle/>
          <a:p>
            <a:pPr marL="191770" indent="-191770">
              <a:buSzPct val="100000"/>
              <a:buBlip>
                <a:blip r:embed="rId2"/>
              </a:buBlip>
              <a:defRPr spc="0"/>
            </a:pPr>
            <a:r>
              <a:rPr lang="en-US" dirty="0"/>
              <a:t>Analytic fits to MCNP-generated files.</a:t>
            </a:r>
          </a:p>
          <a:p>
            <a:pPr marL="191770" indent="-191770">
              <a:buSzPct val="100000"/>
              <a:buBlip>
                <a:blip r:embed="rId2"/>
              </a:buBlip>
              <a:defRPr spc="0"/>
            </a:pPr>
            <a:r>
              <a:rPr lang="en-US" dirty="0"/>
              <a:t>Specialized fits to each </a:t>
            </a:r>
            <a:r>
              <a:rPr lang="en-US" dirty="0" err="1"/>
              <a:t>beamport</a:t>
            </a:r>
            <a:r>
              <a:rPr lang="en-US" dirty="0"/>
              <a:t>.</a:t>
            </a:r>
          </a:p>
          <a:p>
            <a:pPr marL="191770" indent="-191770">
              <a:buSzPct val="100000"/>
              <a:buBlip>
                <a:blip r:embed="rId2"/>
              </a:buBlip>
              <a:defRPr spc="0"/>
            </a:pPr>
            <a:r>
              <a:rPr lang="en-US" dirty="0"/>
              <a:t>Fast and reasonably accurate.</a:t>
            </a:r>
          </a:p>
        </p:txBody>
      </p:sp>
    </p:spTree>
    <p:extLst>
      <p:ext uri="{BB962C8B-B14F-4D97-AF65-F5344CB8AC3E}">
        <p14:creationId xmlns:p14="http://schemas.microsoft.com/office/powerpoint/2010/main" val="159273659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Title 4"/>
          <p:cNvSpPr txBox="1"/>
          <p:nvPr/>
        </p:nvSpPr>
        <p:spPr>
          <a:xfrm>
            <a:off x="1774800" y="1398600"/>
            <a:ext cx="931212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>
            <a:lvl1pPr>
              <a:defRPr sz="3000" b="1" spc="-1"/>
            </a:lvl1pPr>
          </a:lstStyle>
          <a:p>
            <a:r>
              <a:rPr dirty="0"/>
              <a:t>Pulsed Sources:</a:t>
            </a:r>
            <a:r>
              <a:rPr lang="en-US" dirty="0"/>
              <a:t> </a:t>
            </a:r>
            <a:r>
              <a:rPr lang="en-US" dirty="0" err="1"/>
              <a:t>ESS_butterfly</a:t>
            </a:r>
          </a:p>
        </p:txBody>
      </p:sp>
      <p:sp>
        <p:nvSpPr>
          <p:cNvPr id="471" name="Slide Number Placeholder 3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pc="-1"/>
            </a:lvl1pPr>
          </a:lstStyle>
          <a:p>
            <a:fld id="{86CB4B4D-7CA3-9044-876B-883B54F8677D}" type="slidenum">
              <a:t>17</a:t>
            </a:fld>
            <a:endParaRPr/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00532360-9920-4D7B-BB1E-1463D804D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789" y="2092290"/>
            <a:ext cx="7345073" cy="4052276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20F39C97-FD6F-4122-8F98-CB064FF6188C}"/>
              </a:ext>
            </a:extLst>
          </p:cNvPr>
          <p:cNvSpPr/>
          <p:nvPr/>
        </p:nvSpPr>
        <p:spPr>
          <a:xfrm>
            <a:off x="2512034" y="2711753"/>
            <a:ext cx="1603794" cy="539448"/>
          </a:xfrm>
          <a:prstGeom prst="ellips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BC59EC7-8DB3-4D34-BC37-8F349E2B485E}"/>
              </a:ext>
            </a:extLst>
          </p:cNvPr>
          <p:cNvSpPr/>
          <p:nvPr/>
        </p:nvSpPr>
        <p:spPr>
          <a:xfrm>
            <a:off x="2445645" y="4507895"/>
            <a:ext cx="1603794" cy="539448"/>
          </a:xfrm>
          <a:prstGeom prst="ellips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80090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Title 4"/>
          <p:cNvSpPr txBox="1"/>
          <p:nvPr/>
        </p:nvSpPr>
        <p:spPr>
          <a:xfrm>
            <a:off x="1774800" y="1398600"/>
            <a:ext cx="931212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spAutoFit/>
          </a:bodyPr>
          <a:lstStyle>
            <a:lvl1pPr>
              <a:defRPr sz="3000" b="1" spc="-1"/>
            </a:lvl1pPr>
          </a:lstStyle>
          <a:p>
            <a:r>
              <a:rPr dirty="0"/>
              <a:t>Pulsed Sources:</a:t>
            </a:r>
            <a:r>
              <a:rPr lang="en-US" dirty="0"/>
              <a:t> </a:t>
            </a:r>
            <a:r>
              <a:rPr lang="en-US" dirty="0" err="1"/>
              <a:t>ESS_butterfly</a:t>
            </a:r>
          </a:p>
        </p:txBody>
      </p:sp>
      <p:sp>
        <p:nvSpPr>
          <p:cNvPr id="471" name="Slide Number Placeholder 3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fld id="{86CB4B4D-7CA3-9044-876B-883B54F8677D}" type="slidenum">
              <a:t>18</a:t>
            </a:fld>
            <a:endParaRPr/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00532360-9920-4D7B-BB1E-1463D804D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789" y="2092290"/>
            <a:ext cx="7345073" cy="4052276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20F39C97-FD6F-4122-8F98-CB064FF6188C}"/>
              </a:ext>
            </a:extLst>
          </p:cNvPr>
          <p:cNvSpPr/>
          <p:nvPr/>
        </p:nvSpPr>
        <p:spPr>
          <a:xfrm>
            <a:off x="2512034" y="2711753"/>
            <a:ext cx="1603794" cy="539448"/>
          </a:xfrm>
          <a:prstGeom prst="ellips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BC59EC7-8DB3-4D34-BC37-8F349E2B485E}"/>
              </a:ext>
            </a:extLst>
          </p:cNvPr>
          <p:cNvSpPr/>
          <p:nvPr/>
        </p:nvSpPr>
        <p:spPr>
          <a:xfrm>
            <a:off x="2445645" y="4507895"/>
            <a:ext cx="1603794" cy="539448"/>
          </a:xfrm>
          <a:prstGeom prst="ellips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9AFBB912-F082-4754-91E3-6DF5D97A3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5887" y="1763926"/>
            <a:ext cx="6583111" cy="41889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4A57B6-F74B-42A4-AADF-F13BA3F40D93}"/>
              </a:ext>
            </a:extLst>
          </p:cNvPr>
          <p:cNvSpPr txBox="1"/>
          <p:nvPr/>
        </p:nvSpPr>
        <p:spPr>
          <a:xfrm>
            <a:off x="8146880" y="1331685"/>
            <a:ext cx="2743199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"W" - 11</a:t>
            </a:r>
            <a:endParaRPr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6145062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Title 4"/>
          <p:cNvSpPr txBox="1"/>
          <p:nvPr/>
        </p:nvSpPr>
        <p:spPr>
          <a:xfrm>
            <a:off x="1774800" y="1398600"/>
            <a:ext cx="931212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>
            <a:lvl1pPr>
              <a:defRPr sz="3000" b="1" spc="-1"/>
            </a:lvl1pPr>
          </a:lstStyle>
          <a:p>
            <a:r>
              <a:rPr dirty="0"/>
              <a:t>Pulsed Sources:</a:t>
            </a:r>
            <a:r>
              <a:rPr lang="en-US" dirty="0"/>
              <a:t> </a:t>
            </a:r>
            <a:r>
              <a:rPr lang="en-US" dirty="0" err="1"/>
              <a:t>ESS_butterfly</a:t>
            </a:r>
          </a:p>
        </p:txBody>
      </p:sp>
      <p:sp>
        <p:nvSpPr>
          <p:cNvPr id="471" name="Slide Number Placeholder 3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pc="-1"/>
            </a:lvl1pPr>
          </a:lstStyle>
          <a:p>
            <a:fld id="{86CB4B4D-7CA3-9044-876B-883B54F8677D}" type="slidenum">
              <a:t>19</a:t>
            </a:fld>
            <a:endParaRPr/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00532360-9920-4D7B-BB1E-1463D804D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789" y="2092290"/>
            <a:ext cx="7345073" cy="4052276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20F39C97-FD6F-4122-8F98-CB064FF6188C}"/>
              </a:ext>
            </a:extLst>
          </p:cNvPr>
          <p:cNvSpPr/>
          <p:nvPr/>
        </p:nvSpPr>
        <p:spPr>
          <a:xfrm>
            <a:off x="2512034" y="2711753"/>
            <a:ext cx="1603794" cy="539448"/>
          </a:xfrm>
          <a:prstGeom prst="ellips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BC59EC7-8DB3-4D34-BC37-8F349E2B485E}"/>
              </a:ext>
            </a:extLst>
          </p:cNvPr>
          <p:cNvSpPr/>
          <p:nvPr/>
        </p:nvSpPr>
        <p:spPr>
          <a:xfrm>
            <a:off x="2445645" y="4507895"/>
            <a:ext cx="1603794" cy="539448"/>
          </a:xfrm>
          <a:prstGeom prst="ellips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9AFBB912-F082-4754-91E3-6DF5D97A3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0786" y="1364783"/>
            <a:ext cx="6583111" cy="4188911"/>
          </a:xfrm>
          <a:prstGeom prst="rect">
            <a:avLst/>
          </a:prstGeom>
        </p:spPr>
      </p:pic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CA3279D9-3DEC-4815-B68E-45AD51C722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7543" y="1175598"/>
            <a:ext cx="6165846" cy="46700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EB2B25-9F41-47AD-81DB-3DD521BA0C29}"/>
              </a:ext>
            </a:extLst>
          </p:cNvPr>
          <p:cNvSpPr txBox="1"/>
          <p:nvPr/>
        </p:nvSpPr>
        <p:spPr>
          <a:xfrm>
            <a:off x="8104549" y="811590"/>
            <a:ext cx="2743199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"W" - 11</a:t>
            </a:r>
            <a:endParaRPr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433561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itle 4"/>
          <p:cNvSpPr txBox="1"/>
          <p:nvPr/>
        </p:nvSpPr>
        <p:spPr>
          <a:xfrm>
            <a:off x="2101322" y="518430"/>
            <a:ext cx="9312121" cy="4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 spc="-1"/>
            </a:lvl1pPr>
          </a:lstStyle>
          <a:p>
            <a:r>
              <a:t>Sources: Source model overview</a:t>
            </a:r>
          </a:p>
        </p:txBody>
      </p:sp>
      <p:sp>
        <p:nvSpPr>
          <p:cNvPr id="293" name="Slide Number Placeholder 3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294" name="CustomShape 6"/>
          <p:cNvSpPr txBox="1"/>
          <p:nvPr/>
        </p:nvSpPr>
        <p:spPr>
          <a:xfrm>
            <a:off x="6444720" y="1511999"/>
            <a:ext cx="4070880" cy="1633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06320" indent="-305599">
              <a:lnSpc>
                <a:spcPct val="93000"/>
              </a:lnSpc>
              <a:spcBef>
                <a:spcPts val="1400"/>
              </a:spcBef>
              <a:buClr>
                <a:srgbClr val="000000"/>
              </a:buClr>
              <a:buSzPct val="45000"/>
              <a:buChar char="➢"/>
              <a:defRPr i="1" spc="0"/>
            </a:pPr>
            <a:r>
              <a:t> </a:t>
            </a:r>
            <a:r>
              <a:rPr b="1"/>
              <a:t>Reactors</a:t>
            </a:r>
            <a:r>
              <a:t> :</a:t>
            </a:r>
          </a:p>
          <a:p>
            <a:pPr marL="710520" indent="-257279">
              <a:lnSpc>
                <a:spcPct val="93000"/>
              </a:lnSpc>
              <a:spcBef>
                <a:spcPts val="1100"/>
              </a:spcBef>
              <a:buClr>
                <a:srgbClr val="000000"/>
              </a:buClr>
              <a:buSzPct val="45000"/>
              <a:buChar char="➢"/>
              <a:defRPr i="1" spc="0"/>
            </a:pPr>
            <a:r>
              <a:t>Source_Maxwell_3.comp    </a:t>
            </a:r>
          </a:p>
          <a:p>
            <a:pPr marL="710520" indent="-257279">
              <a:lnSpc>
                <a:spcPct val="93000"/>
              </a:lnSpc>
              <a:spcBef>
                <a:spcPts val="1100"/>
              </a:spcBef>
              <a:buClr>
                <a:srgbClr val="000000"/>
              </a:buClr>
              <a:buSzPct val="45000"/>
              <a:buChar char="➢"/>
              <a:defRPr i="1" spc="0"/>
            </a:pPr>
            <a:r>
              <a:t>Source_gen.comp</a:t>
            </a:r>
          </a:p>
          <a:p>
            <a:pPr marL="710520" indent="-257279">
              <a:lnSpc>
                <a:spcPct val="93000"/>
              </a:lnSpc>
              <a:spcBef>
                <a:spcPts val="1100"/>
              </a:spcBef>
              <a:buClr>
                <a:srgbClr val="000000"/>
              </a:buClr>
              <a:buSzPct val="45000"/>
              <a:buChar char="➢"/>
              <a:defRPr i="1" spc="0"/>
            </a:pPr>
            <a:r>
              <a:t>Source_gen4.comp</a:t>
            </a:r>
          </a:p>
          <a:p>
            <a:pPr marL="710520" indent="-257279">
              <a:spcBef>
                <a:spcPts val="1100"/>
              </a:spcBef>
              <a:buClr>
                <a:srgbClr val="000000"/>
              </a:buClr>
              <a:buSzPct val="45000"/>
              <a:buChar char="➢"/>
              <a:defRPr i="1" spc="0"/>
            </a:pPr>
            <a:r>
              <a:t>Source_multi_surfaces.comp (</a:t>
            </a:r>
            <a:r>
              <a:rPr b="1">
                <a:solidFill>
                  <a:srgbClr val="E32400"/>
                </a:solidFill>
              </a:rPr>
              <a:t>*</a:t>
            </a:r>
            <a:r>
              <a:t>)</a:t>
            </a:r>
          </a:p>
        </p:txBody>
      </p:sp>
      <p:sp>
        <p:nvSpPr>
          <p:cNvPr id="295" name="TextShape 2"/>
          <p:cNvSpPr txBox="1"/>
          <p:nvPr/>
        </p:nvSpPr>
        <p:spPr>
          <a:xfrm>
            <a:off x="2266200" y="1288799"/>
            <a:ext cx="4317480" cy="4901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91999" indent="-191999">
              <a:lnSpc>
                <a:spcPct val="115000"/>
              </a:lnSpc>
              <a:spcBef>
                <a:spcPts val="1400"/>
              </a:spcBef>
              <a:buClr>
                <a:srgbClr val="000000"/>
              </a:buClr>
              <a:buSzPct val="45000"/>
              <a:buChar char="➢"/>
              <a:defRPr b="1" i="1" spc="0"/>
            </a:pPr>
            <a:r>
              <a:t>Mathematical</a:t>
            </a:r>
            <a:r>
              <a:rPr b="0"/>
              <a:t>:</a:t>
            </a:r>
          </a:p>
          <a:p>
            <a:pPr marL="407999" lvl="1" indent="-192000">
              <a:lnSpc>
                <a:spcPct val="115000"/>
              </a:lnSpc>
              <a:spcBef>
                <a:spcPts val="1100"/>
              </a:spcBef>
              <a:buClr>
                <a:srgbClr val="000000"/>
              </a:buClr>
              <a:buSzPct val="45000"/>
              <a:buChar char="➢"/>
              <a:defRPr i="1" spc="0"/>
            </a:pPr>
            <a:r>
              <a:t>Source_simple.comp</a:t>
            </a:r>
          </a:p>
          <a:p>
            <a:pPr marL="407999" lvl="1" indent="-192000">
              <a:lnSpc>
                <a:spcPct val="115000"/>
              </a:lnSpc>
              <a:spcBef>
                <a:spcPts val="1100"/>
              </a:spcBef>
              <a:buClr>
                <a:srgbClr val="000000"/>
              </a:buClr>
              <a:buSzPct val="45000"/>
              <a:buChar char="➢"/>
              <a:defRPr i="1" spc="0"/>
            </a:pPr>
            <a:r>
              <a:t>Source_div.comp</a:t>
            </a:r>
            <a:br/>
            <a:r>
              <a:t> </a:t>
            </a:r>
          </a:p>
          <a:p>
            <a:pPr marL="191999" indent="-191999">
              <a:lnSpc>
                <a:spcPct val="115000"/>
              </a:lnSpc>
              <a:spcBef>
                <a:spcPts val="1100"/>
              </a:spcBef>
              <a:buClr>
                <a:srgbClr val="000000"/>
              </a:buClr>
              <a:buSzPct val="45000"/>
              <a:buChar char="➢"/>
              <a:defRPr b="1" i="1" spc="0"/>
            </a:pPr>
            <a:r>
              <a:t>Pulsed sources</a:t>
            </a:r>
            <a:r>
              <a:rPr b="0"/>
              <a:t>:</a:t>
            </a:r>
          </a:p>
          <a:p>
            <a:pPr marL="407999" lvl="1" indent="-192000">
              <a:lnSpc>
                <a:spcPct val="115000"/>
              </a:lnSpc>
              <a:spcBef>
                <a:spcPts val="1100"/>
              </a:spcBef>
              <a:buClr>
                <a:srgbClr val="000000"/>
              </a:buClr>
              <a:buSzPct val="45000"/>
              <a:buChar char="➢"/>
              <a:defRPr i="1" spc="0"/>
            </a:pPr>
            <a:r>
              <a:t>ESS_butterfly.comp</a:t>
            </a:r>
          </a:p>
          <a:p>
            <a:pPr marL="407999" lvl="1" indent="-192000">
              <a:lnSpc>
                <a:spcPct val="115000"/>
              </a:lnSpc>
              <a:spcBef>
                <a:spcPts val="1100"/>
              </a:spcBef>
              <a:buClr>
                <a:srgbClr val="000000"/>
              </a:buClr>
              <a:buSzPct val="45000"/>
              <a:buChar char="➢"/>
              <a:defRPr i="1" spc="0"/>
            </a:pPr>
            <a:r>
              <a:t>ESS_moderator.comp</a:t>
            </a:r>
          </a:p>
          <a:p>
            <a:pPr marL="407999" lvl="1" indent="-192000">
              <a:lnSpc>
                <a:spcPct val="115000"/>
              </a:lnSpc>
              <a:spcBef>
                <a:spcPts val="1100"/>
              </a:spcBef>
              <a:buClr>
                <a:srgbClr val="000000"/>
              </a:buClr>
              <a:buSzPct val="45000"/>
              <a:buChar char="➢"/>
              <a:defRPr i="1" spc="0"/>
            </a:pPr>
            <a:r>
              <a:t>Moderator.comp</a:t>
            </a:r>
          </a:p>
          <a:p>
            <a:pPr marL="407999" lvl="1" indent="-192000">
              <a:lnSpc>
                <a:spcPct val="115000"/>
              </a:lnSpc>
              <a:spcBef>
                <a:spcPts val="1100"/>
              </a:spcBef>
              <a:buClr>
                <a:srgbClr val="000000"/>
              </a:buClr>
              <a:buSzPct val="45000"/>
              <a:buChar char="➢"/>
              <a:defRPr i="1" spc="0"/>
            </a:pPr>
            <a:r>
              <a:t>SNS_source.comp (</a:t>
            </a:r>
            <a:r>
              <a:rPr b="1">
                <a:solidFill>
                  <a:srgbClr val="E32400"/>
                </a:solidFill>
              </a:rPr>
              <a:t>*</a:t>
            </a:r>
            <a:r>
              <a:t>)</a:t>
            </a:r>
          </a:p>
          <a:p>
            <a:pPr marL="407999" lvl="1" indent="-192000">
              <a:lnSpc>
                <a:spcPct val="115000"/>
              </a:lnSpc>
              <a:spcBef>
                <a:spcPts val="1100"/>
              </a:spcBef>
              <a:buClr>
                <a:srgbClr val="000000"/>
              </a:buClr>
              <a:buSzPct val="45000"/>
              <a:buChar char="➢"/>
              <a:defRPr i="1" spc="0"/>
            </a:pPr>
            <a:r>
              <a:t>SNS_source_analytic (</a:t>
            </a:r>
            <a:r>
              <a:rPr b="1">
                <a:solidFill>
                  <a:srgbClr val="E32400"/>
                </a:solidFill>
              </a:rPr>
              <a:t>*</a:t>
            </a:r>
            <a:r>
              <a:t>)</a:t>
            </a:r>
          </a:p>
          <a:p>
            <a:pPr marL="407999" lvl="1" indent="-192000">
              <a:lnSpc>
                <a:spcPct val="115000"/>
              </a:lnSpc>
              <a:spcBef>
                <a:spcPts val="1100"/>
              </a:spcBef>
              <a:buClr>
                <a:srgbClr val="000000"/>
              </a:buClr>
              <a:buSzPct val="45000"/>
              <a:buChar char="➢"/>
              <a:defRPr i="1" spc="0"/>
            </a:pPr>
            <a:r>
              <a:t>ViewModISIS (</a:t>
            </a:r>
            <a:r>
              <a:rPr b="1">
                <a:solidFill>
                  <a:srgbClr val="B00000"/>
                </a:solidFill>
              </a:rPr>
              <a:t>*</a:t>
            </a:r>
            <a:r>
              <a:t>)</a:t>
            </a:r>
          </a:p>
          <a:p>
            <a:pPr marL="407999" lvl="1" indent="-192000">
              <a:lnSpc>
                <a:spcPct val="115000"/>
              </a:lnSpc>
              <a:spcBef>
                <a:spcPts val="1100"/>
              </a:spcBef>
              <a:buClr>
                <a:srgbClr val="000000"/>
              </a:buClr>
              <a:buSzPct val="45000"/>
              <a:buChar char="➢"/>
              <a:defRPr i="1" spc="0"/>
            </a:pPr>
            <a:r>
              <a:t>ISIS_moderator.comp (</a:t>
            </a:r>
            <a:r>
              <a:rPr b="1">
                <a:solidFill>
                  <a:srgbClr val="E32400"/>
                </a:solidFill>
              </a:rPr>
              <a:t>*</a:t>
            </a:r>
            <a:r>
              <a:t>)</a:t>
            </a:r>
          </a:p>
        </p:txBody>
      </p:sp>
      <p:sp>
        <p:nvSpPr>
          <p:cNvPr id="296" name="CustomShape 6"/>
          <p:cNvSpPr txBox="1"/>
          <p:nvPr/>
        </p:nvSpPr>
        <p:spPr>
          <a:xfrm>
            <a:off x="6801119" y="3881160"/>
            <a:ext cx="4070880" cy="1878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06320" indent="-305599">
              <a:lnSpc>
                <a:spcPct val="93000"/>
              </a:lnSpc>
              <a:spcBef>
                <a:spcPts val="1400"/>
              </a:spcBef>
              <a:buClr>
                <a:srgbClr val="000000"/>
              </a:buClr>
              <a:buSzPct val="45000"/>
              <a:buChar char="➢"/>
              <a:defRPr i="1" spc="0"/>
            </a:pPr>
            <a:r>
              <a:t> I/O mechanisms:</a:t>
            </a:r>
          </a:p>
          <a:p>
            <a:pPr marL="306320" lvl="1" indent="-305599">
              <a:lnSpc>
                <a:spcPct val="115000"/>
              </a:lnSpc>
              <a:buClr>
                <a:srgbClr val="000000"/>
              </a:buClr>
              <a:buSzPct val="45000"/>
              <a:buChar char="➢"/>
              <a:defRPr b="1" i="1" spc="0"/>
            </a:pPr>
            <a:r>
              <a:t>MCPL_input/output.comp</a:t>
            </a:r>
          </a:p>
          <a:p>
            <a:pPr marL="407999" lvl="1" indent="-192000">
              <a:lnSpc>
                <a:spcPct val="115000"/>
              </a:lnSpc>
              <a:buClr>
                <a:srgbClr val="000000"/>
              </a:buClr>
              <a:buSzPct val="45000"/>
              <a:buChar char="➢"/>
              <a:defRPr i="1" spc="0"/>
            </a:pPr>
            <a:r>
              <a:t>Virtual_input/output.comp</a:t>
            </a:r>
          </a:p>
          <a:p>
            <a:pPr marL="407999" lvl="1" indent="-192000">
              <a:lnSpc>
                <a:spcPct val="115000"/>
              </a:lnSpc>
              <a:spcBef>
                <a:spcPts val="400"/>
              </a:spcBef>
              <a:buClr>
                <a:srgbClr val="000000"/>
              </a:buClr>
              <a:buSzPct val="45000"/>
              <a:buChar char="➢"/>
              <a:defRPr i="1" spc="0"/>
            </a:pPr>
            <a:r>
              <a:t>Virtual_mcnp_ss_input/output.comp</a:t>
            </a:r>
          </a:p>
          <a:p>
            <a:pPr marL="407999" lvl="1" indent="-192000">
              <a:lnSpc>
                <a:spcPct val="115000"/>
              </a:lnSpc>
              <a:spcBef>
                <a:spcPts val="400"/>
              </a:spcBef>
              <a:buClr>
                <a:srgbClr val="000000"/>
              </a:buClr>
              <a:buSzPct val="45000"/>
              <a:buChar char="➢"/>
              <a:defRPr i="1" spc="0"/>
            </a:pPr>
            <a:r>
              <a:t>Virtual_tripoli4_input/output.comp</a:t>
            </a:r>
          </a:p>
          <a:p>
            <a:pPr marL="407999" lvl="1" indent="-192000">
              <a:lnSpc>
                <a:spcPct val="115000"/>
              </a:lnSpc>
              <a:spcBef>
                <a:spcPts val="400"/>
              </a:spcBef>
              <a:buClr>
                <a:srgbClr val="000000"/>
              </a:buClr>
              <a:buSzPct val="45000"/>
              <a:buChar char="➢"/>
              <a:defRPr i="1" spc="0"/>
            </a:pPr>
            <a:r>
              <a:t>Vitess_input/output.comp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Title 4"/>
          <p:cNvSpPr txBox="1"/>
          <p:nvPr/>
        </p:nvSpPr>
        <p:spPr>
          <a:xfrm>
            <a:off x="1774800" y="1398600"/>
            <a:ext cx="931212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spAutoFit/>
          </a:bodyPr>
          <a:lstStyle>
            <a:lvl1pPr>
              <a:defRPr sz="3000" b="1" spc="-1"/>
            </a:lvl1pPr>
          </a:lstStyle>
          <a:p>
            <a:r>
              <a:rPr dirty="0"/>
              <a:t>Pulsed Sources:</a:t>
            </a:r>
            <a:r>
              <a:rPr lang="en-US" dirty="0"/>
              <a:t> </a:t>
            </a:r>
            <a:r>
              <a:rPr lang="en-US" dirty="0" err="1"/>
              <a:t>ESS_butterfly</a:t>
            </a:r>
          </a:p>
        </p:txBody>
      </p:sp>
      <p:sp>
        <p:nvSpPr>
          <p:cNvPr id="471" name="Slide Number Placeholder 3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fld id="{86CB4B4D-7CA3-9044-876B-883B54F8677D}" type="slidenum">
              <a:t>20</a:t>
            </a:fld>
            <a:endParaRPr/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00532360-9920-4D7B-BB1E-1463D804D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789" y="2092290"/>
            <a:ext cx="7345073" cy="4052276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20F39C97-FD6F-4122-8F98-CB064FF6188C}"/>
              </a:ext>
            </a:extLst>
          </p:cNvPr>
          <p:cNvSpPr/>
          <p:nvPr/>
        </p:nvSpPr>
        <p:spPr>
          <a:xfrm>
            <a:off x="2512034" y="2711753"/>
            <a:ext cx="1603794" cy="539448"/>
          </a:xfrm>
          <a:prstGeom prst="ellips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BC59EC7-8DB3-4D34-BC37-8F349E2B485E}"/>
              </a:ext>
            </a:extLst>
          </p:cNvPr>
          <p:cNvSpPr/>
          <p:nvPr/>
        </p:nvSpPr>
        <p:spPr>
          <a:xfrm>
            <a:off x="2445645" y="4507895"/>
            <a:ext cx="1603794" cy="539448"/>
          </a:xfrm>
          <a:prstGeom prst="ellips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4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BF6E189-F05A-4DDE-AFDB-38BFDAEA9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404" y="1461881"/>
            <a:ext cx="8917376" cy="49320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AA1FBF-FCE2-448C-9A0A-65477439C9DF}"/>
              </a:ext>
            </a:extLst>
          </p:cNvPr>
          <p:cNvSpPr txBox="1"/>
          <p:nvPr/>
        </p:nvSpPr>
        <p:spPr>
          <a:xfrm>
            <a:off x="8098501" y="1065590"/>
            <a:ext cx="2743199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"S" - 6</a:t>
            </a:r>
            <a:endParaRPr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5724146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5B8178A-0E40-4B8D-866E-4934287DA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789" y="2092290"/>
            <a:ext cx="7345073" cy="4052276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A7542B15-3D68-412B-ADA7-E4CA60DD3A94}"/>
              </a:ext>
            </a:extLst>
          </p:cNvPr>
          <p:cNvSpPr/>
          <p:nvPr/>
        </p:nvSpPr>
        <p:spPr>
          <a:xfrm>
            <a:off x="2512034" y="2711753"/>
            <a:ext cx="1603794" cy="539448"/>
          </a:xfrm>
          <a:prstGeom prst="ellips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C79E1B4-D68F-4A6A-9BAD-43F59AA5FA04}"/>
              </a:ext>
            </a:extLst>
          </p:cNvPr>
          <p:cNvSpPr/>
          <p:nvPr/>
        </p:nvSpPr>
        <p:spPr>
          <a:xfrm>
            <a:off x="2445645" y="4507895"/>
            <a:ext cx="1603794" cy="539448"/>
          </a:xfrm>
          <a:prstGeom prst="ellips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470" name="Title 4"/>
          <p:cNvSpPr txBox="1"/>
          <p:nvPr/>
        </p:nvSpPr>
        <p:spPr>
          <a:xfrm>
            <a:off x="1774800" y="1398600"/>
            <a:ext cx="931212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spAutoFit/>
          </a:bodyPr>
          <a:lstStyle>
            <a:lvl1pPr>
              <a:defRPr sz="3000" b="1" spc="-1"/>
            </a:lvl1pPr>
          </a:lstStyle>
          <a:p>
            <a:r>
              <a:rPr dirty="0"/>
              <a:t>Pulsed Sources:</a:t>
            </a:r>
            <a:r>
              <a:rPr lang="en-US" dirty="0"/>
              <a:t> </a:t>
            </a:r>
            <a:r>
              <a:rPr lang="en-US" dirty="0" err="1"/>
              <a:t>ESS_butterfly</a:t>
            </a:r>
          </a:p>
        </p:txBody>
      </p:sp>
      <p:sp>
        <p:nvSpPr>
          <p:cNvPr id="471" name="Slide Number Placeholder 3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fld id="{86CB4B4D-7CA3-9044-876B-883B54F8677D}" type="slidenum">
              <a:t>21</a:t>
            </a:fld>
            <a:endParaRPr/>
          </a:p>
        </p:txBody>
      </p:sp>
      <p:pic>
        <p:nvPicPr>
          <p:cNvPr id="2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ECC3D332-401B-438B-B9C3-CD5CD007F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6979" y="2709239"/>
            <a:ext cx="4351650" cy="2975619"/>
          </a:xfrm>
          <a:prstGeom prst="rect">
            <a:avLst/>
          </a:prstGeom>
        </p:spPr>
      </p:pic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C2C4B16-DC7A-48F5-A34D-64765F0C51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1728" y="2709239"/>
            <a:ext cx="4351650" cy="29756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4028AA-0075-4857-A238-B6D359E608B5}"/>
              </a:ext>
            </a:extLst>
          </p:cNvPr>
          <p:cNvSpPr txBox="1"/>
          <p:nvPr/>
        </p:nvSpPr>
        <p:spPr>
          <a:xfrm>
            <a:off x="7376610" y="2055132"/>
            <a:ext cx="2743199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Example: N-1</a:t>
            </a:r>
            <a:endParaRPr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4598871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Title 4"/>
          <p:cNvSpPr txBox="1"/>
          <p:nvPr/>
        </p:nvSpPr>
        <p:spPr>
          <a:xfrm>
            <a:off x="1774800" y="1398600"/>
            <a:ext cx="931212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spAutoFit/>
          </a:bodyPr>
          <a:lstStyle>
            <a:lvl1pPr>
              <a:defRPr sz="3000" b="1" spc="-1"/>
            </a:lvl1pPr>
          </a:lstStyle>
          <a:p>
            <a:r>
              <a:rPr dirty="0"/>
              <a:t>Pulsed Sources:</a:t>
            </a:r>
            <a:r>
              <a:rPr lang="en-US" dirty="0"/>
              <a:t> </a:t>
            </a:r>
            <a:r>
              <a:rPr lang="en-US" dirty="0" err="1"/>
              <a:t>ESS_butterfly</a:t>
            </a:r>
          </a:p>
        </p:txBody>
      </p:sp>
      <p:sp>
        <p:nvSpPr>
          <p:cNvPr id="471" name="Slide Number Placeholder 3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fld id="{86CB4B4D-7CA3-9044-876B-883B54F8677D}" type="slidenum">
              <a:t>22</a:t>
            </a:fld>
            <a:endParaRPr/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00532360-9920-4D7B-BB1E-1463D804D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789" y="2092290"/>
            <a:ext cx="7345073" cy="4052276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20F39C97-FD6F-4122-8F98-CB064FF6188C}"/>
              </a:ext>
            </a:extLst>
          </p:cNvPr>
          <p:cNvSpPr/>
          <p:nvPr/>
        </p:nvSpPr>
        <p:spPr>
          <a:xfrm>
            <a:off x="2512034" y="2687563"/>
            <a:ext cx="1603794" cy="539448"/>
          </a:xfrm>
          <a:prstGeom prst="ellips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BC59EC7-8DB3-4D34-BC37-8F349E2B485E}"/>
              </a:ext>
            </a:extLst>
          </p:cNvPr>
          <p:cNvSpPr/>
          <p:nvPr/>
        </p:nvSpPr>
        <p:spPr>
          <a:xfrm>
            <a:off x="2433550" y="4513943"/>
            <a:ext cx="1603794" cy="539448"/>
          </a:xfrm>
          <a:prstGeom prst="ellips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DAD4851-646B-4B1D-BB52-653C77868F1E}"/>
              </a:ext>
            </a:extLst>
          </p:cNvPr>
          <p:cNvSpPr/>
          <p:nvPr/>
        </p:nvSpPr>
        <p:spPr>
          <a:xfrm>
            <a:off x="2360852" y="5021943"/>
            <a:ext cx="1718692" cy="406400"/>
          </a:xfrm>
          <a:prstGeom prst="ellipse">
            <a:avLst/>
          </a:prstGeom>
          <a:noFill/>
          <a:ln w="5715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EC1307-CAF9-4FFA-B85F-7EBF919D8821}"/>
              </a:ext>
            </a:extLst>
          </p:cNvPr>
          <p:cNvSpPr txBox="1"/>
          <p:nvPr/>
        </p:nvSpPr>
        <p:spPr>
          <a:xfrm>
            <a:off x="8128738" y="1579638"/>
            <a:ext cx="2743199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/>
              <a:t>n_pulses=3</a:t>
            </a:r>
            <a:endParaRPr kumimoji="0" lang="en-US" sz="1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568790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Title 4"/>
          <p:cNvSpPr txBox="1"/>
          <p:nvPr/>
        </p:nvSpPr>
        <p:spPr>
          <a:xfrm>
            <a:off x="1774800" y="1398600"/>
            <a:ext cx="931212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>
            <a:lvl1pPr>
              <a:defRPr sz="3000" b="1" spc="-1"/>
            </a:lvl1pPr>
          </a:lstStyle>
          <a:p>
            <a:r>
              <a:rPr dirty="0"/>
              <a:t>Pulsed Sources:</a:t>
            </a:r>
            <a:r>
              <a:rPr lang="en-US" dirty="0"/>
              <a:t> </a:t>
            </a:r>
            <a:r>
              <a:rPr lang="en-US" dirty="0" err="1"/>
              <a:t>ESS_butterfly</a:t>
            </a:r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00532360-9920-4D7B-BB1E-1463D804D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789" y="2092290"/>
            <a:ext cx="7345073" cy="4052276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C3AC9DD8-D797-4719-9223-4BED2B86C8B3}"/>
              </a:ext>
            </a:extLst>
          </p:cNvPr>
          <p:cNvSpPr/>
          <p:nvPr/>
        </p:nvSpPr>
        <p:spPr>
          <a:xfrm>
            <a:off x="2360852" y="5021943"/>
            <a:ext cx="1718692" cy="406400"/>
          </a:xfrm>
          <a:prstGeom prst="ellipse">
            <a:avLst/>
          </a:prstGeom>
          <a:noFill/>
          <a:ln w="5715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471" name="Slide Number Placeholder 3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pc="-1"/>
            </a:lvl1pPr>
          </a:lstStyle>
          <a:p>
            <a:fld id="{86CB4B4D-7CA3-9044-876B-883B54F8677D}" type="slidenum">
              <a:t>23</a:t>
            </a:fld>
            <a:endParaRPr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0F39C97-FD6F-4122-8F98-CB064FF6188C}"/>
              </a:ext>
            </a:extLst>
          </p:cNvPr>
          <p:cNvSpPr/>
          <p:nvPr/>
        </p:nvSpPr>
        <p:spPr>
          <a:xfrm>
            <a:off x="2512034" y="2494039"/>
            <a:ext cx="1603794" cy="539448"/>
          </a:xfrm>
          <a:prstGeom prst="ellips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BC59EC7-8DB3-4D34-BC37-8F349E2B485E}"/>
              </a:ext>
            </a:extLst>
          </p:cNvPr>
          <p:cNvSpPr/>
          <p:nvPr/>
        </p:nvSpPr>
        <p:spPr>
          <a:xfrm>
            <a:off x="2445645" y="4290181"/>
            <a:ext cx="1603794" cy="539448"/>
          </a:xfrm>
          <a:prstGeom prst="ellips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DAD4851-646B-4B1D-BB52-653C77868F1E}"/>
              </a:ext>
            </a:extLst>
          </p:cNvPr>
          <p:cNvSpPr/>
          <p:nvPr/>
        </p:nvSpPr>
        <p:spPr>
          <a:xfrm>
            <a:off x="2360852" y="4834467"/>
            <a:ext cx="1718692" cy="406400"/>
          </a:xfrm>
          <a:prstGeom prst="ellipse">
            <a:avLst/>
          </a:prstGeom>
          <a:noFill/>
          <a:ln w="5715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4" name="Picture 4" descr="Timeline&#10;&#10;Description automatically generated">
            <a:extLst>
              <a:ext uri="{FF2B5EF4-FFF2-40B4-BE49-F238E27FC236}">
                <a16:creationId xmlns:a16="http://schemas.microsoft.com/office/drawing/2014/main" id="{6DC2CCD4-D775-45F5-8420-2B46724DE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919" y="2082352"/>
            <a:ext cx="5089423" cy="3195248"/>
          </a:xfrm>
          <a:prstGeom prst="rect">
            <a:avLst/>
          </a:prstGeom>
        </p:spPr>
      </p:pic>
      <p:pic>
        <p:nvPicPr>
          <p:cNvPr id="5" name="Picture 5" descr="A picture containing timeline&#10;&#10;Description automatically generated">
            <a:extLst>
              <a:ext uri="{FF2B5EF4-FFF2-40B4-BE49-F238E27FC236}">
                <a16:creationId xmlns:a16="http://schemas.microsoft.com/office/drawing/2014/main" id="{46D57C4E-DFA2-4D2F-A263-2C98214C02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3077" y="2100495"/>
            <a:ext cx="5065233" cy="31771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EC1307-CAF9-4FFA-B85F-7EBF919D8821}"/>
              </a:ext>
            </a:extLst>
          </p:cNvPr>
          <p:cNvSpPr txBox="1"/>
          <p:nvPr/>
        </p:nvSpPr>
        <p:spPr>
          <a:xfrm>
            <a:off x="8128738" y="1579638"/>
            <a:ext cx="2743199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/>
              <a:t>n_pulses=3</a:t>
            </a:r>
            <a:endParaRPr kumimoji="0" lang="en-US" sz="1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6315881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Title 4"/>
          <p:cNvSpPr txBox="1"/>
          <p:nvPr/>
        </p:nvSpPr>
        <p:spPr>
          <a:xfrm>
            <a:off x="1774800" y="1398600"/>
            <a:ext cx="9312120" cy="41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 spc="-1"/>
            </a:lvl1pPr>
          </a:lstStyle>
          <a:p>
            <a:r>
              <a:t>Pulsed Sources: ViewModISIS</a:t>
            </a:r>
          </a:p>
        </p:txBody>
      </p:sp>
      <p:sp>
        <p:nvSpPr>
          <p:cNvPr id="471" name="Slide Number Placeholder 3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fld id="{86CB4B4D-7CA3-9044-876B-883B54F8677D}" type="slidenum">
              <a:t>24</a:t>
            </a:fld>
            <a:endParaRPr/>
          </a:p>
        </p:txBody>
      </p:sp>
      <p:sp>
        <p:nvSpPr>
          <p:cNvPr id="472" name="Samples directly from tallies coming from e.g. MCNP target+moderator calculations.…"/>
          <p:cNvSpPr txBox="1"/>
          <p:nvPr/>
        </p:nvSpPr>
        <p:spPr>
          <a:xfrm>
            <a:off x="2636999" y="1944360"/>
            <a:ext cx="8783281" cy="1012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marL="191999" indent="-191999">
              <a:buSzPct val="100000"/>
              <a:buBlip>
                <a:blip r:embed="rId2"/>
              </a:buBlip>
              <a:defRPr spc="0"/>
            </a:pPr>
            <a:r>
              <a:t>Samples directly from tallies coming from e.g. MCNP target+moderator calculations.</a:t>
            </a:r>
          </a:p>
          <a:p>
            <a:pPr marL="191999" indent="-191999">
              <a:buSzPct val="100000"/>
              <a:buBlip>
                <a:blip r:embed="rId2"/>
              </a:buBlip>
              <a:defRPr spc="0"/>
            </a:pPr>
            <a:endParaRPr/>
          </a:p>
          <a:p>
            <a:pPr marL="191999" indent="-191999">
              <a:buSzPct val="100000"/>
              <a:buBlip>
                <a:blip r:embed="rId2"/>
              </a:buBlip>
              <a:defRPr spc="0"/>
            </a:pPr>
            <a:r>
              <a:t>Data file supplied for each beam port at ISIS.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Title 4"/>
          <p:cNvSpPr txBox="1"/>
          <p:nvPr/>
        </p:nvSpPr>
        <p:spPr>
          <a:xfrm>
            <a:off x="1774800" y="1398600"/>
            <a:ext cx="9312120" cy="41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 spc="-1"/>
            </a:lvl1pPr>
          </a:lstStyle>
          <a:p>
            <a:r>
              <a:t>Pulsed Sources: ViewModISIS</a:t>
            </a:r>
          </a:p>
        </p:txBody>
      </p:sp>
      <p:sp>
        <p:nvSpPr>
          <p:cNvPr id="475" name="Slide Number Placeholder 3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fld id="{86CB4B4D-7CA3-9044-876B-883B54F8677D}" type="slidenum">
              <a:t>25</a:t>
            </a:fld>
            <a:endParaRPr/>
          </a:p>
        </p:txBody>
      </p:sp>
      <p:sp>
        <p:nvSpPr>
          <p:cNvPr id="476" name="Samples directly from tallies coming from e.g. MCNP target+moderator calculations.…"/>
          <p:cNvSpPr txBox="1"/>
          <p:nvPr/>
        </p:nvSpPr>
        <p:spPr>
          <a:xfrm>
            <a:off x="2636999" y="1944360"/>
            <a:ext cx="8783281" cy="1012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marL="191999" indent="-191999">
              <a:buSzPct val="100000"/>
              <a:buBlip>
                <a:blip r:embed="rId2"/>
              </a:buBlip>
              <a:defRPr spc="0"/>
            </a:pPr>
            <a:r>
              <a:t>Samples directly from tallies coming from e.g. MCNP target+moderator calculations.</a:t>
            </a:r>
          </a:p>
          <a:p>
            <a:pPr marL="191999" indent="-191999">
              <a:buSzPct val="100000"/>
              <a:buBlip>
                <a:blip r:embed="rId2"/>
              </a:buBlip>
              <a:defRPr spc="0"/>
            </a:pPr>
            <a:endParaRPr/>
          </a:p>
          <a:p>
            <a:pPr marL="191999" indent="-191999">
              <a:buSzPct val="100000"/>
              <a:buBlip>
                <a:blip r:embed="rId2"/>
              </a:buBlip>
              <a:defRPr spc="0"/>
            </a:pPr>
            <a:r>
              <a:t>Data file supplied for each beam port at ISIS.</a:t>
            </a:r>
          </a:p>
        </p:txBody>
      </p:sp>
      <p:pic>
        <p:nvPicPr>
          <p:cNvPr id="477" name="image143.png" descr="image14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439" y="1916279"/>
            <a:ext cx="7360921" cy="4275721"/>
          </a:xfrm>
          <a:prstGeom prst="rect">
            <a:avLst/>
          </a:prstGeom>
          <a:ln w="12700">
            <a:miter lim="400000"/>
          </a:ln>
        </p:spPr>
      </p:pic>
      <p:sp>
        <p:nvSpPr>
          <p:cNvPr id="478" name="ISIS T2: IMAT"/>
          <p:cNvSpPr txBox="1"/>
          <p:nvPr/>
        </p:nvSpPr>
        <p:spPr>
          <a:xfrm>
            <a:off x="4802650" y="2294880"/>
            <a:ext cx="2574000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pc="0">
                <a:solidFill>
                  <a:srgbClr val="CE181E"/>
                </a:solidFill>
              </a:defRPr>
            </a:lvl1pPr>
          </a:lstStyle>
          <a:p>
            <a:r>
              <a:t>ISIS T2: IMAT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Title 4"/>
          <p:cNvSpPr txBox="1"/>
          <p:nvPr/>
        </p:nvSpPr>
        <p:spPr>
          <a:xfrm>
            <a:off x="1774800" y="1398600"/>
            <a:ext cx="9312120" cy="41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 spc="-1"/>
            </a:lvl1pPr>
          </a:lstStyle>
          <a:p>
            <a:r>
              <a:t>Pulsed Sources: SNS_source</a:t>
            </a:r>
          </a:p>
        </p:txBody>
      </p:sp>
      <p:sp>
        <p:nvSpPr>
          <p:cNvPr id="481" name="Slide Number Placeholder 3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fld id="{86CB4B4D-7CA3-9044-876B-883B54F8677D}" type="slidenum">
              <a:t>26</a:t>
            </a:fld>
            <a:endParaRPr/>
          </a:p>
        </p:txBody>
      </p:sp>
      <p:sp>
        <p:nvSpPr>
          <p:cNvPr id="482" name="Samples directly from tallies coming from e.g. MCNP target+moderator calculations.…"/>
          <p:cNvSpPr txBox="1"/>
          <p:nvPr/>
        </p:nvSpPr>
        <p:spPr>
          <a:xfrm>
            <a:off x="2636999" y="1943999"/>
            <a:ext cx="8783281" cy="1714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marL="191999" indent="-191999">
              <a:buSzPct val="100000"/>
              <a:buBlip>
                <a:blip r:embed="rId2"/>
              </a:buBlip>
              <a:defRPr spc="0"/>
            </a:pPr>
            <a:r>
              <a:t>Samples directly from tallies coming from e.g. MCNP target+moderator calculations.</a:t>
            </a:r>
          </a:p>
          <a:p>
            <a:pPr marL="191999" indent="-191999">
              <a:buSzPct val="100000"/>
              <a:buBlip>
                <a:blip r:embed="rId2"/>
              </a:buBlip>
              <a:defRPr spc="0"/>
            </a:pPr>
            <a:endParaRPr/>
          </a:p>
          <a:p>
            <a:pPr marL="191999" indent="-191999">
              <a:buSzPct val="100000"/>
              <a:buBlip>
                <a:blip r:embed="rId2"/>
              </a:buBlip>
              <a:defRPr spc="0"/>
            </a:pPr>
            <a:r>
              <a:t>Originally from SNS but also used extensively at J-PARC</a:t>
            </a:r>
          </a:p>
          <a:p>
            <a:pPr marL="191999" indent="-191999">
              <a:buSzPct val="100000"/>
              <a:buBlip>
                <a:blip r:embed="rId2"/>
              </a:buBlip>
              <a:defRPr spc="0"/>
            </a:pPr>
            <a:endParaRPr/>
          </a:p>
          <a:p>
            <a:pPr marL="191999" indent="-191999">
              <a:buSzPct val="100000"/>
              <a:buBlip>
                <a:blip r:embed="rId2"/>
              </a:buBlip>
              <a:defRPr spc="0"/>
            </a:pPr>
            <a:r>
              <a:t>Can be used (with the proper input files) to model CSNS, and likely also ISIS.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Title 4"/>
          <p:cNvSpPr txBox="1"/>
          <p:nvPr/>
        </p:nvSpPr>
        <p:spPr>
          <a:xfrm>
            <a:off x="1774800" y="1398600"/>
            <a:ext cx="9312120" cy="41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 spc="-1"/>
            </a:lvl1pPr>
          </a:lstStyle>
          <a:p>
            <a:r>
              <a:t>Pulsed Sources: SNS_source</a:t>
            </a:r>
          </a:p>
        </p:txBody>
      </p:sp>
      <p:sp>
        <p:nvSpPr>
          <p:cNvPr id="485" name="Slide Number Placeholder 3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fld id="{86CB4B4D-7CA3-9044-876B-883B54F8677D}" type="slidenum">
              <a:t>27</a:t>
            </a:fld>
            <a:endParaRPr/>
          </a:p>
        </p:txBody>
      </p:sp>
      <p:sp>
        <p:nvSpPr>
          <p:cNvPr id="486" name="Samples directly from tallies coming from e.g. MCNP target+moderator calculations.…"/>
          <p:cNvSpPr txBox="1"/>
          <p:nvPr/>
        </p:nvSpPr>
        <p:spPr>
          <a:xfrm>
            <a:off x="2636999" y="1943999"/>
            <a:ext cx="8783281" cy="1363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marL="191999" indent="-191999">
              <a:buSzPct val="100000"/>
              <a:buBlip>
                <a:blip r:embed="rId2"/>
              </a:buBlip>
              <a:defRPr spc="0"/>
            </a:pPr>
            <a:r>
              <a:t>Samples directly from tallies coming from e.g. MCNP target+moderator calculations.</a:t>
            </a:r>
          </a:p>
          <a:p>
            <a:pPr marL="191999" indent="-191999">
              <a:buSzPct val="100000"/>
              <a:buBlip>
                <a:blip r:embed="rId2"/>
              </a:buBlip>
              <a:defRPr spc="0"/>
            </a:pPr>
            <a:endParaRPr/>
          </a:p>
          <a:p>
            <a:pPr marL="191999" indent="-191999">
              <a:buSzPct val="100000"/>
              <a:buBlip>
                <a:blip r:embed="rId3"/>
              </a:buBlip>
              <a:defRPr spc="0"/>
            </a:pPr>
            <a:r>
              <a:t>Can be used (with the proper input files) to model CSNS-source.</a:t>
            </a:r>
          </a:p>
          <a:p>
            <a:pPr>
              <a:defRPr i="1" spc="0">
                <a:solidFill>
                  <a:srgbClr val="008400"/>
                </a:solidFill>
              </a:defRPr>
            </a:pPr>
            <a:r>
              <a:t>Example (coming from you) is expected to be included in next release of McStas.</a:t>
            </a:r>
          </a:p>
        </p:txBody>
      </p:sp>
      <p:pic>
        <p:nvPicPr>
          <p:cNvPr id="487" name="image152.png" descr="image15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8000" y="1656000"/>
            <a:ext cx="8057520" cy="468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Title 4"/>
          <p:cNvSpPr txBox="1"/>
          <p:nvPr/>
        </p:nvSpPr>
        <p:spPr>
          <a:xfrm>
            <a:off x="1774800" y="1398600"/>
            <a:ext cx="9312120" cy="41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 spc="-1"/>
            </a:lvl1pPr>
          </a:lstStyle>
          <a:p>
            <a:r>
              <a:t>Pulsed Sources: SNS_source_analytic</a:t>
            </a:r>
          </a:p>
        </p:txBody>
      </p:sp>
      <p:sp>
        <p:nvSpPr>
          <p:cNvPr id="490" name="Slide Number Placeholder 3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fld id="{86CB4B4D-7CA3-9044-876B-883B54F8677D}" type="slidenum">
              <a:t>28</a:t>
            </a:fld>
            <a:endParaRPr/>
          </a:p>
        </p:txBody>
      </p:sp>
      <p:sp>
        <p:nvSpPr>
          <p:cNvPr id="491" name="Samples from fits of Padé-functions to tallies from SNS_source.…"/>
          <p:cNvSpPr txBox="1"/>
          <p:nvPr/>
        </p:nvSpPr>
        <p:spPr>
          <a:xfrm>
            <a:off x="2636999" y="1943999"/>
            <a:ext cx="6812641" cy="1942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marL="191999" indent="-191999">
              <a:buSzPct val="100000"/>
              <a:buBlip>
                <a:blip r:embed="rId2"/>
              </a:buBlip>
              <a:defRPr spc="0"/>
            </a:pPr>
            <a:r>
              <a:t>Samples from fits of Padé-functions to tallies from SNS_source.</a:t>
            </a:r>
          </a:p>
          <a:p>
            <a:pPr marL="191999" indent="-191999">
              <a:buSzPct val="100000"/>
              <a:buBlip>
                <a:blip r:embed="rId3"/>
              </a:buBlip>
              <a:defRPr spc="0"/>
            </a:pPr>
            <a:r>
              <a:t>-  Requires a complex fitting campaign</a:t>
            </a:r>
          </a:p>
          <a:p>
            <a:pPr marL="191999" indent="-191999">
              <a:buSzPct val="100000"/>
              <a:buBlip>
                <a:blip r:embed="rId3"/>
              </a:buBlip>
              <a:defRPr spc="0"/>
            </a:pPr>
            <a:r>
              <a:t>+ Much  faster than SNS_source</a:t>
            </a:r>
            <a:br/>
            <a:r>
              <a:t>+ “Cleaner” distributions where statistics are sketchy</a:t>
            </a:r>
          </a:p>
          <a:p>
            <a:pPr marL="191999" indent="-191999">
              <a:buSzPct val="100000"/>
              <a:buBlip>
                <a:blip r:embed="rId3"/>
              </a:buBlip>
              <a:defRPr spc="0"/>
            </a:pPr>
            <a:endParaRPr/>
          </a:p>
          <a:p>
            <a:pPr marL="191999" indent="-191999">
              <a:buSzPct val="100000"/>
              <a:buBlip>
                <a:blip r:embed="rId3"/>
              </a:buBlip>
              <a:defRPr spc="0"/>
            </a:pPr>
            <a:r>
              <a:t>Can be used (with the proper input files) to model CSNS-source.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Title 4"/>
          <p:cNvSpPr txBox="1"/>
          <p:nvPr/>
        </p:nvSpPr>
        <p:spPr>
          <a:xfrm>
            <a:off x="1774800" y="1398600"/>
            <a:ext cx="9312120" cy="41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 spc="-1"/>
            </a:lvl1pPr>
          </a:lstStyle>
          <a:p>
            <a:r>
              <a:t>Monitors (some)</a:t>
            </a:r>
          </a:p>
        </p:txBody>
      </p:sp>
      <p:sp>
        <p:nvSpPr>
          <p:cNvPr id="494" name="Slide Number Placeholder 3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fld id="{86CB4B4D-7CA3-9044-876B-883B54F8677D}" type="slidenum">
              <a:t>29</a:t>
            </a:fld>
            <a:endParaRPr/>
          </a:p>
        </p:txBody>
      </p:sp>
      <p:sp>
        <p:nvSpPr>
          <p:cNvPr id="495" name="1D…"/>
          <p:cNvSpPr txBox="1"/>
          <p:nvPr/>
        </p:nvSpPr>
        <p:spPr>
          <a:xfrm>
            <a:off x="1833619" y="2103877"/>
            <a:ext cx="2849761" cy="377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 anchor="t">
            <a:spAutoFit/>
          </a:bodyPr>
          <a:lstStyle/>
          <a:p>
            <a:pPr>
              <a:defRPr sz="2800" b="1" spc="-1"/>
            </a:pPr>
            <a:r>
              <a:t>1D</a:t>
            </a:r>
          </a:p>
          <a:p>
            <a:pPr marL="191770" indent="-191770">
              <a:buSzPct val="100000"/>
              <a:buBlip>
                <a:blip r:embed="rId2"/>
              </a:buBlip>
              <a:defRPr spc="0"/>
            </a:pPr>
            <a:r>
              <a:t>L_monitor →</a:t>
            </a:r>
          </a:p>
          <a:p>
            <a:pPr marL="191770" indent="-191770">
              <a:buSzPct val="100000"/>
              <a:buBlip>
                <a:blip r:embed="rId2"/>
              </a:buBlip>
              <a:defRPr spc="0"/>
            </a:pPr>
            <a:endParaRPr/>
          </a:p>
          <a:p>
            <a:pPr marL="191770" indent="-191770">
              <a:buSzPct val="100000"/>
              <a:buBlip>
                <a:blip r:embed="rId2"/>
              </a:buBlip>
              <a:defRPr spc="0"/>
            </a:pPr>
            <a:r>
              <a:t>TOF_monitor → </a:t>
            </a:r>
          </a:p>
          <a:p>
            <a:pPr marL="191770" indent="-191770">
              <a:buSzPct val="100000"/>
              <a:buBlip>
                <a:blip r:embed="rId2"/>
              </a:buBlip>
              <a:defRPr spc="0"/>
            </a:pPr>
            <a:endParaRPr/>
          </a:p>
          <a:p>
            <a:pPr marL="191770" indent="-191770">
              <a:buSzPct val="100000"/>
              <a:buBlip>
                <a:blip r:embed="rId2"/>
              </a:buBlip>
              <a:defRPr spc="0"/>
            </a:pPr>
            <a:r>
              <a:t>Hdiv_monitor → </a:t>
            </a:r>
          </a:p>
          <a:p>
            <a:pPr marL="191770" indent="-191770">
              <a:buSzPct val="100000"/>
              <a:buBlip>
                <a:blip r:embed="rId2"/>
              </a:buBlip>
              <a:defRPr spc="0"/>
            </a:pPr>
            <a:endParaRPr/>
          </a:p>
          <a:p>
            <a:pPr marL="191770" indent="-191770">
              <a:buSzPct val="100000"/>
              <a:buBlip>
                <a:blip r:embed="rId2"/>
              </a:buBlip>
              <a:defRPr spc="0"/>
            </a:pPr>
            <a:r>
              <a:t>MeanPolLambda → </a:t>
            </a:r>
          </a:p>
          <a:p>
            <a:pPr marL="191770" indent="-191770">
              <a:buSzPct val="100000"/>
              <a:buBlip>
                <a:blip r:embed="rId2"/>
              </a:buBlip>
              <a:defRPr spc="0"/>
            </a:pPr>
            <a:endParaRPr/>
          </a:p>
          <a:p>
            <a:pPr marL="191770" indent="-191770">
              <a:buSzPct val="100000"/>
              <a:buBlip>
                <a:blip r:embed="rId2"/>
              </a:buBlip>
              <a:defRPr spc="0"/>
            </a:pPr>
            <a:r>
              <a:t>E_monitor → </a:t>
            </a:r>
          </a:p>
        </p:txBody>
      </p:sp>
      <p:sp>
        <p:nvSpPr>
          <p:cNvPr id="496" name="2D…"/>
          <p:cNvSpPr txBox="1"/>
          <p:nvPr/>
        </p:nvSpPr>
        <p:spPr>
          <a:xfrm>
            <a:off x="5292190" y="2043618"/>
            <a:ext cx="2702521" cy="377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 anchor="t">
            <a:spAutoFit/>
          </a:bodyPr>
          <a:lstStyle/>
          <a:p>
            <a:pPr>
              <a:defRPr sz="2800" b="1" spc="-1"/>
            </a:pPr>
            <a:r>
              <a:t>2D</a:t>
            </a:r>
          </a:p>
          <a:p>
            <a:pPr marL="191770" indent="-191770">
              <a:buSzPct val="100000"/>
              <a:buBlip>
                <a:blip r:embed="rId3"/>
              </a:buBlip>
              <a:defRPr spc="0"/>
            </a:pPr>
            <a:r>
              <a:t>PSD_monitor →	</a:t>
            </a:r>
          </a:p>
          <a:p>
            <a:pPr marL="191770" indent="-191770">
              <a:buSzPct val="100000"/>
              <a:buBlip>
                <a:blip r:embed="rId3"/>
              </a:buBlip>
              <a:defRPr spc="0"/>
            </a:pPr>
            <a:endParaRPr/>
          </a:p>
          <a:p>
            <a:pPr marL="191770" indent="-191770">
              <a:buSzPct val="100000"/>
              <a:buBlip>
                <a:blip r:embed="rId3"/>
              </a:buBlip>
              <a:defRPr spc="0"/>
            </a:pPr>
            <a:r>
              <a:t>PSD_monitor_4PI → </a:t>
            </a:r>
          </a:p>
          <a:p>
            <a:pPr marL="191770" indent="-191770">
              <a:buSzPct val="100000"/>
              <a:buBlip>
                <a:blip r:embed="rId3"/>
              </a:buBlip>
              <a:defRPr spc="0"/>
            </a:pPr>
            <a:endParaRPr/>
          </a:p>
          <a:p>
            <a:pPr marL="191770" indent="-191770">
              <a:buSzPct val="100000"/>
              <a:buBlip>
                <a:blip r:embed="rId3"/>
              </a:buBlip>
              <a:defRPr spc="0"/>
            </a:pPr>
            <a:r>
              <a:t>PolLambda_monitor → </a:t>
            </a:r>
          </a:p>
          <a:p>
            <a:pPr marL="191770" indent="-191770">
              <a:buSzPct val="100000"/>
              <a:buBlip>
                <a:blip r:embed="rId3"/>
              </a:buBlip>
              <a:defRPr spc="0"/>
            </a:pPr>
            <a:endParaRPr/>
          </a:p>
          <a:p>
            <a:pPr marL="191770" indent="-191770">
              <a:buSzPct val="100000"/>
              <a:buBlip>
                <a:blip r:embed="rId3"/>
              </a:buBlip>
              <a:defRPr spc="0"/>
            </a:pPr>
            <a:r>
              <a:t>Divergence_monitor → </a:t>
            </a:r>
          </a:p>
          <a:p>
            <a:pPr marL="191770" indent="-191770">
              <a:buSzPct val="100000"/>
              <a:buBlip>
                <a:blip r:embed="rId3"/>
              </a:buBlip>
              <a:defRPr spc="0"/>
            </a:pPr>
            <a:endParaRPr/>
          </a:p>
          <a:p>
            <a:pPr marL="191770" indent="-191770">
              <a:buSzPct val="100000"/>
              <a:buBlip>
                <a:blip r:embed="rId3"/>
              </a:buBlip>
              <a:defRPr spc="0"/>
            </a:pPr>
            <a:r>
              <a:t>DivPos_monitor → </a:t>
            </a:r>
          </a:p>
        </p:txBody>
      </p:sp>
      <p:sp>
        <p:nvSpPr>
          <p:cNvPr id="497" name="nD…"/>
          <p:cNvSpPr txBox="1"/>
          <p:nvPr/>
        </p:nvSpPr>
        <p:spPr>
          <a:xfrm>
            <a:off x="9582579" y="1717048"/>
            <a:ext cx="1905481" cy="1245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 anchor="t">
            <a:spAutoFit/>
          </a:bodyPr>
          <a:lstStyle/>
          <a:p>
            <a:pPr>
              <a:defRPr sz="2800" b="1" spc="-1"/>
            </a:pPr>
            <a:r>
              <a:t>nD</a:t>
            </a:r>
          </a:p>
          <a:p>
            <a:pPr>
              <a:buSzPct val="100000"/>
              <a:defRPr spc="0"/>
            </a:pPr>
            <a:endParaRPr dirty="0"/>
          </a:p>
          <a:p>
            <a:pPr marL="191770" indent="-191770">
              <a:buSzPct val="100000"/>
              <a:buBlip>
                <a:blip r:embed="rId4"/>
              </a:buBlip>
              <a:defRPr spc="0"/>
            </a:pPr>
            <a:r>
              <a:t>Monitor_nD  →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8" name="Text"/>
              <p:cNvSpPr txBox="1"/>
              <p:nvPr/>
            </p:nvSpPr>
            <p:spPr>
              <a:xfrm>
                <a:off x="3486240" y="2633726"/>
                <a:ext cx="628201" cy="36648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45719" rIns="45719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sz="19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sz="19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498" name="Text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240" y="2633726"/>
                <a:ext cx="628201" cy="366484"/>
              </a:xfrm>
              <a:prstGeom prst="rect">
                <a:avLst/>
              </a:prstGeom>
              <a:blipFill>
                <a:blip r:embed="rId5"/>
                <a:stretch>
                  <a:fillRect l="-6796" b="-5000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9" name="Text"/>
              <p:cNvSpPr txBox="1"/>
              <p:nvPr/>
            </p:nvSpPr>
            <p:spPr>
              <a:xfrm>
                <a:off x="3542724" y="3330192"/>
                <a:ext cx="360721" cy="32702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45719" rIns="45719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499" name="Text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2724" y="3330192"/>
                <a:ext cx="360721" cy="327021"/>
              </a:xfrm>
              <a:prstGeom prst="rect">
                <a:avLst/>
              </a:prstGeom>
              <a:blipFill>
                <a:blip r:embed="rId6"/>
                <a:stretch>
                  <a:fillRect l="-6780" r="-3390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0" name="Text"/>
              <p:cNvSpPr txBox="1"/>
              <p:nvPr/>
            </p:nvSpPr>
            <p:spPr>
              <a:xfrm>
                <a:off x="3742569" y="4046651"/>
                <a:ext cx="680401" cy="360733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45719" rIns="45719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sz="1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sz="15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sz="15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div</m:t>
                              </m:r>
                              <m:r>
                                <m:rPr>
                                  <m:nor/>
                                </m:rPr>
                                <a:rPr sz="15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sub>
                              <m:r>
                                <a:rPr sz="15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00" name="Text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569" y="4046651"/>
                <a:ext cx="680401" cy="360733"/>
              </a:xfrm>
              <a:prstGeom prst="rect">
                <a:avLst/>
              </a:prstGeom>
              <a:blipFill>
                <a:blip r:embed="rId7"/>
                <a:stretch>
                  <a:fillRect l="-3571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1" name="Text"/>
              <p:cNvSpPr txBox="1"/>
              <p:nvPr/>
            </p:nvSpPr>
            <p:spPr>
              <a:xfrm>
                <a:off x="3967560" y="4746589"/>
                <a:ext cx="667441" cy="34719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45719" rIns="45719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limUpp>
                            <m:limUppPr>
                              <m:ctrlPr>
                                <a:rPr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lim>
                              <m:r>
                                <a:rPr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¯</m:t>
                              </m:r>
                            </m:lim>
                          </m:limUpp>
                        </m:e>
                      </m:d>
                      <m:d>
                        <m:dPr>
                          <m:ctrlPr>
                            <a:rPr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01" name="Text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7560" y="4746589"/>
                <a:ext cx="667441" cy="347191"/>
              </a:xfrm>
              <a:prstGeom prst="rect">
                <a:avLst/>
              </a:prstGeom>
              <a:blipFill>
                <a:blip r:embed="rId8"/>
                <a:stretch>
                  <a:fillRect b="-14035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2" name="Text"/>
              <p:cNvSpPr txBox="1"/>
              <p:nvPr/>
            </p:nvSpPr>
            <p:spPr>
              <a:xfrm>
                <a:off x="3739313" y="5470992"/>
                <a:ext cx="441001" cy="320196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45719" rIns="45719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02" name="Text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9313" y="5470992"/>
                <a:ext cx="441001" cy="320196"/>
              </a:xfrm>
              <a:prstGeom prst="rect">
                <a:avLst/>
              </a:prstGeom>
              <a:blipFill>
                <a:blip r:embed="rId9"/>
                <a:stretch>
                  <a:fillRect l="-5479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3" name="Text"/>
              <p:cNvSpPr txBox="1"/>
              <p:nvPr/>
            </p:nvSpPr>
            <p:spPr>
              <a:xfrm>
                <a:off x="7141680" y="2560017"/>
                <a:ext cx="657361" cy="37259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45719" rIns="45719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sz="1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sz="1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sz="1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sz="1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03" name="Text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1680" y="2560017"/>
                <a:ext cx="657361" cy="372597"/>
              </a:xfrm>
              <a:prstGeom prst="rect">
                <a:avLst/>
              </a:prstGeom>
              <a:blipFill>
                <a:blip r:embed="rId10"/>
                <a:stretch>
                  <a:fillRect l="-4673" b="-3279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4" name="Text"/>
              <p:cNvSpPr txBox="1"/>
              <p:nvPr/>
            </p:nvSpPr>
            <p:spPr>
              <a:xfrm>
                <a:off x="7555645" y="3291018"/>
                <a:ext cx="636121" cy="34412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45719" rIns="45719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</m:oMath>
                  </m:oMathPara>
                </a14:m>
                <a:endParaRPr/>
              </a:p>
            </p:txBody>
          </p:sp>
        </mc:Choice>
        <mc:Fallback>
          <p:sp>
            <p:nvSpPr>
              <p:cNvPr id="504" name="Text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645" y="3291018"/>
                <a:ext cx="636121" cy="344127"/>
              </a:xfrm>
              <a:prstGeom prst="rect">
                <a:avLst/>
              </a:prstGeom>
              <a:blipFill>
                <a:blip r:embed="rId11"/>
                <a:stretch>
                  <a:fillRect l="-3810" r="-952" b="-10714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5" name="Text"/>
              <p:cNvSpPr txBox="1"/>
              <p:nvPr/>
            </p:nvSpPr>
            <p:spPr>
              <a:xfrm>
                <a:off x="7723115" y="3913603"/>
                <a:ext cx="695521" cy="37205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45719" rIns="45719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sz="1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limUpp>
                            <m:limUppPr>
                              <m:ctrlPr>
                                <a:rPr sz="17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sz="17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lim>
                              <m:r>
                                <a:rPr sz="17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¯</m:t>
                              </m:r>
                            </m:lim>
                          </m:limUpp>
                          <m:r>
                            <a:rPr sz="1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sz="1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</m:oMath>
                  </m:oMathPara>
                </a14:m>
                <a:endParaRPr/>
              </a:p>
            </p:txBody>
          </p:sp>
        </mc:Choice>
        <mc:Fallback>
          <p:sp>
            <p:nvSpPr>
              <p:cNvPr id="505" name="Text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3115" y="3913603"/>
                <a:ext cx="695521" cy="372058"/>
              </a:xfrm>
              <a:prstGeom prst="rect">
                <a:avLst/>
              </a:prstGeom>
              <a:blipFill>
                <a:blip r:embed="rId12"/>
                <a:stretch>
                  <a:fillRect r="-3509" b="-19672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6" name="Text"/>
              <p:cNvSpPr txBox="1"/>
              <p:nvPr/>
            </p:nvSpPr>
            <p:spPr>
              <a:xfrm>
                <a:off x="10348051" y="3081429"/>
                <a:ext cx="456481" cy="32742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45719" rIns="45719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/>
              </a:p>
            </p:txBody>
          </p:sp>
        </mc:Choice>
        <mc:Fallback>
          <p:sp>
            <p:nvSpPr>
              <p:cNvPr id="506" name="Text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8051" y="3081429"/>
                <a:ext cx="456481" cy="327424"/>
              </a:xfrm>
              <a:prstGeom prst="rect">
                <a:avLst/>
              </a:prstGeom>
              <a:blipFill>
                <a:blip r:embed="rId13"/>
                <a:stretch>
                  <a:fillRect l="-6757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7" name="Text"/>
              <p:cNvSpPr txBox="1"/>
              <p:nvPr/>
            </p:nvSpPr>
            <p:spPr>
              <a:xfrm>
                <a:off x="10315581" y="3564140"/>
                <a:ext cx="724321" cy="34979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45719" rIns="45719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/>
              </a:p>
            </p:txBody>
          </p:sp>
        </mc:Choice>
        <mc:Fallback>
          <p:sp>
            <p:nvSpPr>
              <p:cNvPr id="507" name="Text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5581" y="3564140"/>
                <a:ext cx="724321" cy="349799"/>
              </a:xfrm>
              <a:prstGeom prst="rect">
                <a:avLst/>
              </a:prstGeom>
              <a:blipFill>
                <a:blip r:embed="rId14"/>
                <a:stretch>
                  <a:fillRect l="-5042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8" name="Text"/>
              <p:cNvSpPr txBox="1"/>
              <p:nvPr/>
            </p:nvSpPr>
            <p:spPr>
              <a:xfrm>
                <a:off x="10251861" y="4279095"/>
                <a:ext cx="1024921" cy="35601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45719" rIns="45719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</m:oMath>
                  </m:oMathPara>
                </a14:m>
                <a:endParaRPr/>
              </a:p>
            </p:txBody>
          </p:sp>
        </mc:Choice>
        <mc:Fallback>
          <p:sp>
            <p:nvSpPr>
              <p:cNvPr id="508" name="Text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1861" y="4279095"/>
                <a:ext cx="1024921" cy="356019"/>
              </a:xfrm>
              <a:prstGeom prst="rect">
                <a:avLst/>
              </a:prstGeom>
              <a:blipFill>
                <a:blip r:embed="rId15"/>
                <a:stretch>
                  <a:fillRect l="-3571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9" name="or"/>
          <p:cNvSpPr txBox="1"/>
          <p:nvPr/>
        </p:nvSpPr>
        <p:spPr>
          <a:xfrm>
            <a:off x="10007829" y="3561952"/>
            <a:ext cx="342001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pc="0"/>
            </a:lvl1pPr>
          </a:lstStyle>
          <a:p>
            <a:r>
              <a:t>or</a:t>
            </a:r>
          </a:p>
        </p:txBody>
      </p:sp>
      <p:sp>
        <p:nvSpPr>
          <p:cNvPr id="510" name="or"/>
          <p:cNvSpPr txBox="1"/>
          <p:nvPr/>
        </p:nvSpPr>
        <p:spPr>
          <a:xfrm>
            <a:off x="9971830" y="4281951"/>
            <a:ext cx="342001" cy="31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pc="0"/>
            </a:lvl1pPr>
          </a:lstStyle>
          <a:p>
            <a:r>
              <a:t>or</a:t>
            </a:r>
          </a:p>
        </p:txBody>
      </p:sp>
      <p:sp>
        <p:nvSpPr>
          <p:cNvPr id="511" name="Line"/>
          <p:cNvSpPr/>
          <p:nvPr/>
        </p:nvSpPr>
        <p:spPr>
          <a:xfrm>
            <a:off x="9216000" y="1980000"/>
            <a:ext cx="1" cy="2808001"/>
          </a:xfrm>
          <a:prstGeom prst="line">
            <a:avLst/>
          </a:prstGeom>
          <a:ln w="3175">
            <a:solidFill>
              <a:srgbClr val="3465A4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12" name="Line"/>
          <p:cNvSpPr/>
          <p:nvPr/>
        </p:nvSpPr>
        <p:spPr>
          <a:xfrm flipH="1">
            <a:off x="4895999" y="1943999"/>
            <a:ext cx="1" cy="2880001"/>
          </a:xfrm>
          <a:prstGeom prst="line">
            <a:avLst/>
          </a:prstGeom>
          <a:ln w="3175">
            <a:solidFill>
              <a:srgbClr val="3465A4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13" name="or ..."/>
          <p:cNvSpPr txBox="1"/>
          <p:nvPr/>
        </p:nvSpPr>
        <p:spPr>
          <a:xfrm>
            <a:off x="10007829" y="5043711"/>
            <a:ext cx="1134001" cy="31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pc="0"/>
            </a:lvl1pPr>
          </a:lstStyle>
          <a:p>
            <a:r>
              <a:t>or 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4" name="Text"/>
              <p:cNvSpPr txBox="1"/>
              <p:nvPr/>
            </p:nvSpPr>
            <p:spPr>
              <a:xfrm>
                <a:off x="7599661" y="4725035"/>
                <a:ext cx="1200241" cy="39029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45719" rIns="45719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div</m:t>
                              </m:r>
                              <m:r>
                                <m:rPr>
                                  <m:nor/>
                                </m:rPr>
                                <a:rPr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sub>
                              <m:r>
                                <a:rPr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div</m:t>
                              </m:r>
                              <m:r>
                                <m:rPr>
                                  <m:nor/>
                                </m:rPr>
                                <a:rPr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sub>
                              <m:r>
                                <a:rPr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14" name="Text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9661" y="4725035"/>
                <a:ext cx="1200241" cy="390299"/>
              </a:xfrm>
              <a:prstGeom prst="rect">
                <a:avLst/>
              </a:prstGeom>
              <a:blipFill>
                <a:blip r:embed="rId16"/>
                <a:stretch>
                  <a:fillRect l="-2538" r="-3046" b="-1563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5" name="Text"/>
              <p:cNvSpPr txBox="1"/>
              <p:nvPr/>
            </p:nvSpPr>
            <p:spPr>
              <a:xfrm>
                <a:off x="7422372" y="5442230"/>
                <a:ext cx="914761" cy="37772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45719" rIns="45719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div</m:t>
                              </m:r>
                              <m:r>
                                <m:rPr>
                                  <m:nor/>
                                </m:rPr>
                                <a:rPr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sub>
                              <m:r>
                                <a:rPr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15" name="Text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2372" y="5442230"/>
                <a:ext cx="914761" cy="377720"/>
              </a:xfrm>
              <a:prstGeom prst="rect">
                <a:avLst/>
              </a:prstGeom>
              <a:blipFill>
                <a:blip r:embed="rId17"/>
                <a:stretch>
                  <a:fillRect l="-3333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"/>
          <p:cNvSpPr/>
          <p:nvPr/>
        </p:nvSpPr>
        <p:spPr>
          <a:xfrm rot="5400000">
            <a:off x="4457159" y="4363199"/>
            <a:ext cx="1742041" cy="3596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201" y="0"/>
                </a:moveTo>
                <a:lnTo>
                  <a:pt x="0" y="0"/>
                </a:lnTo>
                <a:lnTo>
                  <a:pt x="5403" y="21600"/>
                </a:lnTo>
                <a:lnTo>
                  <a:pt x="21600" y="21600"/>
                </a:lnTo>
                <a:lnTo>
                  <a:pt x="16201" y="0"/>
                </a:lnTo>
              </a:path>
            </a:pathLst>
          </a:custGeom>
          <a:solidFill>
            <a:srgbClr val="729FCF"/>
          </a:solidFill>
          <a:ln w="3175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endParaRPr/>
          </a:p>
        </p:txBody>
      </p:sp>
      <p:sp>
        <p:nvSpPr>
          <p:cNvPr id="299" name="Title 4"/>
          <p:cNvSpPr txBox="1"/>
          <p:nvPr/>
        </p:nvSpPr>
        <p:spPr>
          <a:xfrm>
            <a:off x="2016683" y="716464"/>
            <a:ext cx="9312121" cy="4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 spc="-1"/>
            </a:lvl1pPr>
          </a:lstStyle>
          <a:p>
            <a:r>
              <a:t>Sources: Source_Maxwell_3</a:t>
            </a:r>
          </a:p>
        </p:txBody>
      </p:sp>
      <p:sp>
        <p:nvSpPr>
          <p:cNvPr id="300" name="Slide Number Placeholder 3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301" name="Initial position and direction: as for Source_simple"/>
          <p:cNvSpPr txBox="1"/>
          <p:nvPr/>
        </p:nvSpPr>
        <p:spPr>
          <a:xfrm>
            <a:off x="2060999" y="2952000"/>
            <a:ext cx="7830002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pc="0"/>
            </a:lvl1pPr>
          </a:lstStyle>
          <a:p>
            <a:r>
              <a:t>Initial position and direction: as for Source_simple</a:t>
            </a:r>
          </a:p>
        </p:txBody>
      </p:sp>
      <p:sp>
        <p:nvSpPr>
          <p:cNvPr id="302" name="Line"/>
          <p:cNvSpPr/>
          <p:nvPr/>
        </p:nvSpPr>
        <p:spPr>
          <a:xfrm flipV="1">
            <a:off x="5437799" y="3971159"/>
            <a:ext cx="1614241" cy="472321"/>
          </a:xfrm>
          <a:prstGeom prst="line">
            <a:avLst/>
          </a:prstGeom>
          <a:ln w="3175">
            <a:solidFill>
              <a:srgbClr val="3465A4"/>
            </a:solidFill>
            <a:tailEnd type="stealt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3" name="Line"/>
          <p:cNvSpPr/>
          <p:nvPr/>
        </p:nvSpPr>
        <p:spPr>
          <a:xfrm>
            <a:off x="5398559" y="4522320"/>
            <a:ext cx="1771561" cy="196921"/>
          </a:xfrm>
          <a:prstGeom prst="line">
            <a:avLst/>
          </a:prstGeom>
          <a:ln w="3175">
            <a:solidFill>
              <a:srgbClr val="3465A4"/>
            </a:solidFill>
            <a:tailEnd type="stealt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4" name="Line"/>
          <p:cNvSpPr/>
          <p:nvPr/>
        </p:nvSpPr>
        <p:spPr>
          <a:xfrm flipV="1">
            <a:off x="5398559" y="4522320"/>
            <a:ext cx="1614242" cy="196921"/>
          </a:xfrm>
          <a:prstGeom prst="line">
            <a:avLst/>
          </a:prstGeom>
          <a:ln w="3175">
            <a:solidFill>
              <a:srgbClr val="3465A4"/>
            </a:solidFill>
            <a:tailEnd type="stealt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5" name="Line"/>
          <p:cNvSpPr/>
          <p:nvPr/>
        </p:nvSpPr>
        <p:spPr>
          <a:xfrm flipV="1">
            <a:off x="5398560" y="3538080"/>
            <a:ext cx="472321" cy="787321"/>
          </a:xfrm>
          <a:prstGeom prst="line">
            <a:avLst/>
          </a:prstGeom>
          <a:ln w="3175">
            <a:solidFill>
              <a:srgbClr val="3465A4"/>
            </a:solidFill>
            <a:custDash>
              <a:ds d="197000" sp="127000"/>
            </a:custDash>
            <a:tailEnd type="stealt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6" name="Line"/>
          <p:cNvSpPr/>
          <p:nvPr/>
        </p:nvSpPr>
        <p:spPr>
          <a:xfrm>
            <a:off x="5398560" y="4797719"/>
            <a:ext cx="826920" cy="472321"/>
          </a:xfrm>
          <a:prstGeom prst="line">
            <a:avLst/>
          </a:prstGeom>
          <a:ln w="3175">
            <a:solidFill>
              <a:srgbClr val="3465A4"/>
            </a:solidFill>
            <a:custDash>
              <a:ds d="197000" sp="197000"/>
            </a:custDash>
            <a:tailEnd type="stealt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7" name="Line"/>
          <p:cNvSpPr/>
          <p:nvPr/>
        </p:nvSpPr>
        <p:spPr>
          <a:xfrm flipH="1" flipV="1">
            <a:off x="4847399" y="3774240"/>
            <a:ext cx="354241" cy="630001"/>
          </a:xfrm>
          <a:prstGeom prst="line">
            <a:avLst/>
          </a:prstGeom>
          <a:ln w="3175">
            <a:solidFill>
              <a:srgbClr val="3465A4"/>
            </a:solidFill>
            <a:custDash>
              <a:ds d="197000" sp="127000"/>
            </a:custDash>
            <a:tailEnd type="stealt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8" name="Line"/>
          <p:cNvSpPr/>
          <p:nvPr/>
        </p:nvSpPr>
        <p:spPr>
          <a:xfrm flipH="1">
            <a:off x="4886640" y="4719239"/>
            <a:ext cx="315001" cy="511921"/>
          </a:xfrm>
          <a:prstGeom prst="line">
            <a:avLst/>
          </a:prstGeom>
          <a:ln w="3175">
            <a:solidFill>
              <a:srgbClr val="3465A4"/>
            </a:solidFill>
            <a:custDash>
              <a:ds d="197000" sp="127000"/>
            </a:custDash>
            <a:tailEnd type="stealt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9" name="Shape"/>
          <p:cNvSpPr/>
          <p:nvPr/>
        </p:nvSpPr>
        <p:spPr>
          <a:xfrm rot="5400000">
            <a:off x="6221159" y="4147199"/>
            <a:ext cx="2318041" cy="5036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201" y="0"/>
                </a:moveTo>
                <a:lnTo>
                  <a:pt x="0" y="0"/>
                </a:lnTo>
                <a:lnTo>
                  <a:pt x="5403" y="21600"/>
                </a:lnTo>
                <a:lnTo>
                  <a:pt x="21600" y="21600"/>
                </a:lnTo>
                <a:lnTo>
                  <a:pt x="16201" y="0"/>
                </a:lnTo>
              </a:path>
            </a:pathLst>
          </a:custGeom>
          <a:ln w="36000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endParaRPr/>
          </a:p>
        </p:txBody>
      </p:sp>
      <p:sp>
        <p:nvSpPr>
          <p:cNvPr id="310" name="CustomShape 5"/>
          <p:cNvSpPr txBox="1"/>
          <p:nvPr/>
        </p:nvSpPr>
        <p:spPr>
          <a:xfrm>
            <a:off x="1789199" y="1656000"/>
            <a:ext cx="10234082" cy="77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pc="-1">
                <a:solidFill>
                  <a:srgbClr val="38571A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COMPONENT</a:t>
            </a:r>
            <a:r>
              <a:rPr>
                <a:solidFill>
                  <a:srgbClr val="000000"/>
                </a:solidFill>
              </a:rPr>
              <a:t> source = </a:t>
            </a:r>
            <a:r>
              <a:t>Source_Maxwell_3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61FF"/>
                </a:solidFill>
              </a:rPr>
              <a:t>yheight=0.156, xwidth=0.126,</a:t>
            </a:r>
            <a:br>
              <a:rPr>
                <a:solidFill>
                  <a:srgbClr val="0061FF"/>
                </a:solidFill>
              </a:rPr>
            </a:br>
            <a:r>
              <a:rPr>
                <a:solidFill>
                  <a:srgbClr val="0061FF"/>
                </a:solidFill>
              </a:rPr>
              <a:t>		Lmin=0.1, Lmax=9.0, dist=1.5, focus_xw = 0.025, focus_yh = 0.12,</a:t>
            </a:r>
            <a:br>
              <a:rPr>
                <a:solidFill>
                  <a:srgbClr val="0061FF"/>
                </a:solidFill>
              </a:rPr>
            </a:br>
            <a:r>
              <a:rPr>
                <a:solidFill>
                  <a:srgbClr val="0061FF"/>
                </a:solidFill>
              </a:rPr>
              <a:t>		T1=150.42, I1=3.67E11, T2=38.74, I2=3.64E11, T3=14.84, I3=0.95E11</a:t>
            </a:r>
            <a:r>
              <a:rPr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311" name="Parameters from the PSI cold source"/>
          <p:cNvSpPr txBox="1"/>
          <p:nvPr/>
        </p:nvSpPr>
        <p:spPr>
          <a:xfrm>
            <a:off x="7821360" y="2533680"/>
            <a:ext cx="3835081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i="1" spc="0"/>
            </a:lvl1pPr>
          </a:lstStyle>
          <a:p>
            <a:r>
              <a:t>Parameters from the PSI cold source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Title 4"/>
          <p:cNvSpPr txBox="1"/>
          <p:nvPr/>
        </p:nvSpPr>
        <p:spPr>
          <a:xfrm>
            <a:off x="1774800" y="1398600"/>
            <a:ext cx="9312120" cy="41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 spc="-1"/>
            </a:lvl1pPr>
          </a:lstStyle>
          <a:p>
            <a:r>
              <a:t>Monitors: Quick examples</a:t>
            </a:r>
          </a:p>
        </p:txBody>
      </p:sp>
      <p:sp>
        <p:nvSpPr>
          <p:cNvPr id="518" name="Slide Number Placeholder 3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fld id="{86CB4B4D-7CA3-9044-876B-883B54F8677D}" type="slidenum">
              <a:t>30</a:t>
            </a:fld>
            <a:endParaRPr/>
          </a:p>
        </p:txBody>
      </p:sp>
      <p:sp>
        <p:nvSpPr>
          <p:cNvPr id="519" name="CustomShape 7"/>
          <p:cNvSpPr txBox="1"/>
          <p:nvPr/>
        </p:nvSpPr>
        <p:spPr>
          <a:xfrm>
            <a:off x="2001239" y="2254839"/>
            <a:ext cx="8859242" cy="669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pc="-1">
                <a:solidFill>
                  <a:srgbClr val="38571A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COMPONENT </a:t>
            </a:r>
            <a:r>
              <a:rPr>
                <a:solidFill>
                  <a:srgbClr val="000000"/>
                </a:solidFill>
              </a:rPr>
              <a:t>my_L_monitor </a:t>
            </a:r>
            <a:r>
              <a:t>= L_monitor(</a:t>
            </a:r>
            <a:r>
              <a:rPr>
                <a:solidFill>
                  <a:srgbClr val="0061FF"/>
                </a:solidFill>
              </a:rPr>
              <a:t>xwidth=0.2, yheight=0.2,   </a:t>
            </a:r>
          </a:p>
          <a:p>
            <a:pPr>
              <a:defRPr b="1" spc="-1">
                <a:solidFill>
                  <a:srgbClr val="0061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             nL=20, filename="Output.L", Lmin=2, Lmax=10</a:t>
            </a:r>
            <a:r>
              <a:rPr>
                <a:solidFill>
                  <a:srgbClr val="38571A"/>
                </a:solidFill>
              </a:rPr>
              <a:t>)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31</a:t>
            </a:fld>
            <a:endParaRPr/>
          </a:p>
        </p:txBody>
      </p:sp>
      <p:sp>
        <p:nvSpPr>
          <p:cNvPr id="522" name="Imagine a histogram, e.g. I(λ)…"/>
          <p:cNvSpPr txBox="1"/>
          <p:nvPr/>
        </p:nvSpPr>
        <p:spPr>
          <a:xfrm>
            <a:off x="1774800" y="1706399"/>
            <a:ext cx="9312120" cy="248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76040" indent="-175679">
              <a:spcBef>
                <a:spcPts val="400"/>
              </a:spcBef>
              <a:buClr>
                <a:srgbClr val="000000"/>
              </a:buClr>
              <a:buSzPct val="100000"/>
              <a:buChar char=""/>
              <a:defRPr spc="0">
                <a:latin typeface="Verdana"/>
                <a:ea typeface="Verdana"/>
                <a:cs typeface="Verdana"/>
                <a:sym typeface="Verdana"/>
              </a:defRPr>
            </a:pPr>
            <a:r>
              <a:t>Imagine a histogram, e.g. </a:t>
            </a:r>
            <a:r>
              <a:rPr b="1"/>
              <a:t>I</a:t>
            </a:r>
            <a:r>
              <a:t>(λ)</a:t>
            </a:r>
          </a:p>
          <a:p>
            <a:pPr>
              <a:spcBef>
                <a:spcPts val="400"/>
              </a:spcBef>
              <a:defRPr spc="0"/>
            </a:pPr>
            <a:endParaRPr/>
          </a:p>
          <a:p>
            <a:pPr>
              <a:spcBef>
                <a:spcPts val="400"/>
              </a:spcBef>
              <a:defRPr spc="0"/>
            </a:pPr>
            <a:endParaRPr/>
          </a:p>
          <a:p>
            <a:pPr>
              <a:spcBef>
                <a:spcPts val="400"/>
              </a:spcBef>
              <a:defRPr spc="0"/>
            </a:pPr>
            <a:endParaRPr/>
          </a:p>
          <a:p>
            <a:pPr>
              <a:spcBef>
                <a:spcPts val="400"/>
              </a:spcBef>
              <a:defRPr spc="0"/>
            </a:pPr>
            <a:endParaRPr/>
          </a:p>
          <a:p>
            <a:pPr>
              <a:spcBef>
                <a:spcPts val="400"/>
              </a:spcBef>
              <a:defRPr spc="0"/>
            </a:pPr>
            <a:endParaRPr/>
          </a:p>
          <a:p>
            <a:pPr>
              <a:spcBef>
                <a:spcPts val="400"/>
              </a:spcBef>
              <a:defRPr spc="0"/>
            </a:pPr>
            <a:endParaRPr/>
          </a:p>
          <a:p>
            <a:pPr>
              <a:spcBef>
                <a:spcPts val="400"/>
              </a:spcBef>
              <a:defRPr spc="0"/>
            </a:pPr>
            <a:endParaRPr/>
          </a:p>
          <a:p>
            <a:pPr marL="176040" indent="-175679">
              <a:spcBef>
                <a:spcPts val="400"/>
              </a:spcBef>
              <a:buClr>
                <a:srgbClr val="000000"/>
              </a:buClr>
              <a:buSzPct val="100000"/>
              <a:buChar char=""/>
              <a:defRPr spc="0">
                <a:latin typeface="Verdana"/>
                <a:ea typeface="Verdana"/>
                <a:cs typeface="Verdana"/>
                <a:sym typeface="Verdana"/>
              </a:defRPr>
            </a:pPr>
            <a:r>
              <a:t>The RMS variance over that set becomes our statistical error bar </a:t>
            </a:r>
            <a:r>
              <a:rPr b="1" i="1"/>
              <a:t>E</a:t>
            </a:r>
          </a:p>
        </p:txBody>
      </p:sp>
      <p:sp>
        <p:nvSpPr>
          <p:cNvPr id="523" name="In a histogram sense"/>
          <p:cNvSpPr txBox="1"/>
          <p:nvPr/>
        </p:nvSpPr>
        <p:spPr>
          <a:xfrm>
            <a:off x="1709495" y="1115492"/>
            <a:ext cx="9312121" cy="41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 spc="-1"/>
            </a:lvl1pPr>
          </a:lstStyle>
          <a:p>
            <a:r>
              <a:t>In a histogram sense</a:t>
            </a:r>
          </a:p>
        </p:txBody>
      </p:sp>
      <p:sp>
        <p:nvSpPr>
          <p:cNvPr id="524" name="Rectangle"/>
          <p:cNvSpPr/>
          <p:nvPr/>
        </p:nvSpPr>
        <p:spPr>
          <a:xfrm>
            <a:off x="3572279" y="2684879"/>
            <a:ext cx="2298962" cy="162361"/>
          </a:xfrm>
          <a:prstGeom prst="rect">
            <a:avLst/>
          </a:prstGeom>
          <a:solidFill>
            <a:srgbClr val="FFFFFF"/>
          </a:solidFill>
          <a:ln w="126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endParaRPr/>
          </a:p>
        </p:txBody>
      </p:sp>
      <p:sp>
        <p:nvSpPr>
          <p:cNvPr id="525" name="Rectangle"/>
          <p:cNvSpPr/>
          <p:nvPr/>
        </p:nvSpPr>
        <p:spPr>
          <a:xfrm>
            <a:off x="3572280" y="2685600"/>
            <a:ext cx="138961" cy="160921"/>
          </a:xfrm>
          <a:prstGeom prst="rect">
            <a:avLst/>
          </a:prstGeom>
          <a:solidFill>
            <a:srgbClr val="FFFFFF"/>
          </a:solidFill>
          <a:ln w="126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endParaRPr/>
          </a:p>
        </p:txBody>
      </p:sp>
      <p:sp>
        <p:nvSpPr>
          <p:cNvPr id="526" name="Rectangle"/>
          <p:cNvSpPr/>
          <p:nvPr/>
        </p:nvSpPr>
        <p:spPr>
          <a:xfrm>
            <a:off x="3710520" y="2685600"/>
            <a:ext cx="138961" cy="160921"/>
          </a:xfrm>
          <a:prstGeom prst="rect">
            <a:avLst/>
          </a:prstGeom>
          <a:solidFill>
            <a:srgbClr val="FFFFFF"/>
          </a:solidFill>
          <a:ln w="126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endParaRPr/>
          </a:p>
        </p:txBody>
      </p:sp>
      <p:sp>
        <p:nvSpPr>
          <p:cNvPr id="527" name="Rectangle"/>
          <p:cNvSpPr/>
          <p:nvPr/>
        </p:nvSpPr>
        <p:spPr>
          <a:xfrm>
            <a:off x="3849120" y="2685600"/>
            <a:ext cx="138961" cy="160921"/>
          </a:xfrm>
          <a:prstGeom prst="rect">
            <a:avLst/>
          </a:prstGeom>
          <a:solidFill>
            <a:srgbClr val="FFFFFF"/>
          </a:solidFill>
          <a:ln w="126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endParaRPr/>
          </a:p>
        </p:txBody>
      </p:sp>
      <p:sp>
        <p:nvSpPr>
          <p:cNvPr id="528" name="Rectangle"/>
          <p:cNvSpPr/>
          <p:nvPr/>
        </p:nvSpPr>
        <p:spPr>
          <a:xfrm>
            <a:off x="4601879" y="2685600"/>
            <a:ext cx="138961" cy="160921"/>
          </a:xfrm>
          <a:prstGeom prst="rect">
            <a:avLst/>
          </a:prstGeom>
          <a:solidFill>
            <a:srgbClr val="FFFFFF"/>
          </a:solidFill>
          <a:ln w="126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endParaRPr/>
          </a:p>
        </p:txBody>
      </p:sp>
      <p:sp>
        <p:nvSpPr>
          <p:cNvPr id="529" name="Rectangle"/>
          <p:cNvSpPr/>
          <p:nvPr/>
        </p:nvSpPr>
        <p:spPr>
          <a:xfrm>
            <a:off x="5605919" y="2685600"/>
            <a:ext cx="138961" cy="160921"/>
          </a:xfrm>
          <a:prstGeom prst="rect">
            <a:avLst/>
          </a:prstGeom>
          <a:solidFill>
            <a:srgbClr val="FFFFFF"/>
          </a:solidFill>
          <a:ln w="126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endParaRPr/>
          </a:p>
        </p:txBody>
      </p:sp>
      <p:sp>
        <p:nvSpPr>
          <p:cNvPr id="530" name="Rectangle"/>
          <p:cNvSpPr/>
          <p:nvPr/>
        </p:nvSpPr>
        <p:spPr>
          <a:xfrm>
            <a:off x="5744159" y="2685600"/>
            <a:ext cx="138961" cy="160921"/>
          </a:xfrm>
          <a:prstGeom prst="rect">
            <a:avLst/>
          </a:prstGeom>
          <a:solidFill>
            <a:srgbClr val="FFFFFF"/>
          </a:solidFill>
          <a:ln w="126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endParaRPr/>
          </a:p>
        </p:txBody>
      </p:sp>
      <p:sp>
        <p:nvSpPr>
          <p:cNvPr id="531" name="…"/>
          <p:cNvSpPr txBox="1"/>
          <p:nvPr/>
        </p:nvSpPr>
        <p:spPr>
          <a:xfrm>
            <a:off x="5065560" y="2599919"/>
            <a:ext cx="190374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spc="-1"/>
            </a:lvl1pPr>
          </a:lstStyle>
          <a:p>
            <a:r>
              <a:t>…</a:t>
            </a:r>
          </a:p>
        </p:txBody>
      </p:sp>
      <p:sp>
        <p:nvSpPr>
          <p:cNvPr id="532" name="…"/>
          <p:cNvSpPr txBox="1"/>
          <p:nvPr/>
        </p:nvSpPr>
        <p:spPr>
          <a:xfrm>
            <a:off x="4182840" y="2599919"/>
            <a:ext cx="190374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spc="-1"/>
            </a:lvl1pPr>
          </a:lstStyle>
          <a:p>
            <a:r>
              <a:t>…</a:t>
            </a:r>
          </a:p>
        </p:txBody>
      </p:sp>
      <p:sp>
        <p:nvSpPr>
          <p:cNvPr id="533" name="Connection Line"/>
          <p:cNvSpPr/>
          <p:nvPr/>
        </p:nvSpPr>
        <p:spPr>
          <a:xfrm>
            <a:off x="4737239" y="3003480"/>
            <a:ext cx="2122561" cy="3139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7" extrusionOk="0">
                <a:moveTo>
                  <a:pt x="21600" y="2963"/>
                </a:moveTo>
                <a:cubicBezTo>
                  <a:pt x="13103" y="21600"/>
                  <a:pt x="5903" y="20612"/>
                  <a:pt x="0" y="0"/>
                </a:cubicBezTo>
              </a:path>
            </a:pathLst>
          </a:custGeom>
          <a:ln w="12600">
            <a:solidFill>
              <a:schemeClr val="accent1"/>
            </a:solidFill>
            <a:headEnd type="triangle"/>
          </a:ln>
          <a:effectLst>
            <a:outerShdw rotWithShape="0">
              <a:srgbClr val="000000">
                <a:alpha val="38000"/>
              </a:srgbClr>
            </a:outerShdw>
          </a:effectLst>
        </p:spPr>
        <p:txBody>
          <a:bodyPr lIns="46799" tIns="46799" rIns="46799" bIns="46799" anchor="ctr"/>
          <a:lstStyle/>
          <a:p>
            <a:endParaRPr/>
          </a:p>
        </p:txBody>
      </p:sp>
      <p:sp>
        <p:nvSpPr>
          <p:cNvPr id="534" name="In bin i, N events each carrying a fractional intensity pj so that"/>
          <p:cNvSpPr txBox="1"/>
          <p:nvPr/>
        </p:nvSpPr>
        <p:spPr>
          <a:xfrm>
            <a:off x="7127279" y="2565719"/>
            <a:ext cx="2235961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400" spc="-1">
                <a:latin typeface="Verdana"/>
                <a:ea typeface="Verdana"/>
                <a:cs typeface="Verdana"/>
                <a:sym typeface="Verdana"/>
              </a:defRPr>
            </a:pPr>
            <a:r>
              <a:t>In bin </a:t>
            </a:r>
            <a:r>
              <a:rPr i="1"/>
              <a:t>i,</a:t>
            </a:r>
            <a:r>
              <a:t> </a:t>
            </a:r>
            <a:r>
              <a:rPr b="1" i="1"/>
              <a:t>N</a:t>
            </a:r>
            <a:r>
              <a:rPr i="1"/>
              <a:t> </a:t>
            </a:r>
            <a:r>
              <a:t>events each carrying a fractional intensity </a:t>
            </a:r>
            <a:r>
              <a:rPr i="1"/>
              <a:t>p</a:t>
            </a:r>
            <a:r>
              <a:rPr i="1" baseline="-5000"/>
              <a:t>j</a:t>
            </a:r>
            <a:r>
              <a:rPr i="1"/>
              <a:t> </a:t>
            </a:r>
            <a:r>
              <a:t>so that</a:t>
            </a:r>
            <a:br/>
            <a:br/>
            <a:endParaRPr/>
          </a:p>
        </p:txBody>
      </p:sp>
      <p:sp>
        <p:nvSpPr>
          <p:cNvPr id="535" name="1"/>
          <p:cNvSpPr txBox="1"/>
          <p:nvPr/>
        </p:nvSpPr>
        <p:spPr>
          <a:xfrm>
            <a:off x="3576239" y="2859479"/>
            <a:ext cx="127001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spc="-1"/>
            </a:lvl1pPr>
          </a:lstStyle>
          <a:p>
            <a:r>
              <a:t>1</a:t>
            </a:r>
          </a:p>
        </p:txBody>
      </p:sp>
      <p:sp>
        <p:nvSpPr>
          <p:cNvPr id="536" name="2"/>
          <p:cNvSpPr txBox="1"/>
          <p:nvPr/>
        </p:nvSpPr>
        <p:spPr>
          <a:xfrm>
            <a:off x="3714839" y="2859479"/>
            <a:ext cx="127001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spc="-1"/>
            </a:lvl1pPr>
          </a:lstStyle>
          <a:p>
            <a:r>
              <a:t>2</a:t>
            </a:r>
          </a:p>
        </p:txBody>
      </p:sp>
      <p:sp>
        <p:nvSpPr>
          <p:cNvPr id="537" name="i"/>
          <p:cNvSpPr txBox="1"/>
          <p:nvPr/>
        </p:nvSpPr>
        <p:spPr>
          <a:xfrm>
            <a:off x="4653000" y="2859479"/>
            <a:ext cx="127001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spc="-1"/>
            </a:lvl1pPr>
          </a:lstStyle>
          <a:p>
            <a:r>
              <a:t>i</a:t>
            </a:r>
          </a:p>
        </p:txBody>
      </p:sp>
      <p:sp>
        <p:nvSpPr>
          <p:cNvPr id="538" name="k"/>
          <p:cNvSpPr txBox="1"/>
          <p:nvPr/>
        </p:nvSpPr>
        <p:spPr>
          <a:xfrm>
            <a:off x="5761440" y="2859479"/>
            <a:ext cx="127001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spc="-1"/>
            </a:lvl1pPr>
          </a:lstStyle>
          <a:p>
            <a:r>
              <a:t>k</a:t>
            </a:r>
          </a:p>
        </p:txBody>
      </p:sp>
      <p:sp>
        <p:nvSpPr>
          <p:cNvPr id="539" name="3"/>
          <p:cNvSpPr txBox="1"/>
          <p:nvPr/>
        </p:nvSpPr>
        <p:spPr>
          <a:xfrm>
            <a:off x="3862080" y="2859479"/>
            <a:ext cx="127001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spc="-1"/>
            </a:lvl1pPr>
          </a:lstStyle>
          <a:p>
            <a:r>
              <a:t>3</a:t>
            </a:r>
          </a:p>
        </p:txBody>
      </p:sp>
      <p:pic>
        <p:nvPicPr>
          <p:cNvPr id="54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240" y="3409920"/>
            <a:ext cx="1020601" cy="520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Double-click to edi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43" name="Double-click to edit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44" name="Imagine a histogram, e.g. I(λ)…"/>
          <p:cNvSpPr txBox="1"/>
          <p:nvPr/>
        </p:nvSpPr>
        <p:spPr>
          <a:xfrm>
            <a:off x="1775879" y="1583999"/>
            <a:ext cx="9312121" cy="248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76040" indent="-175679">
              <a:spcBef>
                <a:spcPts val="400"/>
              </a:spcBef>
              <a:buClr>
                <a:srgbClr val="000000"/>
              </a:buClr>
              <a:buSzPct val="100000"/>
              <a:buChar char=""/>
              <a:defRPr spc="0">
                <a:latin typeface="Verdana"/>
                <a:ea typeface="Verdana"/>
                <a:cs typeface="Verdana"/>
                <a:sym typeface="Verdana"/>
              </a:defRPr>
            </a:pPr>
            <a:r>
              <a:t>Imagine a histogram, e.g. </a:t>
            </a:r>
            <a:r>
              <a:rPr b="1"/>
              <a:t>I</a:t>
            </a:r>
            <a:r>
              <a:t>(λ)</a:t>
            </a:r>
          </a:p>
          <a:p>
            <a:pPr>
              <a:spcBef>
                <a:spcPts val="400"/>
              </a:spcBef>
              <a:defRPr spc="0"/>
            </a:pPr>
            <a:endParaRPr/>
          </a:p>
          <a:p>
            <a:pPr>
              <a:spcBef>
                <a:spcPts val="400"/>
              </a:spcBef>
              <a:defRPr spc="0"/>
            </a:pPr>
            <a:endParaRPr/>
          </a:p>
          <a:p>
            <a:pPr>
              <a:spcBef>
                <a:spcPts val="400"/>
              </a:spcBef>
              <a:defRPr spc="0"/>
            </a:pPr>
            <a:endParaRPr/>
          </a:p>
          <a:p>
            <a:pPr>
              <a:spcBef>
                <a:spcPts val="400"/>
              </a:spcBef>
              <a:defRPr spc="0"/>
            </a:pPr>
            <a:endParaRPr/>
          </a:p>
          <a:p>
            <a:pPr>
              <a:spcBef>
                <a:spcPts val="400"/>
              </a:spcBef>
              <a:defRPr spc="0"/>
            </a:pPr>
            <a:endParaRPr/>
          </a:p>
          <a:p>
            <a:pPr>
              <a:spcBef>
                <a:spcPts val="400"/>
              </a:spcBef>
              <a:defRPr spc="0"/>
            </a:pPr>
            <a:endParaRPr/>
          </a:p>
          <a:p>
            <a:pPr>
              <a:spcBef>
                <a:spcPts val="400"/>
              </a:spcBef>
              <a:defRPr spc="0"/>
            </a:pPr>
            <a:endParaRPr/>
          </a:p>
          <a:p>
            <a:pPr marL="176040" indent="-175679">
              <a:spcBef>
                <a:spcPts val="400"/>
              </a:spcBef>
              <a:buClr>
                <a:srgbClr val="000000"/>
              </a:buClr>
              <a:buSzPct val="100000"/>
              <a:buChar char=""/>
              <a:defRPr spc="0">
                <a:latin typeface="Verdana"/>
                <a:ea typeface="Verdana"/>
                <a:cs typeface="Verdana"/>
                <a:sym typeface="Verdana"/>
              </a:defRPr>
            </a:pPr>
            <a:r>
              <a:t>The RMS variance over that set becomes our statistical error bar </a:t>
            </a:r>
            <a:r>
              <a:rPr i="1"/>
              <a:t>E</a:t>
            </a:r>
          </a:p>
        </p:txBody>
      </p:sp>
      <p:sp>
        <p:nvSpPr>
          <p:cNvPr id="545" name="In a histogram sense"/>
          <p:cNvSpPr txBox="1"/>
          <p:nvPr/>
        </p:nvSpPr>
        <p:spPr>
          <a:xfrm>
            <a:off x="1774800" y="1398600"/>
            <a:ext cx="9312120" cy="41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 spc="-1"/>
            </a:lvl1pPr>
          </a:lstStyle>
          <a:p>
            <a:r>
              <a:t>In a histogram sense</a:t>
            </a:r>
          </a:p>
        </p:txBody>
      </p:sp>
      <p:sp>
        <p:nvSpPr>
          <p:cNvPr id="546" name="Rectangle"/>
          <p:cNvSpPr/>
          <p:nvPr/>
        </p:nvSpPr>
        <p:spPr>
          <a:xfrm>
            <a:off x="3572279" y="2684879"/>
            <a:ext cx="2298962" cy="162361"/>
          </a:xfrm>
          <a:prstGeom prst="rect">
            <a:avLst/>
          </a:prstGeom>
          <a:solidFill>
            <a:srgbClr val="FFFFFF"/>
          </a:solidFill>
          <a:ln w="126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endParaRPr/>
          </a:p>
        </p:txBody>
      </p:sp>
      <p:sp>
        <p:nvSpPr>
          <p:cNvPr id="547" name="Rectangle"/>
          <p:cNvSpPr/>
          <p:nvPr/>
        </p:nvSpPr>
        <p:spPr>
          <a:xfrm>
            <a:off x="3572280" y="2685600"/>
            <a:ext cx="138961" cy="160921"/>
          </a:xfrm>
          <a:prstGeom prst="rect">
            <a:avLst/>
          </a:prstGeom>
          <a:solidFill>
            <a:srgbClr val="FFFFFF"/>
          </a:solidFill>
          <a:ln w="126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endParaRPr/>
          </a:p>
        </p:txBody>
      </p:sp>
      <p:sp>
        <p:nvSpPr>
          <p:cNvPr id="548" name="Rectangle"/>
          <p:cNvSpPr/>
          <p:nvPr/>
        </p:nvSpPr>
        <p:spPr>
          <a:xfrm>
            <a:off x="3710520" y="2685600"/>
            <a:ext cx="138961" cy="160921"/>
          </a:xfrm>
          <a:prstGeom prst="rect">
            <a:avLst/>
          </a:prstGeom>
          <a:solidFill>
            <a:srgbClr val="FFFFFF"/>
          </a:solidFill>
          <a:ln w="126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endParaRPr/>
          </a:p>
        </p:txBody>
      </p:sp>
      <p:sp>
        <p:nvSpPr>
          <p:cNvPr id="549" name="Rectangle"/>
          <p:cNvSpPr/>
          <p:nvPr/>
        </p:nvSpPr>
        <p:spPr>
          <a:xfrm>
            <a:off x="3849120" y="2685600"/>
            <a:ext cx="138961" cy="160921"/>
          </a:xfrm>
          <a:prstGeom prst="rect">
            <a:avLst/>
          </a:prstGeom>
          <a:solidFill>
            <a:srgbClr val="FFFFFF"/>
          </a:solidFill>
          <a:ln w="126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endParaRPr/>
          </a:p>
        </p:txBody>
      </p:sp>
      <p:sp>
        <p:nvSpPr>
          <p:cNvPr id="550" name="Rectangle"/>
          <p:cNvSpPr/>
          <p:nvPr/>
        </p:nvSpPr>
        <p:spPr>
          <a:xfrm>
            <a:off x="4601879" y="2685600"/>
            <a:ext cx="138961" cy="160921"/>
          </a:xfrm>
          <a:prstGeom prst="rect">
            <a:avLst/>
          </a:prstGeom>
          <a:solidFill>
            <a:srgbClr val="FFFFFF"/>
          </a:solidFill>
          <a:ln w="126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endParaRPr/>
          </a:p>
        </p:txBody>
      </p:sp>
      <p:sp>
        <p:nvSpPr>
          <p:cNvPr id="551" name="Rectangle"/>
          <p:cNvSpPr/>
          <p:nvPr/>
        </p:nvSpPr>
        <p:spPr>
          <a:xfrm>
            <a:off x="5605919" y="2685600"/>
            <a:ext cx="138961" cy="160921"/>
          </a:xfrm>
          <a:prstGeom prst="rect">
            <a:avLst/>
          </a:prstGeom>
          <a:solidFill>
            <a:srgbClr val="FFFFFF"/>
          </a:solidFill>
          <a:ln w="126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endParaRPr/>
          </a:p>
        </p:txBody>
      </p:sp>
      <p:sp>
        <p:nvSpPr>
          <p:cNvPr id="552" name="Rectangle"/>
          <p:cNvSpPr/>
          <p:nvPr/>
        </p:nvSpPr>
        <p:spPr>
          <a:xfrm>
            <a:off x="5744159" y="2685600"/>
            <a:ext cx="138961" cy="160921"/>
          </a:xfrm>
          <a:prstGeom prst="rect">
            <a:avLst/>
          </a:prstGeom>
          <a:solidFill>
            <a:srgbClr val="FFFFFF"/>
          </a:solidFill>
          <a:ln w="126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endParaRPr/>
          </a:p>
        </p:txBody>
      </p:sp>
      <p:sp>
        <p:nvSpPr>
          <p:cNvPr id="553" name="…"/>
          <p:cNvSpPr txBox="1"/>
          <p:nvPr/>
        </p:nvSpPr>
        <p:spPr>
          <a:xfrm>
            <a:off x="5065560" y="2599919"/>
            <a:ext cx="190374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spc="-1"/>
            </a:lvl1pPr>
          </a:lstStyle>
          <a:p>
            <a:r>
              <a:t>…</a:t>
            </a:r>
          </a:p>
        </p:txBody>
      </p:sp>
      <p:sp>
        <p:nvSpPr>
          <p:cNvPr id="554" name="…"/>
          <p:cNvSpPr txBox="1"/>
          <p:nvPr/>
        </p:nvSpPr>
        <p:spPr>
          <a:xfrm>
            <a:off x="4182840" y="2599919"/>
            <a:ext cx="190374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spc="-1"/>
            </a:lvl1pPr>
          </a:lstStyle>
          <a:p>
            <a:r>
              <a:t>…</a:t>
            </a:r>
          </a:p>
        </p:txBody>
      </p:sp>
      <p:sp>
        <p:nvSpPr>
          <p:cNvPr id="555" name="Connection Line"/>
          <p:cNvSpPr/>
          <p:nvPr/>
        </p:nvSpPr>
        <p:spPr>
          <a:xfrm>
            <a:off x="4737239" y="3003480"/>
            <a:ext cx="2122561" cy="3139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7" extrusionOk="0">
                <a:moveTo>
                  <a:pt x="21600" y="2963"/>
                </a:moveTo>
                <a:cubicBezTo>
                  <a:pt x="13103" y="21600"/>
                  <a:pt x="5903" y="20612"/>
                  <a:pt x="0" y="0"/>
                </a:cubicBezTo>
              </a:path>
            </a:pathLst>
          </a:custGeom>
          <a:ln w="12600">
            <a:solidFill>
              <a:schemeClr val="accent1"/>
            </a:solidFill>
            <a:headEnd type="triangle"/>
          </a:ln>
          <a:effectLst>
            <a:outerShdw rotWithShape="0">
              <a:srgbClr val="000000">
                <a:alpha val="38000"/>
              </a:srgbClr>
            </a:outerShdw>
          </a:effectLst>
        </p:spPr>
        <p:txBody>
          <a:bodyPr lIns="46799" tIns="46799" rIns="46799" bIns="46799" anchor="ctr"/>
          <a:lstStyle/>
          <a:p>
            <a:endParaRPr/>
          </a:p>
        </p:txBody>
      </p:sp>
      <p:sp>
        <p:nvSpPr>
          <p:cNvPr id="556" name="In bin i, N events each carrying a fractional intensity pj so that"/>
          <p:cNvSpPr txBox="1"/>
          <p:nvPr/>
        </p:nvSpPr>
        <p:spPr>
          <a:xfrm>
            <a:off x="7127279" y="2565719"/>
            <a:ext cx="2235961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400" spc="-1">
                <a:latin typeface="Verdana"/>
                <a:ea typeface="Verdana"/>
                <a:cs typeface="Verdana"/>
                <a:sym typeface="Verdana"/>
              </a:defRPr>
            </a:pPr>
            <a:r>
              <a:t>In bin </a:t>
            </a:r>
            <a:r>
              <a:rPr i="1"/>
              <a:t>i,</a:t>
            </a:r>
            <a:r>
              <a:t> </a:t>
            </a:r>
            <a:r>
              <a:rPr i="1"/>
              <a:t>N </a:t>
            </a:r>
            <a:r>
              <a:t>events each carrying a fractional intensity </a:t>
            </a:r>
            <a:r>
              <a:rPr i="1"/>
              <a:t>p</a:t>
            </a:r>
            <a:r>
              <a:rPr i="1" baseline="-5000"/>
              <a:t>j</a:t>
            </a:r>
            <a:r>
              <a:rPr i="1"/>
              <a:t> </a:t>
            </a:r>
            <a:r>
              <a:t>so that</a:t>
            </a:r>
            <a:br/>
            <a:br/>
            <a:endParaRPr/>
          </a:p>
        </p:txBody>
      </p:sp>
      <p:sp>
        <p:nvSpPr>
          <p:cNvPr id="557" name="1"/>
          <p:cNvSpPr txBox="1"/>
          <p:nvPr/>
        </p:nvSpPr>
        <p:spPr>
          <a:xfrm>
            <a:off x="3576239" y="2859479"/>
            <a:ext cx="127001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spc="-1"/>
            </a:lvl1pPr>
          </a:lstStyle>
          <a:p>
            <a:r>
              <a:t>1</a:t>
            </a:r>
          </a:p>
        </p:txBody>
      </p:sp>
      <p:sp>
        <p:nvSpPr>
          <p:cNvPr id="558" name="2"/>
          <p:cNvSpPr txBox="1"/>
          <p:nvPr/>
        </p:nvSpPr>
        <p:spPr>
          <a:xfrm>
            <a:off x="3714839" y="2859479"/>
            <a:ext cx="127001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spc="-1"/>
            </a:lvl1pPr>
          </a:lstStyle>
          <a:p>
            <a:r>
              <a:t>2</a:t>
            </a:r>
          </a:p>
        </p:txBody>
      </p:sp>
      <p:sp>
        <p:nvSpPr>
          <p:cNvPr id="559" name="i"/>
          <p:cNvSpPr txBox="1"/>
          <p:nvPr/>
        </p:nvSpPr>
        <p:spPr>
          <a:xfrm>
            <a:off x="4653000" y="2859479"/>
            <a:ext cx="127001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spc="-1"/>
            </a:lvl1pPr>
          </a:lstStyle>
          <a:p>
            <a:r>
              <a:t>i</a:t>
            </a:r>
          </a:p>
        </p:txBody>
      </p:sp>
      <p:sp>
        <p:nvSpPr>
          <p:cNvPr id="560" name="k"/>
          <p:cNvSpPr txBox="1"/>
          <p:nvPr/>
        </p:nvSpPr>
        <p:spPr>
          <a:xfrm>
            <a:off x="5761440" y="2859479"/>
            <a:ext cx="127001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spc="-1"/>
            </a:lvl1pPr>
          </a:lstStyle>
          <a:p>
            <a:r>
              <a:t>k</a:t>
            </a:r>
          </a:p>
        </p:txBody>
      </p:sp>
      <p:sp>
        <p:nvSpPr>
          <p:cNvPr id="561" name="3"/>
          <p:cNvSpPr txBox="1"/>
          <p:nvPr/>
        </p:nvSpPr>
        <p:spPr>
          <a:xfrm>
            <a:off x="3862080" y="2859479"/>
            <a:ext cx="127001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spc="-1"/>
            </a:lvl1pPr>
          </a:lstStyle>
          <a:p>
            <a:r>
              <a:t>3</a:t>
            </a:r>
          </a:p>
        </p:txBody>
      </p:sp>
      <p:sp>
        <p:nvSpPr>
          <p:cNvPr id="562" name="I"/>
          <p:cNvSpPr txBox="1"/>
          <p:nvPr/>
        </p:nvSpPr>
        <p:spPr>
          <a:xfrm>
            <a:off x="6710760" y="2450159"/>
            <a:ext cx="12700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spc="-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I</a:t>
            </a:r>
          </a:p>
        </p:txBody>
      </p:sp>
      <p:sp>
        <p:nvSpPr>
          <p:cNvPr id="563" name="E"/>
          <p:cNvSpPr txBox="1"/>
          <p:nvPr/>
        </p:nvSpPr>
        <p:spPr>
          <a:xfrm>
            <a:off x="7555679" y="2450159"/>
            <a:ext cx="12700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spc="-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E</a:t>
            </a:r>
          </a:p>
        </p:txBody>
      </p:sp>
      <p:sp>
        <p:nvSpPr>
          <p:cNvPr id="564" name="N"/>
          <p:cNvSpPr txBox="1"/>
          <p:nvPr/>
        </p:nvSpPr>
        <p:spPr>
          <a:xfrm>
            <a:off x="8331479" y="2450159"/>
            <a:ext cx="14557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spc="-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N</a:t>
            </a:r>
          </a:p>
        </p:txBody>
      </p:sp>
      <p:pic>
        <p:nvPicPr>
          <p:cNvPr id="56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240" y="3409920"/>
            <a:ext cx="1020601" cy="520201"/>
          </a:xfrm>
          <a:prstGeom prst="rect">
            <a:avLst/>
          </a:prstGeom>
          <a:ln w="12700">
            <a:miter lim="400000"/>
          </a:ln>
        </p:spPr>
      </p:pic>
      <p:sp>
        <p:nvSpPr>
          <p:cNvPr id="566" name="Title 4"/>
          <p:cNvSpPr txBox="1"/>
          <p:nvPr/>
        </p:nvSpPr>
        <p:spPr>
          <a:xfrm>
            <a:off x="1781640" y="1398959"/>
            <a:ext cx="9312121" cy="4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 spc="-1"/>
            </a:lvl1pPr>
          </a:lstStyle>
          <a:p>
            <a:r>
              <a:t>Monitors: Quick examples</a:t>
            </a:r>
          </a:p>
        </p:txBody>
      </p:sp>
      <p:sp>
        <p:nvSpPr>
          <p:cNvPr id="567" name="Slide Number Placeholder 3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fld id="{86CB4B4D-7CA3-9044-876B-883B54F8677D}" type="slidenum">
              <a:t>32</a:t>
            </a:fld>
            <a:endParaRPr/>
          </a:p>
        </p:txBody>
      </p:sp>
      <p:pic>
        <p:nvPicPr>
          <p:cNvPr id="568" name="image180.png" descr="image18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40" y="198720"/>
            <a:ext cx="11806201" cy="6857641"/>
          </a:xfrm>
          <a:prstGeom prst="rect">
            <a:avLst/>
          </a:prstGeom>
          <a:ln w="12700">
            <a:miter lim="400000"/>
          </a:ln>
        </p:spPr>
      </p:pic>
      <p:sp>
        <p:nvSpPr>
          <p:cNvPr id="569" name="Oval"/>
          <p:cNvSpPr/>
          <p:nvPr/>
        </p:nvSpPr>
        <p:spPr>
          <a:xfrm>
            <a:off x="4498199" y="1152360"/>
            <a:ext cx="7718041" cy="1080000"/>
          </a:xfrm>
          <a:prstGeom prst="ellipse">
            <a:avLst/>
          </a:prstGeom>
          <a:ln w="72000">
            <a:solidFill>
              <a:srgbClr val="DC0000"/>
            </a:solidFill>
          </a:ln>
        </p:spPr>
        <p:txBody>
          <a:bodyPr lIns="46799" tIns="46799" rIns="46799" bIns="46799" anchor="ctr"/>
          <a:lstStyle/>
          <a:p>
            <a:endParaRPr/>
          </a:p>
        </p:txBody>
      </p:sp>
      <p:sp>
        <p:nvSpPr>
          <p:cNvPr id="570" name="Statistics computed on the fly"/>
          <p:cNvSpPr txBox="1"/>
          <p:nvPr/>
        </p:nvSpPr>
        <p:spPr>
          <a:xfrm>
            <a:off x="1419839" y="504360"/>
            <a:ext cx="3344402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pc="0">
                <a:solidFill>
                  <a:srgbClr val="CE181E"/>
                </a:solidFill>
              </a:defRPr>
            </a:lvl1pPr>
          </a:lstStyle>
          <a:p>
            <a:r>
              <a:t>Statistics computed on the fly</a:t>
            </a:r>
          </a:p>
        </p:txBody>
      </p:sp>
      <p:sp>
        <p:nvSpPr>
          <p:cNvPr id="571" name="Intensity / n/s"/>
          <p:cNvSpPr txBox="1"/>
          <p:nvPr/>
        </p:nvSpPr>
        <p:spPr>
          <a:xfrm>
            <a:off x="5104079" y="2952359"/>
            <a:ext cx="1553761" cy="31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pc="0">
                <a:solidFill>
                  <a:srgbClr val="CE181E"/>
                </a:solidFill>
              </a:defRPr>
            </a:lvl1pPr>
          </a:lstStyle>
          <a:p>
            <a:r>
              <a:t>Intensity / n/s</a:t>
            </a:r>
          </a:p>
        </p:txBody>
      </p:sp>
      <p:sp>
        <p:nvSpPr>
          <p:cNvPr id="572" name="Estimated RMS MC error"/>
          <p:cNvSpPr txBox="1"/>
          <p:nvPr/>
        </p:nvSpPr>
        <p:spPr>
          <a:xfrm>
            <a:off x="4988880" y="4248360"/>
            <a:ext cx="4116960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pc="0">
                <a:solidFill>
                  <a:srgbClr val="CE181E"/>
                </a:solidFill>
              </a:defRPr>
            </a:lvl1pPr>
          </a:lstStyle>
          <a:p>
            <a:r>
              <a:t>Estimated RMS MC error</a:t>
            </a:r>
          </a:p>
        </p:txBody>
      </p:sp>
      <p:sp>
        <p:nvSpPr>
          <p:cNvPr id="573" name="# Events"/>
          <p:cNvSpPr txBox="1"/>
          <p:nvPr/>
        </p:nvSpPr>
        <p:spPr>
          <a:xfrm>
            <a:off x="8004239" y="2894040"/>
            <a:ext cx="1029601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pc="0">
                <a:solidFill>
                  <a:srgbClr val="CE181E"/>
                </a:solidFill>
              </a:defRPr>
            </a:lvl1pPr>
          </a:lstStyle>
          <a:p>
            <a:r>
              <a:t># Events</a:t>
            </a:r>
          </a:p>
        </p:txBody>
      </p:sp>
      <p:sp>
        <p:nvSpPr>
          <p:cNvPr id="574" name="1st and 2nd moments of data"/>
          <p:cNvSpPr txBox="1"/>
          <p:nvPr/>
        </p:nvSpPr>
        <p:spPr>
          <a:xfrm>
            <a:off x="8835840" y="3605400"/>
            <a:ext cx="3050281" cy="3224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pc="0">
                <a:solidFill>
                  <a:srgbClr val="CE181E"/>
                </a:solidFill>
              </a:defRPr>
            </a:pPr>
            <a:r>
              <a:t>1</a:t>
            </a:r>
            <a:r>
              <a:rPr baseline="15746000"/>
              <a:t>st</a:t>
            </a:r>
            <a:r>
              <a:t> and 2</a:t>
            </a:r>
            <a:r>
              <a:rPr baseline="15746000"/>
              <a:t>nd</a:t>
            </a:r>
            <a:r>
              <a:t> moments of data</a:t>
            </a:r>
          </a:p>
        </p:txBody>
      </p:sp>
      <p:sp>
        <p:nvSpPr>
          <p:cNvPr id="575" name="Line"/>
          <p:cNvSpPr/>
          <p:nvPr/>
        </p:nvSpPr>
        <p:spPr>
          <a:xfrm flipV="1">
            <a:off x="5766839" y="1872359"/>
            <a:ext cx="1" cy="1080001"/>
          </a:xfrm>
          <a:prstGeom prst="line">
            <a:avLst/>
          </a:prstGeom>
          <a:ln w="38160">
            <a:solidFill>
              <a:srgbClr val="DC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76" name="Line"/>
          <p:cNvSpPr/>
          <p:nvPr/>
        </p:nvSpPr>
        <p:spPr>
          <a:xfrm flipV="1">
            <a:off x="7350839" y="1800360"/>
            <a:ext cx="1" cy="2304001"/>
          </a:xfrm>
          <a:prstGeom prst="line">
            <a:avLst/>
          </a:prstGeom>
          <a:ln w="38160">
            <a:solidFill>
              <a:srgbClr val="DC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77" name="Line"/>
          <p:cNvSpPr/>
          <p:nvPr/>
        </p:nvSpPr>
        <p:spPr>
          <a:xfrm flipV="1">
            <a:off x="8502839" y="1800360"/>
            <a:ext cx="1" cy="1093681"/>
          </a:xfrm>
          <a:prstGeom prst="line">
            <a:avLst/>
          </a:prstGeom>
          <a:ln w="38160">
            <a:solidFill>
              <a:srgbClr val="DC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78" name="Line"/>
          <p:cNvSpPr/>
          <p:nvPr/>
        </p:nvSpPr>
        <p:spPr>
          <a:xfrm flipV="1">
            <a:off x="9150839" y="1872360"/>
            <a:ext cx="432001" cy="1656001"/>
          </a:xfrm>
          <a:prstGeom prst="line">
            <a:avLst/>
          </a:prstGeom>
          <a:ln w="38160">
            <a:solidFill>
              <a:srgbClr val="DC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79" name="Line"/>
          <p:cNvSpPr/>
          <p:nvPr/>
        </p:nvSpPr>
        <p:spPr>
          <a:xfrm flipV="1">
            <a:off x="9798839" y="1800359"/>
            <a:ext cx="1152001" cy="1728001"/>
          </a:xfrm>
          <a:prstGeom prst="line">
            <a:avLst/>
          </a:prstGeom>
          <a:ln w="38160">
            <a:solidFill>
              <a:srgbClr val="DC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Double-click to edi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82" name="Double-click to edit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83" name="Imagine a histogram, e.g. I(λ)…"/>
          <p:cNvSpPr txBox="1"/>
          <p:nvPr/>
        </p:nvSpPr>
        <p:spPr>
          <a:xfrm>
            <a:off x="1775879" y="1583999"/>
            <a:ext cx="9312121" cy="248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76040" indent="-175679">
              <a:spcBef>
                <a:spcPts val="400"/>
              </a:spcBef>
              <a:buClr>
                <a:srgbClr val="000000"/>
              </a:buClr>
              <a:buSzPct val="100000"/>
              <a:buChar char=""/>
              <a:defRPr spc="0">
                <a:latin typeface="Verdana"/>
                <a:ea typeface="Verdana"/>
                <a:cs typeface="Verdana"/>
                <a:sym typeface="Verdana"/>
              </a:defRPr>
            </a:pPr>
            <a:r>
              <a:t>Imagine a histogram, e.g. </a:t>
            </a:r>
            <a:r>
              <a:rPr b="1"/>
              <a:t>I</a:t>
            </a:r>
            <a:r>
              <a:t>(λ)</a:t>
            </a:r>
          </a:p>
          <a:p>
            <a:pPr>
              <a:spcBef>
                <a:spcPts val="400"/>
              </a:spcBef>
              <a:defRPr spc="0"/>
            </a:pPr>
            <a:endParaRPr/>
          </a:p>
          <a:p>
            <a:pPr>
              <a:spcBef>
                <a:spcPts val="400"/>
              </a:spcBef>
              <a:defRPr spc="0"/>
            </a:pPr>
            <a:endParaRPr/>
          </a:p>
          <a:p>
            <a:pPr>
              <a:spcBef>
                <a:spcPts val="400"/>
              </a:spcBef>
              <a:defRPr spc="0"/>
            </a:pPr>
            <a:endParaRPr/>
          </a:p>
          <a:p>
            <a:pPr>
              <a:spcBef>
                <a:spcPts val="400"/>
              </a:spcBef>
              <a:defRPr spc="0"/>
            </a:pPr>
            <a:endParaRPr/>
          </a:p>
          <a:p>
            <a:pPr>
              <a:spcBef>
                <a:spcPts val="400"/>
              </a:spcBef>
              <a:defRPr spc="0"/>
            </a:pPr>
            <a:endParaRPr/>
          </a:p>
          <a:p>
            <a:pPr>
              <a:spcBef>
                <a:spcPts val="400"/>
              </a:spcBef>
              <a:defRPr spc="0"/>
            </a:pPr>
            <a:endParaRPr/>
          </a:p>
          <a:p>
            <a:pPr>
              <a:spcBef>
                <a:spcPts val="400"/>
              </a:spcBef>
              <a:defRPr spc="0"/>
            </a:pPr>
            <a:endParaRPr/>
          </a:p>
          <a:p>
            <a:pPr marL="176040" indent="-175679">
              <a:spcBef>
                <a:spcPts val="400"/>
              </a:spcBef>
              <a:buClr>
                <a:srgbClr val="000000"/>
              </a:buClr>
              <a:buSzPct val="100000"/>
              <a:buChar char=""/>
              <a:defRPr spc="0">
                <a:latin typeface="Verdana"/>
                <a:ea typeface="Verdana"/>
                <a:cs typeface="Verdana"/>
                <a:sym typeface="Verdana"/>
              </a:defRPr>
            </a:pPr>
            <a:r>
              <a:t>The RMS variance over that set becomes our statistical error bar </a:t>
            </a:r>
            <a:r>
              <a:rPr i="1"/>
              <a:t>E</a:t>
            </a:r>
          </a:p>
        </p:txBody>
      </p:sp>
      <p:sp>
        <p:nvSpPr>
          <p:cNvPr id="584" name="In a histogram sense"/>
          <p:cNvSpPr txBox="1"/>
          <p:nvPr/>
        </p:nvSpPr>
        <p:spPr>
          <a:xfrm>
            <a:off x="1774800" y="1398600"/>
            <a:ext cx="9312120" cy="41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 spc="-1"/>
            </a:lvl1pPr>
          </a:lstStyle>
          <a:p>
            <a:r>
              <a:t>In a histogram sense</a:t>
            </a:r>
          </a:p>
        </p:txBody>
      </p:sp>
      <p:sp>
        <p:nvSpPr>
          <p:cNvPr id="585" name="Rectangle"/>
          <p:cNvSpPr/>
          <p:nvPr/>
        </p:nvSpPr>
        <p:spPr>
          <a:xfrm>
            <a:off x="3572279" y="2684879"/>
            <a:ext cx="2298962" cy="162361"/>
          </a:xfrm>
          <a:prstGeom prst="rect">
            <a:avLst/>
          </a:prstGeom>
          <a:solidFill>
            <a:srgbClr val="FFFFFF"/>
          </a:solidFill>
          <a:ln w="126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endParaRPr/>
          </a:p>
        </p:txBody>
      </p:sp>
      <p:sp>
        <p:nvSpPr>
          <p:cNvPr id="586" name="Rectangle"/>
          <p:cNvSpPr/>
          <p:nvPr/>
        </p:nvSpPr>
        <p:spPr>
          <a:xfrm>
            <a:off x="3572280" y="2685600"/>
            <a:ext cx="138961" cy="160921"/>
          </a:xfrm>
          <a:prstGeom prst="rect">
            <a:avLst/>
          </a:prstGeom>
          <a:solidFill>
            <a:srgbClr val="FFFFFF"/>
          </a:solidFill>
          <a:ln w="126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endParaRPr/>
          </a:p>
        </p:txBody>
      </p:sp>
      <p:sp>
        <p:nvSpPr>
          <p:cNvPr id="587" name="Rectangle"/>
          <p:cNvSpPr/>
          <p:nvPr/>
        </p:nvSpPr>
        <p:spPr>
          <a:xfrm>
            <a:off x="3710520" y="2685600"/>
            <a:ext cx="138961" cy="160921"/>
          </a:xfrm>
          <a:prstGeom prst="rect">
            <a:avLst/>
          </a:prstGeom>
          <a:solidFill>
            <a:srgbClr val="FFFFFF"/>
          </a:solidFill>
          <a:ln w="126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endParaRPr/>
          </a:p>
        </p:txBody>
      </p:sp>
      <p:sp>
        <p:nvSpPr>
          <p:cNvPr id="588" name="Rectangle"/>
          <p:cNvSpPr/>
          <p:nvPr/>
        </p:nvSpPr>
        <p:spPr>
          <a:xfrm>
            <a:off x="3849120" y="2685600"/>
            <a:ext cx="138961" cy="160921"/>
          </a:xfrm>
          <a:prstGeom prst="rect">
            <a:avLst/>
          </a:prstGeom>
          <a:solidFill>
            <a:srgbClr val="FFFFFF"/>
          </a:solidFill>
          <a:ln w="126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endParaRPr/>
          </a:p>
        </p:txBody>
      </p:sp>
      <p:sp>
        <p:nvSpPr>
          <p:cNvPr id="589" name="Rectangle"/>
          <p:cNvSpPr/>
          <p:nvPr/>
        </p:nvSpPr>
        <p:spPr>
          <a:xfrm>
            <a:off x="4601879" y="2685600"/>
            <a:ext cx="138961" cy="160921"/>
          </a:xfrm>
          <a:prstGeom prst="rect">
            <a:avLst/>
          </a:prstGeom>
          <a:solidFill>
            <a:srgbClr val="FFFFFF"/>
          </a:solidFill>
          <a:ln w="126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endParaRPr/>
          </a:p>
        </p:txBody>
      </p:sp>
      <p:sp>
        <p:nvSpPr>
          <p:cNvPr id="590" name="Rectangle"/>
          <p:cNvSpPr/>
          <p:nvPr/>
        </p:nvSpPr>
        <p:spPr>
          <a:xfrm>
            <a:off x="5605919" y="2685600"/>
            <a:ext cx="138961" cy="160921"/>
          </a:xfrm>
          <a:prstGeom prst="rect">
            <a:avLst/>
          </a:prstGeom>
          <a:solidFill>
            <a:srgbClr val="FFFFFF"/>
          </a:solidFill>
          <a:ln w="126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endParaRPr/>
          </a:p>
        </p:txBody>
      </p:sp>
      <p:sp>
        <p:nvSpPr>
          <p:cNvPr id="591" name="Rectangle"/>
          <p:cNvSpPr/>
          <p:nvPr/>
        </p:nvSpPr>
        <p:spPr>
          <a:xfrm>
            <a:off x="5744159" y="2685600"/>
            <a:ext cx="138961" cy="160921"/>
          </a:xfrm>
          <a:prstGeom prst="rect">
            <a:avLst/>
          </a:prstGeom>
          <a:solidFill>
            <a:srgbClr val="FFFFFF"/>
          </a:solidFill>
          <a:ln w="126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endParaRPr/>
          </a:p>
        </p:txBody>
      </p:sp>
      <p:sp>
        <p:nvSpPr>
          <p:cNvPr id="592" name="…"/>
          <p:cNvSpPr txBox="1"/>
          <p:nvPr/>
        </p:nvSpPr>
        <p:spPr>
          <a:xfrm>
            <a:off x="5065560" y="2599919"/>
            <a:ext cx="190374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spc="-1"/>
            </a:lvl1pPr>
          </a:lstStyle>
          <a:p>
            <a:r>
              <a:t>…</a:t>
            </a:r>
          </a:p>
        </p:txBody>
      </p:sp>
      <p:sp>
        <p:nvSpPr>
          <p:cNvPr id="593" name="…"/>
          <p:cNvSpPr txBox="1"/>
          <p:nvPr/>
        </p:nvSpPr>
        <p:spPr>
          <a:xfrm>
            <a:off x="4182840" y="2599919"/>
            <a:ext cx="190374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spc="-1"/>
            </a:lvl1pPr>
          </a:lstStyle>
          <a:p>
            <a:r>
              <a:t>…</a:t>
            </a:r>
          </a:p>
        </p:txBody>
      </p:sp>
      <p:sp>
        <p:nvSpPr>
          <p:cNvPr id="594" name="Connection Line"/>
          <p:cNvSpPr/>
          <p:nvPr/>
        </p:nvSpPr>
        <p:spPr>
          <a:xfrm>
            <a:off x="4737239" y="3003480"/>
            <a:ext cx="2122561" cy="3139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7" extrusionOk="0">
                <a:moveTo>
                  <a:pt x="21600" y="2963"/>
                </a:moveTo>
                <a:cubicBezTo>
                  <a:pt x="13103" y="21600"/>
                  <a:pt x="5903" y="20612"/>
                  <a:pt x="0" y="0"/>
                </a:cubicBezTo>
              </a:path>
            </a:pathLst>
          </a:custGeom>
          <a:ln w="12600">
            <a:solidFill>
              <a:schemeClr val="accent1"/>
            </a:solidFill>
            <a:headEnd type="triangle"/>
          </a:ln>
          <a:effectLst>
            <a:outerShdw rotWithShape="0">
              <a:srgbClr val="000000">
                <a:alpha val="38000"/>
              </a:srgbClr>
            </a:outerShdw>
          </a:effectLst>
        </p:spPr>
        <p:txBody>
          <a:bodyPr lIns="46799" tIns="46799" rIns="46799" bIns="46799" anchor="ctr"/>
          <a:lstStyle/>
          <a:p>
            <a:endParaRPr/>
          </a:p>
        </p:txBody>
      </p:sp>
      <p:sp>
        <p:nvSpPr>
          <p:cNvPr id="595" name="In bin i, N events each carrying a fractional intensity pj so that"/>
          <p:cNvSpPr txBox="1"/>
          <p:nvPr/>
        </p:nvSpPr>
        <p:spPr>
          <a:xfrm>
            <a:off x="7127279" y="2565719"/>
            <a:ext cx="2235961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400" spc="-1">
                <a:latin typeface="Verdana"/>
                <a:ea typeface="Verdana"/>
                <a:cs typeface="Verdana"/>
                <a:sym typeface="Verdana"/>
              </a:defRPr>
            </a:pPr>
            <a:r>
              <a:t>In bin </a:t>
            </a:r>
            <a:r>
              <a:rPr i="1"/>
              <a:t>i,</a:t>
            </a:r>
            <a:r>
              <a:t> </a:t>
            </a:r>
            <a:r>
              <a:rPr i="1"/>
              <a:t>N </a:t>
            </a:r>
            <a:r>
              <a:t>events each carrying a fractional intensity </a:t>
            </a:r>
            <a:r>
              <a:rPr i="1"/>
              <a:t>p</a:t>
            </a:r>
            <a:r>
              <a:rPr i="1" baseline="-5000"/>
              <a:t>j</a:t>
            </a:r>
            <a:r>
              <a:rPr i="1"/>
              <a:t> </a:t>
            </a:r>
            <a:r>
              <a:t>so that</a:t>
            </a:r>
            <a:br/>
            <a:br/>
            <a:endParaRPr/>
          </a:p>
        </p:txBody>
      </p:sp>
      <p:sp>
        <p:nvSpPr>
          <p:cNvPr id="596" name="1"/>
          <p:cNvSpPr txBox="1"/>
          <p:nvPr/>
        </p:nvSpPr>
        <p:spPr>
          <a:xfrm>
            <a:off x="3576239" y="2859479"/>
            <a:ext cx="127001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spc="-1"/>
            </a:lvl1pPr>
          </a:lstStyle>
          <a:p>
            <a:r>
              <a:t>1</a:t>
            </a:r>
          </a:p>
        </p:txBody>
      </p:sp>
      <p:sp>
        <p:nvSpPr>
          <p:cNvPr id="597" name="2"/>
          <p:cNvSpPr txBox="1"/>
          <p:nvPr/>
        </p:nvSpPr>
        <p:spPr>
          <a:xfrm>
            <a:off x="3714839" y="2859479"/>
            <a:ext cx="127001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spc="-1"/>
            </a:lvl1pPr>
          </a:lstStyle>
          <a:p>
            <a:r>
              <a:t>2</a:t>
            </a:r>
          </a:p>
        </p:txBody>
      </p:sp>
      <p:sp>
        <p:nvSpPr>
          <p:cNvPr id="598" name="i"/>
          <p:cNvSpPr txBox="1"/>
          <p:nvPr/>
        </p:nvSpPr>
        <p:spPr>
          <a:xfrm>
            <a:off x="4653000" y="2859479"/>
            <a:ext cx="127001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spc="-1"/>
            </a:lvl1pPr>
          </a:lstStyle>
          <a:p>
            <a:r>
              <a:t>i</a:t>
            </a:r>
          </a:p>
        </p:txBody>
      </p:sp>
      <p:sp>
        <p:nvSpPr>
          <p:cNvPr id="599" name="k"/>
          <p:cNvSpPr txBox="1"/>
          <p:nvPr/>
        </p:nvSpPr>
        <p:spPr>
          <a:xfrm>
            <a:off x="5761440" y="2859479"/>
            <a:ext cx="127001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spc="-1"/>
            </a:lvl1pPr>
          </a:lstStyle>
          <a:p>
            <a:r>
              <a:t>k</a:t>
            </a:r>
          </a:p>
        </p:txBody>
      </p:sp>
      <p:sp>
        <p:nvSpPr>
          <p:cNvPr id="600" name="3"/>
          <p:cNvSpPr txBox="1"/>
          <p:nvPr/>
        </p:nvSpPr>
        <p:spPr>
          <a:xfrm>
            <a:off x="3862080" y="2859479"/>
            <a:ext cx="127001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spc="-1"/>
            </a:lvl1pPr>
          </a:lstStyle>
          <a:p>
            <a:r>
              <a:t>3</a:t>
            </a:r>
          </a:p>
        </p:txBody>
      </p:sp>
      <p:sp>
        <p:nvSpPr>
          <p:cNvPr id="601" name="I"/>
          <p:cNvSpPr txBox="1"/>
          <p:nvPr/>
        </p:nvSpPr>
        <p:spPr>
          <a:xfrm>
            <a:off x="6710760" y="2450159"/>
            <a:ext cx="12700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spc="-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I</a:t>
            </a:r>
          </a:p>
        </p:txBody>
      </p:sp>
      <p:sp>
        <p:nvSpPr>
          <p:cNvPr id="602" name="E"/>
          <p:cNvSpPr txBox="1"/>
          <p:nvPr/>
        </p:nvSpPr>
        <p:spPr>
          <a:xfrm>
            <a:off x="7555679" y="2450159"/>
            <a:ext cx="12700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spc="-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E</a:t>
            </a:r>
          </a:p>
        </p:txBody>
      </p:sp>
      <p:sp>
        <p:nvSpPr>
          <p:cNvPr id="603" name="N"/>
          <p:cNvSpPr txBox="1"/>
          <p:nvPr/>
        </p:nvSpPr>
        <p:spPr>
          <a:xfrm>
            <a:off x="8331479" y="2450159"/>
            <a:ext cx="14557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spc="-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N</a:t>
            </a:r>
          </a:p>
        </p:txBody>
      </p:sp>
      <p:pic>
        <p:nvPicPr>
          <p:cNvPr id="60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240" y="3409920"/>
            <a:ext cx="1020601" cy="520201"/>
          </a:xfrm>
          <a:prstGeom prst="rect">
            <a:avLst/>
          </a:prstGeom>
          <a:ln w="12700">
            <a:miter lim="400000"/>
          </a:ln>
        </p:spPr>
      </p:pic>
      <p:sp>
        <p:nvSpPr>
          <p:cNvPr id="605" name="Title 4"/>
          <p:cNvSpPr txBox="1"/>
          <p:nvPr/>
        </p:nvSpPr>
        <p:spPr>
          <a:xfrm>
            <a:off x="1781640" y="1398959"/>
            <a:ext cx="9312121" cy="4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 spc="-1"/>
            </a:lvl1pPr>
          </a:lstStyle>
          <a:p>
            <a:r>
              <a:t>Monitors: Quick examples</a:t>
            </a:r>
          </a:p>
        </p:txBody>
      </p:sp>
      <p:sp>
        <p:nvSpPr>
          <p:cNvPr id="606" name="Slide Number Placeholder 3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fld id="{86CB4B4D-7CA3-9044-876B-883B54F8677D}" type="slidenum">
              <a:t>33</a:t>
            </a:fld>
            <a:endParaRPr/>
          </a:p>
        </p:txBody>
      </p:sp>
      <p:pic>
        <p:nvPicPr>
          <p:cNvPr id="607" name="image180.png" descr="image18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40" y="198720"/>
            <a:ext cx="11806201" cy="6857641"/>
          </a:xfrm>
          <a:prstGeom prst="rect">
            <a:avLst/>
          </a:prstGeom>
          <a:ln w="12700">
            <a:miter lim="400000"/>
          </a:ln>
        </p:spPr>
      </p:pic>
      <p:sp>
        <p:nvSpPr>
          <p:cNvPr id="608" name="Oval"/>
          <p:cNvSpPr/>
          <p:nvPr/>
        </p:nvSpPr>
        <p:spPr>
          <a:xfrm>
            <a:off x="4498199" y="1152360"/>
            <a:ext cx="7718041" cy="1080000"/>
          </a:xfrm>
          <a:prstGeom prst="ellipse">
            <a:avLst/>
          </a:prstGeom>
          <a:ln w="72000">
            <a:solidFill>
              <a:srgbClr val="DC0000"/>
            </a:solidFill>
          </a:ln>
        </p:spPr>
        <p:txBody>
          <a:bodyPr lIns="46799" tIns="46799" rIns="46799" bIns="46799" anchor="ctr"/>
          <a:lstStyle/>
          <a:p>
            <a:endParaRPr/>
          </a:p>
        </p:txBody>
      </p:sp>
      <p:sp>
        <p:nvSpPr>
          <p:cNvPr id="609" name="Statistics computed on the fly"/>
          <p:cNvSpPr txBox="1"/>
          <p:nvPr/>
        </p:nvSpPr>
        <p:spPr>
          <a:xfrm>
            <a:off x="1419839" y="504360"/>
            <a:ext cx="3344402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pc="0">
                <a:solidFill>
                  <a:srgbClr val="CE181E"/>
                </a:solidFill>
              </a:defRPr>
            </a:lvl1pPr>
          </a:lstStyle>
          <a:p>
            <a:r>
              <a:t>Statistics computed on the fly</a:t>
            </a:r>
          </a:p>
        </p:txBody>
      </p:sp>
      <p:sp>
        <p:nvSpPr>
          <p:cNvPr id="610" name="Intensity / n/s"/>
          <p:cNvSpPr txBox="1"/>
          <p:nvPr/>
        </p:nvSpPr>
        <p:spPr>
          <a:xfrm>
            <a:off x="5104079" y="2952359"/>
            <a:ext cx="1553761" cy="31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pc="0">
                <a:solidFill>
                  <a:srgbClr val="CE181E"/>
                </a:solidFill>
              </a:defRPr>
            </a:lvl1pPr>
          </a:lstStyle>
          <a:p>
            <a:r>
              <a:t>Intensity / n/s</a:t>
            </a:r>
          </a:p>
        </p:txBody>
      </p:sp>
      <p:sp>
        <p:nvSpPr>
          <p:cNvPr id="611" name="Estimated RMS MC error"/>
          <p:cNvSpPr txBox="1"/>
          <p:nvPr/>
        </p:nvSpPr>
        <p:spPr>
          <a:xfrm>
            <a:off x="4988880" y="4248360"/>
            <a:ext cx="4116960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pc="0">
                <a:solidFill>
                  <a:srgbClr val="CE181E"/>
                </a:solidFill>
              </a:defRPr>
            </a:lvl1pPr>
          </a:lstStyle>
          <a:p>
            <a:r>
              <a:t>Estimated RMS MC error</a:t>
            </a:r>
          </a:p>
        </p:txBody>
      </p:sp>
      <p:sp>
        <p:nvSpPr>
          <p:cNvPr id="612" name="# Events"/>
          <p:cNvSpPr txBox="1"/>
          <p:nvPr/>
        </p:nvSpPr>
        <p:spPr>
          <a:xfrm>
            <a:off x="8004239" y="2894040"/>
            <a:ext cx="1029601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pc="0">
                <a:solidFill>
                  <a:srgbClr val="CE181E"/>
                </a:solidFill>
              </a:defRPr>
            </a:lvl1pPr>
          </a:lstStyle>
          <a:p>
            <a:r>
              <a:t># Events</a:t>
            </a:r>
          </a:p>
        </p:txBody>
      </p:sp>
      <p:sp>
        <p:nvSpPr>
          <p:cNvPr id="613" name="1st and 2nd moments of data"/>
          <p:cNvSpPr txBox="1"/>
          <p:nvPr/>
        </p:nvSpPr>
        <p:spPr>
          <a:xfrm>
            <a:off x="8835840" y="3605400"/>
            <a:ext cx="3050281" cy="3224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pc="0">
                <a:solidFill>
                  <a:srgbClr val="CE181E"/>
                </a:solidFill>
              </a:defRPr>
            </a:pPr>
            <a:r>
              <a:t>1</a:t>
            </a:r>
            <a:r>
              <a:rPr baseline="15746000"/>
              <a:t>st</a:t>
            </a:r>
            <a:r>
              <a:t> and 2</a:t>
            </a:r>
            <a:r>
              <a:rPr baseline="15746000"/>
              <a:t>nd</a:t>
            </a:r>
            <a:r>
              <a:t> moments of data</a:t>
            </a:r>
          </a:p>
        </p:txBody>
      </p:sp>
      <p:sp>
        <p:nvSpPr>
          <p:cNvPr id="614" name="Line"/>
          <p:cNvSpPr/>
          <p:nvPr/>
        </p:nvSpPr>
        <p:spPr>
          <a:xfrm flipV="1">
            <a:off x="5766839" y="1872359"/>
            <a:ext cx="1" cy="1080001"/>
          </a:xfrm>
          <a:prstGeom prst="line">
            <a:avLst/>
          </a:prstGeom>
          <a:ln w="38160">
            <a:solidFill>
              <a:srgbClr val="DC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15" name="Line"/>
          <p:cNvSpPr/>
          <p:nvPr/>
        </p:nvSpPr>
        <p:spPr>
          <a:xfrm flipV="1">
            <a:off x="7350839" y="1800360"/>
            <a:ext cx="1" cy="2304001"/>
          </a:xfrm>
          <a:prstGeom prst="line">
            <a:avLst/>
          </a:prstGeom>
          <a:ln w="38160">
            <a:solidFill>
              <a:srgbClr val="DC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16" name="Line"/>
          <p:cNvSpPr/>
          <p:nvPr/>
        </p:nvSpPr>
        <p:spPr>
          <a:xfrm flipV="1">
            <a:off x="8502839" y="1800360"/>
            <a:ext cx="1" cy="1093681"/>
          </a:xfrm>
          <a:prstGeom prst="line">
            <a:avLst/>
          </a:prstGeom>
          <a:ln w="38160">
            <a:solidFill>
              <a:srgbClr val="DC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17" name="Line"/>
          <p:cNvSpPr/>
          <p:nvPr/>
        </p:nvSpPr>
        <p:spPr>
          <a:xfrm flipV="1">
            <a:off x="9150839" y="1872360"/>
            <a:ext cx="432001" cy="1656001"/>
          </a:xfrm>
          <a:prstGeom prst="line">
            <a:avLst/>
          </a:prstGeom>
          <a:ln w="38160">
            <a:solidFill>
              <a:srgbClr val="DC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18" name="Line"/>
          <p:cNvSpPr/>
          <p:nvPr/>
        </p:nvSpPr>
        <p:spPr>
          <a:xfrm flipV="1">
            <a:off x="9798839" y="1800359"/>
            <a:ext cx="1152001" cy="1728001"/>
          </a:xfrm>
          <a:prstGeom prst="line">
            <a:avLst/>
          </a:prstGeom>
          <a:ln w="38160">
            <a:solidFill>
              <a:srgbClr val="DC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19" name="Statistics also available per bin (inside data file)"/>
          <p:cNvSpPr txBox="1"/>
          <p:nvPr/>
        </p:nvSpPr>
        <p:spPr>
          <a:xfrm>
            <a:off x="1628999" y="5327999"/>
            <a:ext cx="6894002" cy="31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pc="0">
                <a:solidFill>
                  <a:srgbClr val="008400"/>
                </a:solidFill>
              </a:defRPr>
            </a:lvl1pPr>
          </a:lstStyle>
          <a:p>
            <a:r>
              <a:t>Statistics also available per bin (inside data file) </a:t>
            </a:r>
          </a:p>
        </p:txBody>
      </p:sp>
      <p:sp>
        <p:nvSpPr>
          <p:cNvPr id="620" name="Line"/>
          <p:cNvSpPr/>
          <p:nvPr/>
        </p:nvSpPr>
        <p:spPr>
          <a:xfrm flipH="1" flipV="1">
            <a:off x="1367999" y="2088000"/>
            <a:ext cx="1512002" cy="3168001"/>
          </a:xfrm>
          <a:prstGeom prst="line">
            <a:avLst/>
          </a:prstGeom>
          <a:ln w="36000">
            <a:solidFill>
              <a:srgbClr val="0084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Double-click to edi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23" name="Double-click to edit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24" name="Title 4"/>
          <p:cNvSpPr txBox="1"/>
          <p:nvPr/>
        </p:nvSpPr>
        <p:spPr>
          <a:xfrm>
            <a:off x="1774800" y="1398600"/>
            <a:ext cx="9312120" cy="41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 spc="-1"/>
            </a:lvl1pPr>
          </a:lstStyle>
          <a:p>
            <a:r>
              <a:t>Monitors: Quick examples</a:t>
            </a:r>
          </a:p>
        </p:txBody>
      </p:sp>
      <p:pic>
        <p:nvPicPr>
          <p:cNvPr id="625" name="image183.png" descr="image18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00" y="154440"/>
            <a:ext cx="11806201" cy="6397560"/>
          </a:xfrm>
          <a:prstGeom prst="rect">
            <a:avLst/>
          </a:prstGeom>
          <a:ln w="12700">
            <a:miter lim="400000"/>
          </a:ln>
        </p:spPr>
      </p:pic>
      <p:sp>
        <p:nvSpPr>
          <p:cNvPr id="626" name="Slide Number Placeholder 3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fld id="{86CB4B4D-7CA3-9044-876B-883B54F8677D}" type="slidenum">
              <a:t>34</a:t>
            </a:fld>
            <a:endParaRPr/>
          </a:p>
        </p:txBody>
      </p:sp>
      <p:sp>
        <p:nvSpPr>
          <p:cNvPr id="627" name="In 2D"/>
          <p:cNvSpPr txBox="1"/>
          <p:nvPr/>
        </p:nvSpPr>
        <p:spPr>
          <a:xfrm>
            <a:off x="1290600" y="3613679"/>
            <a:ext cx="3344401" cy="31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pc="0">
                <a:solidFill>
                  <a:srgbClr val="CE181E"/>
                </a:solidFill>
              </a:defRPr>
            </a:lvl1pPr>
          </a:lstStyle>
          <a:p>
            <a:r>
              <a:t>In 2D</a:t>
            </a:r>
          </a:p>
        </p:txBody>
      </p:sp>
      <p:sp>
        <p:nvSpPr>
          <p:cNvPr id="628" name="1st and 2nd moments"/>
          <p:cNvSpPr txBox="1"/>
          <p:nvPr/>
        </p:nvSpPr>
        <p:spPr>
          <a:xfrm>
            <a:off x="8784720" y="3677039"/>
            <a:ext cx="3050281" cy="32242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pc="0">
                <a:solidFill>
                  <a:srgbClr val="FFFFFE"/>
                </a:solidFill>
              </a:defRPr>
            </a:pPr>
            <a:r>
              <a:t>1</a:t>
            </a:r>
            <a:r>
              <a:rPr baseline="15746000"/>
              <a:t>st</a:t>
            </a:r>
            <a:r>
              <a:rPr>
                <a:solidFill>
                  <a:srgbClr val="CE181E"/>
                </a:solidFill>
              </a:rPr>
              <a:t> and </a:t>
            </a:r>
            <a:r>
              <a:rPr>
                <a:solidFill>
                  <a:srgbClr val="72E400"/>
                </a:solidFill>
              </a:rPr>
              <a:t>2</a:t>
            </a:r>
            <a:r>
              <a:rPr baseline="15746000">
                <a:solidFill>
                  <a:srgbClr val="72E400"/>
                </a:solidFill>
              </a:rPr>
              <a:t>nd</a:t>
            </a:r>
            <a:r>
              <a:rPr>
                <a:solidFill>
                  <a:srgbClr val="72E400"/>
                </a:solidFill>
              </a:rPr>
              <a:t> </a:t>
            </a:r>
            <a:r>
              <a:rPr>
                <a:solidFill>
                  <a:srgbClr val="CE181E"/>
                </a:solidFill>
              </a:rPr>
              <a:t>moments</a:t>
            </a:r>
          </a:p>
        </p:txBody>
      </p:sp>
      <p:sp>
        <p:nvSpPr>
          <p:cNvPr id="629" name="Line"/>
          <p:cNvSpPr/>
          <p:nvPr/>
        </p:nvSpPr>
        <p:spPr>
          <a:xfrm flipV="1">
            <a:off x="9144000" y="1872000"/>
            <a:ext cx="432001" cy="1656001"/>
          </a:xfrm>
          <a:prstGeom prst="line">
            <a:avLst/>
          </a:prstGeom>
          <a:ln w="38160">
            <a:solidFill>
              <a:srgbClr val="FFFFFF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30" name="Line"/>
          <p:cNvSpPr/>
          <p:nvPr/>
        </p:nvSpPr>
        <p:spPr>
          <a:xfrm flipV="1">
            <a:off x="9791999" y="1799999"/>
            <a:ext cx="648001" cy="1728001"/>
          </a:xfrm>
          <a:prstGeom prst="line">
            <a:avLst/>
          </a:prstGeom>
          <a:ln w="38160">
            <a:solidFill>
              <a:srgbClr val="72E4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31" name="Line"/>
          <p:cNvSpPr/>
          <p:nvPr/>
        </p:nvSpPr>
        <p:spPr>
          <a:xfrm flipH="1" flipV="1">
            <a:off x="7127999" y="1728000"/>
            <a:ext cx="1728001" cy="1872001"/>
          </a:xfrm>
          <a:prstGeom prst="line">
            <a:avLst/>
          </a:prstGeom>
          <a:ln w="38160">
            <a:solidFill>
              <a:srgbClr val="FFFFFF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32" name="Line"/>
          <p:cNvSpPr/>
          <p:nvPr/>
        </p:nvSpPr>
        <p:spPr>
          <a:xfrm flipH="1" flipV="1">
            <a:off x="8423999" y="1727999"/>
            <a:ext cx="1152001" cy="1809721"/>
          </a:xfrm>
          <a:prstGeom prst="line">
            <a:avLst/>
          </a:prstGeom>
          <a:ln w="38160">
            <a:solidFill>
              <a:srgbClr val="72E4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35</a:t>
            </a:fld>
            <a:endParaRPr/>
          </a:p>
        </p:txBody>
      </p:sp>
      <p:sp>
        <p:nvSpPr>
          <p:cNvPr id="635" name="From &quot;Virtual experiments - the ultimate aim of neutron ray-tracing simulations&quot;, K. Lefmann et al., Journal of Neutron Research 16, 97-111 (2008)"/>
          <p:cNvSpPr txBox="1"/>
          <p:nvPr/>
        </p:nvSpPr>
        <p:spPr>
          <a:xfrm>
            <a:off x="1799289" y="1137381"/>
            <a:ext cx="9312121" cy="905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100" b="1" spc="-1"/>
            </a:lvl1pPr>
          </a:lstStyle>
          <a:p>
            <a:r>
              <a:t>From "Virtual experiments - the ultimate aim of neutron ray-tracing simulations", K. Lefmann et al., Journal of Neutron Research 16, 97-111 (2008)</a:t>
            </a:r>
          </a:p>
        </p:txBody>
      </p:sp>
      <p:grpSp>
        <p:nvGrpSpPr>
          <p:cNvPr id="639" name="Group"/>
          <p:cNvGrpSpPr/>
          <p:nvPr/>
        </p:nvGrpSpPr>
        <p:grpSpPr>
          <a:xfrm>
            <a:off x="3295079" y="1957320"/>
            <a:ext cx="5999762" cy="3630601"/>
            <a:chOff x="0" y="0"/>
            <a:chExt cx="5999760" cy="3630599"/>
          </a:xfrm>
        </p:grpSpPr>
        <p:pic>
          <p:nvPicPr>
            <p:cNvPr id="636" name="PreviewScreenSnapz011.png" descr="PreviewScreenSnapz011.png"/>
            <p:cNvPicPr>
              <a:picLocks noChangeAspect="1"/>
            </p:cNvPicPr>
            <p:nvPr/>
          </p:nvPicPr>
          <p:blipFill>
            <a:blip r:embed="rId2"/>
            <a:srcRect t="1225" b="868"/>
            <a:stretch>
              <a:fillRect/>
            </a:stretch>
          </p:blipFill>
          <p:spPr>
            <a:xfrm>
              <a:off x="0" y="0"/>
              <a:ext cx="5999761" cy="33858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37" name="Oval"/>
            <p:cNvSpPr/>
            <p:nvPr/>
          </p:nvSpPr>
          <p:spPr>
            <a:xfrm>
              <a:off x="2355120" y="485280"/>
              <a:ext cx="1289521" cy="629281"/>
            </a:xfrm>
            <a:prstGeom prst="ellipse">
              <a:avLst/>
            </a:prstGeom>
            <a:noFill/>
            <a:ln w="126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endParaRPr/>
            </a:p>
          </p:txBody>
        </p:sp>
        <p:sp>
          <p:nvSpPr>
            <p:cNvPr id="638" name="Oval"/>
            <p:cNvSpPr/>
            <p:nvPr/>
          </p:nvSpPr>
          <p:spPr>
            <a:xfrm>
              <a:off x="2355120" y="3001320"/>
              <a:ext cx="1289521" cy="629281"/>
            </a:xfrm>
            <a:prstGeom prst="ellipse">
              <a:avLst/>
            </a:prstGeom>
            <a:noFill/>
            <a:ln w="126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36</a:t>
            </a:fld>
            <a:endParaRPr/>
          </a:p>
        </p:txBody>
      </p:sp>
      <p:sp>
        <p:nvSpPr>
          <p:cNvPr id="642" name="From &quot;Virtual experiments - the ultimate aim of neutron ray-tracing simulations&quot;, K. Lefmann et al., Journal of Neutron Research 16, 97-111 (2008)"/>
          <p:cNvSpPr txBox="1"/>
          <p:nvPr/>
        </p:nvSpPr>
        <p:spPr>
          <a:xfrm>
            <a:off x="1817640" y="1065600"/>
            <a:ext cx="9312120" cy="905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100" b="1" spc="-1"/>
            </a:lvl1pPr>
          </a:lstStyle>
          <a:p>
            <a:r>
              <a:t>From "Virtual experiments - the ultimate aim of neutron ray-tracing simulations", K. Lefmann et al., Journal of Neutron Research 16, 97-111 (2008)</a:t>
            </a:r>
          </a:p>
        </p:txBody>
      </p:sp>
      <p:grpSp>
        <p:nvGrpSpPr>
          <p:cNvPr id="645" name="Group"/>
          <p:cNvGrpSpPr/>
          <p:nvPr/>
        </p:nvGrpSpPr>
        <p:grpSpPr>
          <a:xfrm>
            <a:off x="3597480" y="1786320"/>
            <a:ext cx="5752440" cy="3942721"/>
            <a:chOff x="0" y="0"/>
            <a:chExt cx="5752439" cy="3942720"/>
          </a:xfrm>
        </p:grpSpPr>
        <p:pic>
          <p:nvPicPr>
            <p:cNvPr id="643" name="PreviewScreenSnapz012.png" descr="PreviewScreenSnapz012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5752440" cy="38948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44" name="Oval"/>
            <p:cNvSpPr/>
            <p:nvPr/>
          </p:nvSpPr>
          <p:spPr>
            <a:xfrm>
              <a:off x="2242799" y="3324600"/>
              <a:ext cx="1266841" cy="618121"/>
            </a:xfrm>
            <a:prstGeom prst="ellipse">
              <a:avLst/>
            </a:prstGeom>
            <a:noFill/>
            <a:ln w="126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37</a:t>
            </a:fld>
            <a:endParaRPr/>
          </a:p>
        </p:txBody>
      </p:sp>
      <p:sp>
        <p:nvSpPr>
          <p:cNvPr id="648" name="On a given McStas histogram…"/>
          <p:cNvSpPr txBox="1"/>
          <p:nvPr/>
        </p:nvSpPr>
        <p:spPr>
          <a:xfrm>
            <a:off x="1774800" y="1577382"/>
            <a:ext cx="9312120" cy="421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36239" indent="-335880">
              <a:spcBef>
                <a:spcPts val="400"/>
              </a:spcBef>
              <a:buClr>
                <a:srgbClr val="000000"/>
              </a:buClr>
              <a:buSzPct val="100000"/>
              <a:buAutoNum type="arabicPeriod"/>
              <a:defRPr sz="2200" spc="-1">
                <a:latin typeface="Verdana"/>
                <a:ea typeface="Verdana"/>
                <a:cs typeface="Verdana"/>
                <a:sym typeface="Verdana"/>
              </a:defRPr>
            </a:pPr>
            <a:r>
              <a:t>On a given McStas histogram</a:t>
            </a:r>
            <a:br/>
            <a:r>
              <a:t> </a:t>
            </a:r>
          </a:p>
          <a:p>
            <a:pPr marL="336239" indent="-335880">
              <a:spcBef>
                <a:spcPts val="400"/>
              </a:spcBef>
              <a:buClr>
                <a:srgbClr val="000000"/>
              </a:buClr>
              <a:buSzPct val="100000"/>
              <a:buAutoNum type="arabicPeriod"/>
              <a:defRPr sz="2200" spc="-1">
                <a:latin typeface="Verdana"/>
                <a:ea typeface="Verdana"/>
                <a:cs typeface="Verdana"/>
                <a:sym typeface="Verdana"/>
              </a:defRPr>
            </a:pPr>
            <a:r>
              <a:t>For the non-zero bins, calculate</a:t>
            </a:r>
            <a:br/>
            <a:br/>
            <a:br/>
            <a:br/>
            <a:br/>
            <a:r>
              <a:t>The </a:t>
            </a:r>
            <a:r>
              <a:rPr i="1"/>
              <a:t>smallest </a:t>
            </a:r>
            <a:r>
              <a:t>      defines the “maximal counting time” allowed by your statistics</a:t>
            </a:r>
            <a:br/>
            <a:r>
              <a:t> </a:t>
            </a:r>
          </a:p>
          <a:p>
            <a:pPr marL="336239" indent="-335880">
              <a:spcBef>
                <a:spcPts val="400"/>
              </a:spcBef>
              <a:buClr>
                <a:srgbClr val="000000"/>
              </a:buClr>
              <a:buSzPct val="100000"/>
              <a:buAutoNum type="arabicPeriod"/>
              <a:defRPr sz="2200" spc="-1">
                <a:latin typeface="Verdana"/>
                <a:ea typeface="Verdana"/>
                <a:cs typeface="Verdana"/>
                <a:sym typeface="Verdana"/>
              </a:defRPr>
            </a:pPr>
            <a:r>
              <a:t>Preferably a “background” should be added - use a “known experimental value” or an estimate…</a:t>
            </a:r>
          </a:p>
        </p:txBody>
      </p:sp>
      <p:pic>
        <p:nvPicPr>
          <p:cNvPr id="649" name="PreviewScreenSnapz012.png" descr="PreviewScreenSnapz012.png"/>
          <p:cNvPicPr>
            <a:picLocks noChangeAspect="1"/>
          </p:cNvPicPr>
          <p:nvPr/>
        </p:nvPicPr>
        <p:blipFill>
          <a:blip r:embed="rId2"/>
          <a:srcRect l="39804" t="86592" r="39804"/>
          <a:stretch>
            <a:fillRect/>
          </a:stretch>
        </p:blipFill>
        <p:spPr>
          <a:xfrm>
            <a:off x="4403159" y="2693520"/>
            <a:ext cx="1544041" cy="687241"/>
          </a:xfrm>
          <a:prstGeom prst="rect">
            <a:avLst/>
          </a:prstGeom>
          <a:ln w="12700">
            <a:miter lim="400000"/>
          </a:ln>
        </p:spPr>
      </p:pic>
      <p:sp>
        <p:nvSpPr>
          <p:cNvPr id="650" name="Sketch of an algorithm…"/>
          <p:cNvSpPr txBox="1"/>
          <p:nvPr/>
        </p:nvSpPr>
        <p:spPr>
          <a:xfrm>
            <a:off x="1774800" y="1065600"/>
            <a:ext cx="9312120" cy="41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 spc="-1"/>
            </a:lvl1pPr>
          </a:lstStyle>
          <a:p>
            <a:r>
              <a:t>Sketch of an algorithm…</a:t>
            </a:r>
          </a:p>
        </p:txBody>
      </p:sp>
      <p:pic>
        <p:nvPicPr>
          <p:cNvPr id="651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8394" y="4113147"/>
            <a:ext cx="410761" cy="2246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38</a:t>
            </a:fld>
            <a:endParaRPr/>
          </a:p>
        </p:txBody>
      </p:sp>
      <p:sp>
        <p:nvSpPr>
          <p:cNvPr id="654" name="Sketch of an algorithm…"/>
          <p:cNvSpPr txBox="1"/>
          <p:nvPr/>
        </p:nvSpPr>
        <p:spPr>
          <a:xfrm>
            <a:off x="1728000" y="1065600"/>
            <a:ext cx="9312121" cy="41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 spc="-1"/>
            </a:lvl1pPr>
          </a:lstStyle>
          <a:p>
            <a:r>
              <a:t>Monitor_nD</a:t>
            </a:r>
          </a:p>
        </p:txBody>
      </p:sp>
      <p:sp>
        <p:nvSpPr>
          <p:cNvPr id="655" name="CustomShape 5"/>
          <p:cNvSpPr/>
          <p:nvPr/>
        </p:nvSpPr>
        <p:spPr>
          <a:xfrm>
            <a:off x="4549649" y="1119318"/>
            <a:ext cx="3670981" cy="311954"/>
          </a:xfrm>
          <a:prstGeom prst="rect">
            <a:avLst/>
          </a:prstGeom>
          <a:solidFill>
            <a:srgbClr val="00F9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4999" tIns="44999" rIns="44999" bIns="44999" anchor="ctr">
            <a:spAutoFit/>
          </a:bodyPr>
          <a:lstStyle>
            <a:lvl1pPr>
              <a:defRPr i="1" spc="0">
                <a:solidFill>
                  <a:srgbClr val="444444"/>
                </a:solidFill>
              </a:defRPr>
            </a:lvl1pPr>
          </a:lstStyle>
          <a:p>
            <a:r>
              <a:t>A general monitor for 0D/1D/2D records</a:t>
            </a:r>
          </a:p>
        </p:txBody>
      </p:sp>
      <p:sp>
        <p:nvSpPr>
          <p:cNvPr id="656" name="CustomShape 6"/>
          <p:cNvSpPr txBox="1"/>
          <p:nvPr/>
        </p:nvSpPr>
        <p:spPr>
          <a:xfrm>
            <a:off x="2345400" y="1727999"/>
            <a:ext cx="6574420" cy="472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sz="2600" i="1" spc="-1"/>
            </a:lvl1pPr>
          </a:lstStyle>
          <a:p>
            <a:r>
              <a:t>The all-in-one , swiss-army-knife of monitors</a:t>
            </a:r>
          </a:p>
        </p:txBody>
      </p:sp>
      <p:sp>
        <p:nvSpPr>
          <p:cNvPr id="657" name="CustomShape 7"/>
          <p:cNvSpPr txBox="1"/>
          <p:nvPr/>
        </p:nvSpPr>
        <p:spPr>
          <a:xfrm>
            <a:off x="2324159" y="2310120"/>
            <a:ext cx="9114841" cy="9885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600" b="1" i="1" spc="-1"/>
            </a:pPr>
            <a:r>
              <a:t>Monitor_nD</a:t>
            </a:r>
            <a:r>
              <a:rPr b="0"/>
              <a:t> can have almost any shape, and record </a:t>
            </a:r>
          </a:p>
          <a:p>
            <a:pPr>
              <a:defRPr sz="2600" i="1" spc="-1"/>
            </a:pPr>
            <a:r>
              <a:t>any requested standard quantities</a:t>
            </a:r>
          </a:p>
        </p:txBody>
      </p:sp>
      <p:pic>
        <p:nvPicPr>
          <p:cNvPr id="65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519" y="3400559"/>
            <a:ext cx="2755082" cy="29584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39</a:t>
            </a:fld>
            <a:endParaRPr/>
          </a:p>
        </p:txBody>
      </p:sp>
      <p:sp>
        <p:nvSpPr>
          <p:cNvPr id="661" name="Sketch of an algorithm…"/>
          <p:cNvSpPr txBox="1"/>
          <p:nvPr/>
        </p:nvSpPr>
        <p:spPr>
          <a:xfrm>
            <a:off x="1627864" y="1086332"/>
            <a:ext cx="9312121" cy="41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 spc="-1"/>
            </a:lvl1pPr>
          </a:lstStyle>
          <a:p>
            <a:r>
              <a:t>Monitor_nD</a:t>
            </a:r>
          </a:p>
        </p:txBody>
      </p:sp>
      <p:sp>
        <p:nvSpPr>
          <p:cNvPr id="662" name="CustomShape 4"/>
          <p:cNvSpPr/>
          <p:nvPr/>
        </p:nvSpPr>
        <p:spPr>
          <a:xfrm>
            <a:off x="5054290" y="1137975"/>
            <a:ext cx="3670981" cy="311954"/>
          </a:xfrm>
          <a:prstGeom prst="rect">
            <a:avLst/>
          </a:prstGeom>
          <a:solidFill>
            <a:srgbClr val="00F9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4999" tIns="44999" rIns="44999" bIns="44999" anchor="ctr">
            <a:spAutoFit/>
          </a:bodyPr>
          <a:lstStyle>
            <a:lvl1pPr>
              <a:defRPr i="1" spc="0">
                <a:solidFill>
                  <a:srgbClr val="444444"/>
                </a:solidFill>
              </a:defRPr>
            </a:lvl1pPr>
          </a:lstStyle>
          <a:p>
            <a:r>
              <a:t>A general monitor for 0D/1D/2D records</a:t>
            </a:r>
          </a:p>
        </p:txBody>
      </p:sp>
      <p:sp>
        <p:nvSpPr>
          <p:cNvPr id="663" name="CustomShape 5"/>
          <p:cNvSpPr txBox="1"/>
          <p:nvPr/>
        </p:nvSpPr>
        <p:spPr>
          <a:xfrm>
            <a:off x="1800719" y="2104559"/>
            <a:ext cx="9311762" cy="1370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pc="0"/>
            </a:pPr>
            <a:endParaRPr/>
          </a:p>
          <a:p>
            <a:pPr>
              <a:defRPr b="1" spc="-1">
                <a:solidFill>
                  <a:srgbClr val="38571A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COMPONENT </a:t>
            </a:r>
            <a:r>
              <a:rPr>
                <a:solidFill>
                  <a:srgbClr val="000000"/>
                </a:solidFill>
              </a:rPr>
              <a:t>MyMon = </a:t>
            </a:r>
            <a:r>
              <a:t>Monitor_nD</a:t>
            </a:r>
            <a:r>
              <a:rPr>
                <a:solidFill>
                  <a:srgbClr val="000000"/>
                </a:solidFill>
              </a:rPr>
              <a:t>( </a:t>
            </a:r>
            <a:r>
              <a:rPr>
                <a:solidFill>
                  <a:srgbClr val="0061FF"/>
                </a:solidFill>
              </a:rPr>
              <a:t>xwidth = 0.1, yheight = 0.1, zdepth = 0,</a:t>
            </a:r>
          </a:p>
          <a:p>
            <a:pPr>
              <a:defRPr b="1" spc="-1">
                <a:solidFill>
                  <a:srgbClr val="0061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      </a:t>
            </a:r>
            <a:r>
              <a:rPr u="sng"/>
              <a:t>options = "intensity per cm2 angle,limits=[-5 5],</a:t>
            </a:r>
            <a:r>
              <a:t>       </a:t>
            </a:r>
          </a:p>
          <a:p>
            <a:pPr>
              <a:defRPr b="1" spc="-1">
                <a:solidFill>
                  <a:srgbClr val="0061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      </a:t>
            </a:r>
            <a:r>
              <a:rPr u="sng"/>
              <a:t>bins=10,with borders, file = mon1"</a:t>
            </a:r>
            <a:r>
              <a:t>)</a:t>
            </a:r>
          </a:p>
        </p:txBody>
      </p:sp>
      <p:sp>
        <p:nvSpPr>
          <p:cNvPr id="664" name="CustomShape 7"/>
          <p:cNvSpPr txBox="1"/>
          <p:nvPr/>
        </p:nvSpPr>
        <p:spPr>
          <a:xfrm>
            <a:off x="2592720" y="3600000"/>
            <a:ext cx="7551000" cy="31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i="1" spc="-1">
                <a:solidFill>
                  <a:srgbClr val="0061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</a:t>
            </a:r>
            <a:r>
              <a:rPr u="sng"/>
              <a:t>options = "banana, theta limits=[10,130], bins=120, y"</a:t>
            </a:r>
          </a:p>
        </p:txBody>
      </p:sp>
      <p:sp>
        <p:nvSpPr>
          <p:cNvPr id="665" name="CustomShape 9"/>
          <p:cNvSpPr txBox="1"/>
          <p:nvPr/>
        </p:nvSpPr>
        <p:spPr>
          <a:xfrm>
            <a:off x="2808719" y="4202639"/>
            <a:ext cx="9055802" cy="31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i="1" u="sng" spc="-1">
                <a:solidFill>
                  <a:srgbClr val="0061FF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options = "multiple kx ky kz, auto abs log t, and list all neutrons"</a:t>
            </a:r>
          </a:p>
        </p:txBody>
      </p:sp>
      <p:sp>
        <p:nvSpPr>
          <p:cNvPr id="666" name="CustomShape 10"/>
          <p:cNvSpPr txBox="1"/>
          <p:nvPr/>
        </p:nvSpPr>
        <p:spPr>
          <a:xfrm>
            <a:off x="1656720" y="1727999"/>
            <a:ext cx="2456641" cy="31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pc="0">
                <a:solidFill>
                  <a:srgbClr val="00A3D7"/>
                </a:solidFill>
              </a:defRPr>
            </a:lvl1pPr>
          </a:lstStyle>
          <a:p>
            <a:r>
              <a:t>Examples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itle 4"/>
          <p:cNvSpPr txBox="1"/>
          <p:nvPr/>
        </p:nvSpPr>
        <p:spPr>
          <a:xfrm>
            <a:off x="1931507" y="572464"/>
            <a:ext cx="9312121" cy="4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 spc="-1"/>
            </a:lvl1pPr>
          </a:lstStyle>
          <a:p>
            <a:r>
              <a:t>Sources: Source_Maxwell_3</a:t>
            </a:r>
          </a:p>
        </p:txBody>
      </p:sp>
      <p:sp>
        <p:nvSpPr>
          <p:cNvPr id="314" name="Slide Number Placeholder 3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315" name="CustomShape 5"/>
          <p:cNvSpPr txBox="1"/>
          <p:nvPr/>
        </p:nvSpPr>
        <p:spPr>
          <a:xfrm>
            <a:off x="1789199" y="1656000"/>
            <a:ext cx="10234082" cy="77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pc="-1">
                <a:solidFill>
                  <a:srgbClr val="38571A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COMPONENT</a:t>
            </a:r>
            <a:r>
              <a:rPr>
                <a:solidFill>
                  <a:srgbClr val="000000"/>
                </a:solidFill>
              </a:rPr>
              <a:t> source = </a:t>
            </a:r>
            <a:r>
              <a:t>Source_Maxwell_3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61FF"/>
                </a:solidFill>
              </a:rPr>
              <a:t>yheight=0.156, xwidth=0.126,</a:t>
            </a:r>
            <a:br>
              <a:rPr>
                <a:solidFill>
                  <a:srgbClr val="0061FF"/>
                </a:solidFill>
              </a:rPr>
            </a:br>
            <a:r>
              <a:rPr>
                <a:solidFill>
                  <a:srgbClr val="0061FF"/>
                </a:solidFill>
              </a:rPr>
              <a:t>		Lmin=0.1, Lmax=9.0, dist=1.5, focus_xw = 0.025, focus_yh = 0.12,</a:t>
            </a:r>
            <a:br>
              <a:rPr>
                <a:solidFill>
                  <a:srgbClr val="0061FF"/>
                </a:solidFill>
              </a:rPr>
            </a:br>
            <a:r>
              <a:rPr>
                <a:solidFill>
                  <a:srgbClr val="0061FF"/>
                </a:solidFill>
              </a:rPr>
              <a:t>		T1=150.42, I1=3.67E11, T2=38.74, I2=3.64E11, T3=14.84, I3=0.95E11</a:t>
            </a:r>
            <a:r>
              <a:rPr>
                <a:solidFill>
                  <a:srgbClr val="000000"/>
                </a:solidFill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6" name="Text"/>
              <p:cNvSpPr txBox="1"/>
              <p:nvPr/>
            </p:nvSpPr>
            <p:spPr>
              <a:xfrm>
                <a:off x="2277719" y="3889440"/>
                <a:ext cx="2467442" cy="45647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45719" rIns="45719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=∑</m:t>
                      </m:r>
                      <m:sSub>
                        <m:sSubPr>
                          <m:ctrlPr>
                            <a:rPr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316" name="Text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7719" y="3889440"/>
                <a:ext cx="2467442" cy="456474"/>
              </a:xfrm>
              <a:prstGeom prst="rect">
                <a:avLst/>
              </a:prstGeom>
              <a:blipFill>
                <a:blip r:embed="rId2"/>
                <a:stretch>
                  <a:fillRect l="-1733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7" name="Intensity at a given wavelength drawn from a sum of (up to) 3 normalized Maxwellian distributions:"/>
          <p:cNvSpPr txBox="1"/>
          <p:nvPr/>
        </p:nvSpPr>
        <p:spPr>
          <a:xfrm>
            <a:off x="1628999" y="3095999"/>
            <a:ext cx="6534002" cy="540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pc="0"/>
            </a:lvl1pPr>
          </a:lstStyle>
          <a:p>
            <a:r>
              <a:t>Intensity at a given wavelength drawn from a sum of (up to) 3 normalized Maxwellian distributions: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8" name="Text"/>
              <p:cNvSpPr txBox="1"/>
              <p:nvPr/>
            </p:nvSpPr>
            <p:spPr>
              <a:xfrm>
                <a:off x="5658840" y="3813119"/>
                <a:ext cx="2719441" cy="62334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45719" rIns="45719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𝑒𝑥𝑝</m:t>
                      </m:r>
                      <m:f>
                        <m:fPr>
                          <m:type m:val="lin"/>
                          <m:ctrlP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sz="16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sz="16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sz="16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sz="165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sz="165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p>
                                      <m:r>
                                        <a:rPr sz="165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den>
                      </m:f>
                      <m:r>
                        <a:rPr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318" name="Text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840" y="3813119"/>
                <a:ext cx="2719441" cy="623348"/>
              </a:xfrm>
              <a:prstGeom prst="rect">
                <a:avLst/>
              </a:prstGeom>
              <a:blipFill>
                <a:blip r:embed="rId3"/>
                <a:stretch>
                  <a:fillRect l="-897" t="-68627" r="-15022" b="-93137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9" name="Text"/>
              <p:cNvSpPr txBox="1"/>
              <p:nvPr/>
            </p:nvSpPr>
            <p:spPr>
              <a:xfrm>
                <a:off x="4293720" y="4392000"/>
                <a:ext cx="1766879" cy="35054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45719" rIns="45719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=949.0</m:t>
                      </m:r>
                      <m:r>
                        <a:rPr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f>
                        <m:fPr>
                          <m:type m:val="lin"/>
                          <m:ctrlPr>
                            <a:rPr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𝐴𝐴</m:t>
                              </m:r>
                            </m:e>
                            <m:sup>
                              <m:r>
                                <a:rPr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319" name="Text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720" y="4392000"/>
                <a:ext cx="1766879" cy="350544"/>
              </a:xfrm>
              <a:prstGeom prst="rect">
                <a:avLst/>
              </a:prstGeom>
              <a:blipFill>
                <a:blip r:embed="rId4"/>
                <a:stretch>
                  <a:fillRect l="-345" t="-32759" r="-21724" b="-243103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0" name="Parameters from the PSI cold source"/>
          <p:cNvSpPr txBox="1"/>
          <p:nvPr/>
        </p:nvSpPr>
        <p:spPr>
          <a:xfrm>
            <a:off x="7820999" y="2533680"/>
            <a:ext cx="3835081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i="1" spc="0"/>
            </a:lvl1pPr>
          </a:lstStyle>
          <a:p>
            <a:r>
              <a:t>Parameters from the PSI cold source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40</a:t>
            </a:fld>
            <a:endParaRPr/>
          </a:p>
        </p:txBody>
      </p:sp>
      <p:sp>
        <p:nvSpPr>
          <p:cNvPr id="669" name="Sketch of an algorithm…"/>
          <p:cNvSpPr txBox="1"/>
          <p:nvPr/>
        </p:nvSpPr>
        <p:spPr>
          <a:xfrm>
            <a:off x="1774800" y="1398600"/>
            <a:ext cx="9312120" cy="41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 spc="-1"/>
            </a:lvl1pPr>
          </a:lstStyle>
          <a:p>
            <a:r>
              <a:t>Monitor_nD</a:t>
            </a:r>
          </a:p>
        </p:txBody>
      </p:sp>
      <p:sp>
        <p:nvSpPr>
          <p:cNvPr id="670" name="CustomShape 8"/>
          <p:cNvSpPr txBox="1"/>
          <p:nvPr/>
        </p:nvSpPr>
        <p:spPr>
          <a:xfrm>
            <a:off x="1949760" y="3023999"/>
            <a:ext cx="8849520" cy="101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i="1" spc="-1">
                <a:solidFill>
                  <a:srgbClr val="38571A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COMPONENT</a:t>
            </a:r>
            <a:r>
              <a:rPr>
                <a:solidFill>
                  <a:srgbClr val="000000"/>
                </a:solidFill>
              </a:rPr>
              <a:t> MyMon = </a:t>
            </a:r>
            <a:r>
              <a:t>Monitor_nD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61FF"/>
                </a:solidFill>
              </a:rPr>
              <a:t>xwidth = 0.1, yheight = 0.1,</a:t>
            </a:r>
          </a:p>
          <a:p>
            <a:pPr>
              <a:defRPr b="1" i="1" spc="-1">
                <a:solidFill>
                  <a:srgbClr val="0061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user1=age, username1="Age of the Captain [years]",</a:t>
            </a:r>
          </a:p>
          <a:p>
            <a:pPr>
              <a:defRPr b="1" i="1" spc="-1">
                <a:solidFill>
                  <a:srgbClr val="0061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options="user1, auto")</a:t>
            </a:r>
          </a:p>
        </p:txBody>
      </p:sp>
      <p:sp>
        <p:nvSpPr>
          <p:cNvPr id="671" name="… or monitor just about anything:"/>
          <p:cNvSpPr txBox="1"/>
          <p:nvPr/>
        </p:nvSpPr>
        <p:spPr>
          <a:xfrm>
            <a:off x="2204999" y="1943999"/>
            <a:ext cx="4950001" cy="31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pc="0"/>
            </a:lvl1pPr>
          </a:lstStyle>
          <a:p>
            <a:r>
              <a:t>… or monitor just about anything: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41</a:t>
            </a:fld>
            <a:endParaRPr/>
          </a:p>
        </p:txBody>
      </p:sp>
      <p:sp>
        <p:nvSpPr>
          <p:cNvPr id="674" name="Sketch of an algorithm…"/>
          <p:cNvSpPr txBox="1"/>
          <p:nvPr/>
        </p:nvSpPr>
        <p:spPr>
          <a:xfrm>
            <a:off x="1774800" y="1398600"/>
            <a:ext cx="9312120" cy="41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 spc="-1"/>
            </a:lvl1pPr>
          </a:lstStyle>
          <a:p>
            <a:r>
              <a:t>Exercise 2:</a:t>
            </a:r>
          </a:p>
        </p:txBody>
      </p:sp>
      <p:sp>
        <p:nvSpPr>
          <p:cNvPr id="675" name="Head over to the github site and continue the exercise we started before:"/>
          <p:cNvSpPr txBox="1"/>
          <p:nvPr/>
        </p:nvSpPr>
        <p:spPr>
          <a:xfrm>
            <a:off x="1845000" y="2232000"/>
            <a:ext cx="7434720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pc="0"/>
            </a:lvl1pPr>
          </a:lstStyle>
          <a:p>
            <a:r>
              <a:t>Head over to the github site and continue the exercise we started before:</a:t>
            </a:r>
          </a:p>
        </p:txBody>
      </p:sp>
      <p:sp>
        <p:nvSpPr>
          <p:cNvPr id="676" name="https://github.com/McStasMcXtrace/Schools/tree/master/ISIS_April_2021/Tuesday_April_13th/2_Component_Basics/Exercise/"/>
          <p:cNvSpPr txBox="1"/>
          <p:nvPr/>
        </p:nvSpPr>
        <p:spPr>
          <a:xfrm>
            <a:off x="2788199" y="3200399"/>
            <a:ext cx="7682402" cy="540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u="sng" spc="0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2"/>
              </a:defRPr>
            </a:lvl1pPr>
          </a:lstStyle>
          <a:p>
            <a:pPr>
              <a:defRPr u="none">
                <a:solidFill>
                  <a:srgbClr val="000000"/>
                </a:solidFill>
                <a:uFillTx/>
              </a:defRPr>
            </a:pP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2"/>
              </a:rPr>
              <a:t>https://github.com/McStasMcXtrace/Schools/tree/master/ISIS_April_2021/Tuesday_April_13th/2_Component_Basics/Exercise/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Double-click to edi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79" name="Double-click to edit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80" name="Slide Number Placeholder 2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fld id="{86CB4B4D-7CA3-9044-876B-883B54F8677D}" type="slidenum">
              <a:t>42</a:t>
            </a:fld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itle 4"/>
          <p:cNvSpPr txBox="1"/>
          <p:nvPr/>
        </p:nvSpPr>
        <p:spPr>
          <a:xfrm>
            <a:off x="1927209" y="533314"/>
            <a:ext cx="9312121" cy="4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 spc="-1"/>
            </a:lvl1pPr>
          </a:lstStyle>
          <a:p>
            <a:r>
              <a:t>Sources: Source_Maxwell_3</a:t>
            </a:r>
          </a:p>
        </p:txBody>
      </p:sp>
      <p:sp>
        <p:nvSpPr>
          <p:cNvPr id="323" name="Slide Number Placeholder 3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324" name="CustomShape 5"/>
          <p:cNvSpPr txBox="1"/>
          <p:nvPr/>
        </p:nvSpPr>
        <p:spPr>
          <a:xfrm>
            <a:off x="1789199" y="1656000"/>
            <a:ext cx="10234082" cy="77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pc="-1">
                <a:solidFill>
                  <a:srgbClr val="38571A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COMPONENT</a:t>
            </a:r>
            <a:r>
              <a:rPr>
                <a:solidFill>
                  <a:srgbClr val="000000"/>
                </a:solidFill>
              </a:rPr>
              <a:t> source = </a:t>
            </a:r>
            <a:r>
              <a:t>Source_Maxwell_3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61FF"/>
                </a:solidFill>
              </a:rPr>
              <a:t>yheight=0.156, xwidth=0.126,</a:t>
            </a:r>
            <a:br>
              <a:rPr>
                <a:solidFill>
                  <a:srgbClr val="0061FF"/>
                </a:solidFill>
              </a:rPr>
            </a:br>
            <a:r>
              <a:rPr>
                <a:solidFill>
                  <a:srgbClr val="0061FF"/>
                </a:solidFill>
              </a:rPr>
              <a:t>		Lmin=0.1, Lmax=9.0, dist=1.5, focus_xw = 0.025, focus_yh = 0.12,</a:t>
            </a:r>
            <a:br>
              <a:rPr>
                <a:solidFill>
                  <a:srgbClr val="0061FF"/>
                </a:solidFill>
              </a:rPr>
            </a:br>
            <a:r>
              <a:rPr>
                <a:solidFill>
                  <a:srgbClr val="0061FF"/>
                </a:solidFill>
              </a:rPr>
              <a:t>		T1=150.42, I1=3.67E11, T2=38.74, I2=3.64E11, T3=14.84, I3=0.95E11</a:t>
            </a:r>
            <a:r>
              <a:rPr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325" name="Parameters from the PSI cold source"/>
          <p:cNvSpPr txBox="1"/>
          <p:nvPr/>
        </p:nvSpPr>
        <p:spPr>
          <a:xfrm>
            <a:off x="7820999" y="2533680"/>
            <a:ext cx="3835081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i="1" spc="0"/>
            </a:lvl1pPr>
          </a:lstStyle>
          <a:p>
            <a:r>
              <a:t>Parameters from the PSI cold source</a:t>
            </a:r>
          </a:p>
        </p:txBody>
      </p:sp>
      <p:pic>
        <p:nvPicPr>
          <p:cNvPr id="326" name="image133.png" descr="image13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9999" y="1585440"/>
            <a:ext cx="6091921" cy="46785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Title 4"/>
          <p:cNvSpPr txBox="1"/>
          <p:nvPr/>
        </p:nvSpPr>
        <p:spPr>
          <a:xfrm>
            <a:off x="1927209" y="508825"/>
            <a:ext cx="9312121" cy="4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 spc="-1"/>
            </a:lvl1pPr>
          </a:lstStyle>
          <a:p>
            <a:r>
              <a:t>Sources: Source_Maxwell_3</a:t>
            </a:r>
          </a:p>
        </p:txBody>
      </p:sp>
      <p:sp>
        <p:nvSpPr>
          <p:cNvPr id="329" name="Slide Number Placeholder 3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330" name="CustomShape 5"/>
          <p:cNvSpPr txBox="1"/>
          <p:nvPr/>
        </p:nvSpPr>
        <p:spPr>
          <a:xfrm>
            <a:off x="1789199" y="1656000"/>
            <a:ext cx="10234082" cy="77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pc="-1">
                <a:solidFill>
                  <a:srgbClr val="38571A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COMPONENT</a:t>
            </a:r>
            <a:r>
              <a:rPr>
                <a:solidFill>
                  <a:srgbClr val="000000"/>
                </a:solidFill>
              </a:rPr>
              <a:t> source = </a:t>
            </a:r>
            <a:r>
              <a:t>Source_Maxwell_3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61FF"/>
                </a:solidFill>
              </a:rPr>
              <a:t>yheight=0.156, xwidth=0.126,</a:t>
            </a:r>
            <a:br>
              <a:rPr>
                <a:solidFill>
                  <a:srgbClr val="0061FF"/>
                </a:solidFill>
              </a:rPr>
            </a:br>
            <a:r>
              <a:rPr>
                <a:solidFill>
                  <a:srgbClr val="0061FF"/>
                </a:solidFill>
              </a:rPr>
              <a:t>		Lmin=0.1, Lmax=9.0, dist=1.5, focus_xw = 0.025, focus_yh = 0.12,</a:t>
            </a:r>
            <a:br>
              <a:rPr>
                <a:solidFill>
                  <a:srgbClr val="0061FF"/>
                </a:solidFill>
              </a:rPr>
            </a:br>
            <a:r>
              <a:rPr>
                <a:solidFill>
                  <a:srgbClr val="0061FF"/>
                </a:solidFill>
              </a:rPr>
              <a:t>		T1=150.42, I1=3.67E11, T2=38.74, I2=3.64E11, T3=14.84, I3=0.95E11</a:t>
            </a:r>
            <a:r>
              <a:rPr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331" name="Parameters from the PSI cold source"/>
          <p:cNvSpPr txBox="1"/>
          <p:nvPr/>
        </p:nvSpPr>
        <p:spPr>
          <a:xfrm>
            <a:off x="7820999" y="2533680"/>
            <a:ext cx="3835081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i="1" spc="0"/>
            </a:lvl1pPr>
          </a:lstStyle>
          <a:p>
            <a:r>
              <a:t>Parameters from the PSI cold source</a:t>
            </a:r>
          </a:p>
        </p:txBody>
      </p:sp>
      <p:sp>
        <p:nvSpPr>
          <p:cNvPr id="332" name="Just for fun – let’s see what happens if we remove the fast peak…"/>
          <p:cNvSpPr txBox="1"/>
          <p:nvPr/>
        </p:nvSpPr>
        <p:spPr>
          <a:xfrm>
            <a:off x="1701000" y="2807999"/>
            <a:ext cx="3078001" cy="7691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pc="0"/>
            </a:lvl1pPr>
          </a:lstStyle>
          <a:p>
            <a:r>
              <a:t>Just for fun – let’s see what happens if we remove the fast peak…</a:t>
            </a:r>
          </a:p>
        </p:txBody>
      </p:sp>
      <p:pic>
        <p:nvPicPr>
          <p:cNvPr id="333" name="image134.png" descr="image13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0400" y="1734119"/>
            <a:ext cx="6123601" cy="47458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Title 4"/>
          <p:cNvSpPr txBox="1"/>
          <p:nvPr/>
        </p:nvSpPr>
        <p:spPr>
          <a:xfrm>
            <a:off x="1774800" y="1398600"/>
            <a:ext cx="9312120" cy="41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 spc="-1"/>
            </a:lvl1pPr>
          </a:lstStyle>
          <a:p>
            <a:r>
              <a:t>Sources: Source_Maxwell_3</a:t>
            </a:r>
          </a:p>
        </p:txBody>
      </p:sp>
      <p:sp>
        <p:nvSpPr>
          <p:cNvPr id="336" name="Slide Number Placeholder 3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337" name="CustomShape 5"/>
          <p:cNvSpPr txBox="1"/>
          <p:nvPr/>
        </p:nvSpPr>
        <p:spPr>
          <a:xfrm>
            <a:off x="1789199" y="1656000"/>
            <a:ext cx="10234082" cy="77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pc="-1">
                <a:solidFill>
                  <a:srgbClr val="38571A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COMPONENT</a:t>
            </a:r>
            <a:r>
              <a:rPr>
                <a:solidFill>
                  <a:srgbClr val="000000"/>
                </a:solidFill>
              </a:rPr>
              <a:t> source = </a:t>
            </a:r>
            <a:r>
              <a:t>Source_Maxwell_3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61FF"/>
                </a:solidFill>
              </a:rPr>
              <a:t>yheight=0.156, xwidth=0.126,</a:t>
            </a:r>
            <a:br>
              <a:rPr>
                <a:solidFill>
                  <a:srgbClr val="0061FF"/>
                </a:solidFill>
              </a:rPr>
            </a:br>
            <a:r>
              <a:rPr>
                <a:solidFill>
                  <a:srgbClr val="0061FF"/>
                </a:solidFill>
              </a:rPr>
              <a:t>		Lmin=0.1, Lmax=9.0, dist=1.5, focus_xw = 0.025, focus_yh = 0.12,</a:t>
            </a:r>
            <a:br>
              <a:rPr>
                <a:solidFill>
                  <a:srgbClr val="0061FF"/>
                </a:solidFill>
              </a:rPr>
            </a:br>
            <a:r>
              <a:rPr>
                <a:solidFill>
                  <a:srgbClr val="0061FF"/>
                </a:solidFill>
              </a:rPr>
              <a:t>		T1=150.42, I1=3.67E11, T2=38.74, I2=3.64E11, T3=14.84, I3=0.95E11</a:t>
            </a:r>
            <a:r>
              <a:rPr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338" name="Parameters from the PSI cold source"/>
          <p:cNvSpPr txBox="1"/>
          <p:nvPr/>
        </p:nvSpPr>
        <p:spPr>
          <a:xfrm>
            <a:off x="7820999" y="2533680"/>
            <a:ext cx="3835081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i="1" spc="0"/>
            </a:lvl1pPr>
          </a:lstStyle>
          <a:p>
            <a:r>
              <a:t>Parameters from the PSI cold source</a:t>
            </a:r>
          </a:p>
        </p:txBody>
      </p:sp>
      <p:sp>
        <p:nvSpPr>
          <p:cNvPr id="339" name="Just for fun – let’s see what happens if we remove the fast peak…"/>
          <p:cNvSpPr txBox="1"/>
          <p:nvPr/>
        </p:nvSpPr>
        <p:spPr>
          <a:xfrm>
            <a:off x="1701000" y="2807999"/>
            <a:ext cx="3078001" cy="7691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pc="0"/>
            </a:lvl1pPr>
          </a:lstStyle>
          <a:p>
            <a:r>
              <a:t>Just for fun – let’s see what happens if we remove the fast peak…</a:t>
            </a:r>
          </a:p>
        </p:txBody>
      </p:sp>
      <p:pic>
        <p:nvPicPr>
          <p:cNvPr id="340" name="image135.png" descr="image13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840" y="792000"/>
            <a:ext cx="10334160" cy="50479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Title 4"/>
          <p:cNvSpPr txBox="1"/>
          <p:nvPr/>
        </p:nvSpPr>
        <p:spPr>
          <a:xfrm>
            <a:off x="1823778" y="643532"/>
            <a:ext cx="9312121" cy="41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 spc="-1"/>
            </a:lvl1pPr>
          </a:lstStyle>
          <a:p>
            <a:r>
              <a:t>Sources: Source_gen (Source_gen4)</a:t>
            </a:r>
          </a:p>
        </p:txBody>
      </p:sp>
      <p:sp>
        <p:nvSpPr>
          <p:cNvPr id="343" name="Slide Number Placeholder 3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344" name="CustomShape 5"/>
          <p:cNvSpPr txBox="1"/>
          <p:nvPr/>
        </p:nvSpPr>
        <p:spPr>
          <a:xfrm>
            <a:off x="1789199" y="1656000"/>
            <a:ext cx="10234082" cy="77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pc="-1">
                <a:solidFill>
                  <a:srgbClr val="38571A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COMPONENT</a:t>
            </a:r>
            <a:r>
              <a:rPr>
                <a:solidFill>
                  <a:srgbClr val="000000"/>
                </a:solidFill>
              </a:rPr>
              <a:t> source = </a:t>
            </a:r>
            <a:r>
              <a:t>Source_gen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61FF"/>
                </a:solidFill>
              </a:rPr>
              <a:t>yheight=0.156, xwidth=0.126,</a:t>
            </a:r>
            <a:br>
              <a:rPr>
                <a:solidFill>
                  <a:srgbClr val="0061FF"/>
                </a:solidFill>
              </a:rPr>
            </a:br>
            <a:r>
              <a:rPr>
                <a:solidFill>
                  <a:srgbClr val="0061FF"/>
                </a:solidFill>
              </a:rPr>
              <a:t>		Lmin=0.1, Lmax=9.0, dist=1.5, focus_xw = 0.025, focus_yh = 0.12,</a:t>
            </a:r>
            <a:br>
              <a:rPr>
                <a:solidFill>
                  <a:srgbClr val="0061FF"/>
                </a:solidFill>
              </a:rPr>
            </a:br>
            <a:r>
              <a:rPr>
                <a:solidFill>
                  <a:srgbClr val="0061FF"/>
                </a:solidFill>
              </a:rPr>
              <a:t>		T1=150.42, I1=3.67E11, T2=38.74, I2=3.64E11, T3=14.84, I3=0.95E11</a:t>
            </a:r>
            <a:r>
              <a:rPr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345" name="Almost the same as Source_Maxwell_3: but with optional flux-files as input."/>
          <p:cNvSpPr txBox="1"/>
          <p:nvPr/>
        </p:nvSpPr>
        <p:spPr>
          <a:xfrm>
            <a:off x="2636999" y="2879999"/>
            <a:ext cx="6534002" cy="540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pc="0"/>
            </a:lvl1pPr>
          </a:lstStyle>
          <a:p>
            <a:r>
              <a:t>Almost the same as Source_Maxwell_3: but with optional flux-files as input.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lide Number Placeholder 3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348" name="CustomShape 5"/>
          <p:cNvSpPr txBox="1"/>
          <p:nvPr/>
        </p:nvSpPr>
        <p:spPr>
          <a:xfrm>
            <a:off x="1800719" y="3960000"/>
            <a:ext cx="8938082" cy="897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pc="-1">
                <a:solidFill>
                  <a:srgbClr val="38571A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COMPONENT</a:t>
            </a:r>
            <a:r>
              <a:rPr>
                <a:solidFill>
                  <a:srgbClr val="000000"/>
                </a:solidFill>
              </a:rPr>
              <a:t> vin = </a:t>
            </a:r>
            <a:r>
              <a:t>MCPL_input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61FF"/>
                </a:solidFill>
              </a:rPr>
              <a:t>filename=”voutput.mcpl”,</a:t>
            </a:r>
            <a:br>
              <a:rPr>
                <a:solidFill>
                  <a:srgbClr val="0061FF"/>
                </a:solidFill>
              </a:rPr>
            </a:br>
            <a:r>
              <a:rPr>
                <a:solidFill>
                  <a:srgbClr val="0061FF"/>
                </a:solidFill>
              </a:rPr>
              <a:t>	polarisationuse=1,verbose=1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>
              <a:defRPr b="1" spc="-1">
                <a:solidFill>
                  <a:srgbClr val="3B76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AT</a:t>
            </a:r>
            <a:r>
              <a:rPr>
                <a:solidFill>
                  <a:srgbClr val="000000"/>
                </a:solidFill>
              </a:rPr>
              <a:t> (Xin,Yin,Zin) </a:t>
            </a:r>
            <a:r>
              <a:t>RELATIVE PREVIOUS</a:t>
            </a:r>
          </a:p>
        </p:txBody>
      </p:sp>
      <p:sp>
        <p:nvSpPr>
          <p:cNvPr id="349" name="CustomShape 5"/>
          <p:cNvSpPr txBox="1"/>
          <p:nvPr/>
        </p:nvSpPr>
        <p:spPr>
          <a:xfrm>
            <a:off x="1825199" y="2852279"/>
            <a:ext cx="8938082" cy="897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pc="-1">
                <a:solidFill>
                  <a:srgbClr val="38571A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COMPONENT</a:t>
            </a:r>
            <a:r>
              <a:rPr>
                <a:solidFill>
                  <a:srgbClr val="000000"/>
                </a:solidFill>
              </a:rPr>
              <a:t> vout = </a:t>
            </a:r>
            <a:r>
              <a:t>MCPL_output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61FF"/>
                </a:solidFill>
              </a:rPr>
              <a:t>filename=”voutput.mcpl”,</a:t>
            </a:r>
            <a:br>
              <a:rPr>
                <a:solidFill>
                  <a:srgbClr val="0061FF"/>
                </a:solidFill>
              </a:rPr>
            </a:br>
            <a:r>
              <a:rPr>
                <a:solidFill>
                  <a:srgbClr val="0061FF"/>
                </a:solidFill>
              </a:rPr>
              <a:t>	doubleprec=1,polarisationuse=1,verbose=1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>
              <a:defRPr b="1" spc="-1">
                <a:solidFill>
                  <a:srgbClr val="3B76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AT</a:t>
            </a:r>
            <a:r>
              <a:rPr>
                <a:solidFill>
                  <a:srgbClr val="000000"/>
                </a:solidFill>
              </a:rPr>
              <a:t> (Xout,Yout,Zout) </a:t>
            </a:r>
            <a:r>
              <a:t>RELATIVE PREVIOUS</a:t>
            </a:r>
          </a:p>
        </p:txBody>
      </p:sp>
      <p:sp>
        <p:nvSpPr>
          <p:cNvPr id="350" name="Reads/writes events directly from MCPL-format files:…"/>
          <p:cNvSpPr txBox="1"/>
          <p:nvPr/>
        </p:nvSpPr>
        <p:spPr>
          <a:xfrm>
            <a:off x="1628999" y="1727999"/>
            <a:ext cx="6246002" cy="662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pc="0"/>
            </a:pPr>
            <a:r>
              <a:t>Reads/writes events directly from MCPL-format files:</a:t>
            </a:r>
          </a:p>
          <a:p>
            <a:pPr>
              <a:defRPr spc="0"/>
            </a:pPr>
            <a:r>
              <a:t>“T. Kittelmann et. al., “”, J. Phys. Comp., 2017</a:t>
            </a:r>
          </a:p>
        </p:txBody>
      </p:sp>
      <p:sp>
        <p:nvSpPr>
          <p:cNvPr id="351" name="Title 4"/>
          <p:cNvSpPr txBox="1"/>
          <p:nvPr/>
        </p:nvSpPr>
        <p:spPr>
          <a:xfrm>
            <a:off x="2199279" y="443056"/>
            <a:ext cx="9312121" cy="4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 spc="-1"/>
            </a:lvl1pPr>
          </a:lstStyle>
          <a:p>
            <a:r>
              <a:t>MCPL_input/output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42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Blank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119</cp:revision>
  <dcterms:modified xsi:type="dcterms:W3CDTF">2021-05-03T18:20:55Z</dcterms:modified>
</cp:coreProperties>
</file>