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6" autoAdjust="0"/>
    <p:restoredTop sz="95161" autoAdjust="0"/>
  </p:normalViewPr>
  <p:slideViewPr>
    <p:cSldViewPr snapToGrid="0" showGuides="1">
      <p:cViewPr>
        <p:scale>
          <a:sx n="165" d="100"/>
          <a:sy n="165" d="100"/>
        </p:scale>
        <p:origin x="816" y="10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10/17/18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031D8B-25E9-D440-A0B7-53853A82E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98622-4D3C-4849-B0FA-4101271A78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3A1AE5-746F-4057-86D7-F0AA4F73942C}"/>
              </a:ext>
            </a:extLst>
          </p:cNvPr>
          <p:cNvSpPr txBox="1"/>
          <p:nvPr userDrawn="1"/>
        </p:nvSpPr>
        <p:spPr>
          <a:xfrm>
            <a:off x="9821917" y="6302222"/>
            <a:ext cx="2037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Presentation Name</a:t>
            </a:r>
            <a:endParaRPr lang="en-US" sz="1000" b="0" baseline="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000" b="0" baseline="0" dirty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DD0A2A-0355-AA49-9A3F-AB977E14F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F833AF-F2DD-B245-B5D3-AAD481D065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BAAAD4-FBA9-4334-AA6C-9B74AC2A83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816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3916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30537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04922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2498" y="969264"/>
            <a:ext cx="2879502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3193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69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862842F-612F-3641-9908-4224FD3698B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20E19-8932-43D2-8486-22CBE0B2C373}"/>
              </a:ext>
            </a:extLst>
          </p:cNvPr>
          <p:cNvSpPr txBox="1"/>
          <p:nvPr userDrawn="1"/>
        </p:nvSpPr>
        <p:spPr>
          <a:xfrm>
            <a:off x="9821917" y="6302222"/>
            <a:ext cx="2037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Presentation Name</a:t>
            </a:r>
            <a:endParaRPr lang="en-US" sz="1000" b="0" baseline="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000" b="0" baseline="0" dirty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736" r:id="rId4"/>
    <p:sldLayoutId id="2147483663" r:id="rId5"/>
    <p:sldLayoutId id="2147483685" r:id="rId6"/>
    <p:sldLayoutId id="2147483750" r:id="rId7"/>
    <p:sldLayoutId id="2147483755" r:id="rId8"/>
    <p:sldLayoutId id="2147483754" r:id="rId9"/>
    <p:sldLayoutId id="2147483667" r:id="rId10"/>
    <p:sldLayoutId id="2147483725" r:id="rId11"/>
    <p:sldLayoutId id="2147483756" r:id="rId12"/>
    <p:sldLayoutId id="2147483678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00C1-4BD0-4441-9F02-CABA00D2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 err="1"/>
              <a:t>McStas</a:t>
            </a:r>
            <a:r>
              <a:rPr lang="en-US" dirty="0"/>
              <a:t> Tutorial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2E8D-8CA8-4596-914D-BD6FE6956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18-19, 2018</a:t>
            </a:r>
          </a:p>
          <a:p>
            <a:r>
              <a:rPr lang="en-US" dirty="0"/>
              <a:t>ORNL</a:t>
            </a:r>
          </a:p>
        </p:txBody>
      </p:sp>
    </p:spTree>
    <p:extLst>
      <p:ext uri="{BB962C8B-B14F-4D97-AF65-F5344CB8AC3E}">
        <p14:creationId xmlns:p14="http://schemas.microsoft.com/office/powerpoint/2010/main" val="171318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D566-82E7-4D99-A523-A86F2AD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D3003D-E947-134F-8B0B-1E11C02E399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83658760"/>
              </p:ext>
            </p:extLst>
          </p:nvPr>
        </p:nvGraphicFramePr>
        <p:xfrm>
          <a:off x="6013992" y="1033081"/>
          <a:ext cx="5199032" cy="5754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8243">
                  <a:extLst>
                    <a:ext uri="{9D8B030D-6E8A-4147-A177-3AD203B41FA5}">
                      <a16:colId xmlns:a16="http://schemas.microsoft.com/office/drawing/2014/main" val="3457946052"/>
                    </a:ext>
                  </a:extLst>
                </a:gridCol>
                <a:gridCol w="2218243">
                  <a:extLst>
                    <a:ext uri="{9D8B030D-6E8A-4147-A177-3AD203B41FA5}">
                      <a16:colId xmlns:a16="http://schemas.microsoft.com/office/drawing/2014/main" val="4173571208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2426049914"/>
                    </a:ext>
                  </a:extLst>
                </a:gridCol>
              </a:tblGrid>
              <a:tr h="22759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Friday, October 19, 2018</a:t>
                      </a:r>
                      <a:endParaRPr lang="en-US" sz="1200" b="1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617021"/>
                  </a:ext>
                </a:extLst>
              </a:tr>
              <a:tr h="319929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8:30am – 9:15am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iFit</a:t>
                      </a:r>
                      <a:r>
                        <a:rPr lang="en-US" sz="1200" dirty="0">
                          <a:effectLst/>
                        </a:rPr>
                        <a:t> + </a:t>
                      </a:r>
                      <a:r>
                        <a:rPr lang="en-US" sz="1200" dirty="0" err="1">
                          <a:effectLst/>
                        </a:rPr>
                        <a:t>McStas</a:t>
                      </a:r>
                      <a:r>
                        <a:rPr lang="en-US" sz="1200" dirty="0">
                          <a:effectLst/>
                        </a:rPr>
                        <a:t> for atomistic + instrument simulation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extLst>
                  <a:ext uri="{0D108BD9-81ED-4DB2-BD59-A6C34878D82A}">
                    <a16:rowId xmlns:a16="http://schemas.microsoft.com/office/drawing/2014/main" val="3505391356"/>
                  </a:ext>
                </a:extLst>
              </a:tr>
              <a:tr h="209125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9:15am – 10:00am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Jiao Lin on MCViNE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extLst>
                  <a:ext uri="{0D108BD9-81ED-4DB2-BD59-A6C34878D82A}">
                    <a16:rowId xmlns:a16="http://schemas.microsoft.com/office/drawing/2014/main" val="2496523673"/>
                  </a:ext>
                </a:extLst>
              </a:tr>
              <a:tr h="209125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10:00am – 10:30am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 break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C-150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extLst>
                  <a:ext uri="{0D108BD9-81ED-4DB2-BD59-A6C34878D82A}">
                    <a16:rowId xmlns:a16="http://schemas.microsoft.com/office/drawing/2014/main" val="3678024515"/>
                  </a:ext>
                </a:extLst>
              </a:tr>
              <a:tr h="319929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10:30am – 11:30am 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McStas + Mantid interface, NeXus output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extLst>
                  <a:ext uri="{0D108BD9-81ED-4DB2-BD59-A6C34878D82A}">
                    <a16:rowId xmlns:a16="http://schemas.microsoft.com/office/drawing/2014/main" val="3691127879"/>
                  </a:ext>
                </a:extLst>
              </a:tr>
              <a:tr h="319929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11:30am – 12:00pm 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3-way Split: Add Mantid to your instrument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  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extLst>
                  <a:ext uri="{0D108BD9-81ED-4DB2-BD59-A6C34878D82A}">
                    <a16:rowId xmlns:a16="http://schemas.microsoft.com/office/drawing/2014/main" val="3447036591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12:00pm – 1:00pm 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Working Lunch: Illustration of the Union-components, complex sample/environment setups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extLst>
                  <a:ext uri="{0D108BD9-81ED-4DB2-BD59-A6C34878D82A}">
                    <a16:rowId xmlns:a16="http://schemas.microsoft.com/office/drawing/2014/main" val="3040757055"/>
                  </a:ext>
                </a:extLst>
              </a:tr>
              <a:tr h="209125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1:00pm – 2:30pm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3-way split Q&amp;A/working session: 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extLst>
                  <a:ext uri="{0D108BD9-81ED-4DB2-BD59-A6C34878D82A}">
                    <a16:rowId xmlns:a16="http://schemas.microsoft.com/office/drawing/2014/main" val="4026976491"/>
                  </a:ext>
                </a:extLst>
              </a:tr>
              <a:tr h="209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Diffraction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extLst>
                  <a:ext uri="{0D108BD9-81ED-4DB2-BD59-A6C34878D82A}">
                    <a16:rowId xmlns:a16="http://schemas.microsoft.com/office/drawing/2014/main" val="4030594468"/>
                  </a:ext>
                </a:extLst>
              </a:tr>
              <a:tr h="209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Spectroscopy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C-152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extLst>
                  <a:ext uri="{0D108BD9-81ED-4DB2-BD59-A6C34878D82A}">
                    <a16:rowId xmlns:a16="http://schemas.microsoft.com/office/drawing/2014/main" val="1608914216"/>
                  </a:ext>
                </a:extLst>
              </a:tr>
              <a:tr h="209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Large Scale Structures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C-354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extLst>
                  <a:ext uri="{0D108BD9-81ED-4DB2-BD59-A6C34878D82A}">
                    <a16:rowId xmlns:a16="http://schemas.microsoft.com/office/drawing/2014/main" val="2064531359"/>
                  </a:ext>
                </a:extLst>
              </a:tr>
              <a:tr h="209125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2:30pm – 3:00pm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 break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C-150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extLst>
                  <a:ext uri="{0D108BD9-81ED-4DB2-BD59-A6C34878D82A}">
                    <a16:rowId xmlns:a16="http://schemas.microsoft.com/office/drawing/2014/main" val="558548464"/>
                  </a:ext>
                </a:extLst>
              </a:tr>
              <a:tr h="319929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3:00pm – 3:30pm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Polarisation and Larmour methods using McStas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extLst>
                  <a:ext uri="{0D108BD9-81ED-4DB2-BD59-A6C34878D82A}">
                    <a16:rowId xmlns:a16="http://schemas.microsoft.com/office/drawing/2014/main" val="323167158"/>
                  </a:ext>
                </a:extLst>
              </a:tr>
              <a:tr h="430733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3:30pm – 4:00pm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to continue yourself (web infrastructure, docs, support, bug reporting…)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extLst>
                  <a:ext uri="{0D108BD9-81ED-4DB2-BD59-A6C34878D82A}">
                    <a16:rowId xmlns:a16="http://schemas.microsoft.com/office/drawing/2014/main" val="2675059786"/>
                  </a:ext>
                </a:extLst>
              </a:tr>
              <a:tr h="209125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4:00pm – 4:30pm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Feedback and continue work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C-156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1" marR="49161" marT="49161" marB="49161" anchor="ctr"/>
                </a:tc>
                <a:extLst>
                  <a:ext uri="{0D108BD9-81ED-4DB2-BD59-A6C34878D82A}">
                    <a16:rowId xmlns:a16="http://schemas.microsoft.com/office/drawing/2014/main" val="25413296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C4C1FD-0E2C-5442-B9CB-93AB300B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92432"/>
              </p:ext>
            </p:extLst>
          </p:nvPr>
        </p:nvGraphicFramePr>
        <p:xfrm>
          <a:off x="429767" y="1031859"/>
          <a:ext cx="5286405" cy="5787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5522">
                  <a:extLst>
                    <a:ext uri="{9D8B030D-6E8A-4147-A177-3AD203B41FA5}">
                      <a16:colId xmlns:a16="http://schemas.microsoft.com/office/drawing/2014/main" val="557634883"/>
                    </a:ext>
                  </a:extLst>
                </a:gridCol>
                <a:gridCol w="2255522">
                  <a:extLst>
                    <a:ext uri="{9D8B030D-6E8A-4147-A177-3AD203B41FA5}">
                      <a16:colId xmlns:a16="http://schemas.microsoft.com/office/drawing/2014/main" val="3943003785"/>
                    </a:ext>
                  </a:extLst>
                </a:gridCol>
                <a:gridCol w="775361">
                  <a:extLst>
                    <a:ext uri="{9D8B030D-6E8A-4147-A177-3AD203B41FA5}">
                      <a16:colId xmlns:a16="http://schemas.microsoft.com/office/drawing/2014/main" val="1278527037"/>
                    </a:ext>
                  </a:extLst>
                </a:gridCol>
              </a:tblGrid>
              <a:tr h="23625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Thursday, October 18, 2018</a:t>
                      </a:r>
                      <a:endParaRPr lang="en-US" sz="1200" b="1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07121"/>
                  </a:ext>
                </a:extLst>
              </a:tr>
              <a:tr h="21708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8:30am – 9:00am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Introduction to the tutorial 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2629730788"/>
                  </a:ext>
                </a:extLst>
              </a:tr>
              <a:tr h="21708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9:00am – 9:20am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Demonstration, tool overview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3267458340"/>
                  </a:ext>
                </a:extLst>
              </a:tr>
              <a:tr h="21708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9:20am – 9:40am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 and monitor overview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2219163252"/>
                  </a:ext>
                </a:extLst>
              </a:tr>
              <a:tr h="332111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9:40am – 10:00am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formats, data normalization, do’s and don’ts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1752963420"/>
                  </a:ext>
                </a:extLst>
              </a:tr>
              <a:tr h="21708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10:00am – 10:30am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Coffee break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C-150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2675123612"/>
                  </a:ext>
                </a:extLst>
              </a:tr>
              <a:tr h="21708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10:30am – 11:00am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Optics Overview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2377020382"/>
                  </a:ext>
                </a:extLst>
              </a:tr>
              <a:tr h="21708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11:00am – 12:00pm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Reactor Specific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C-152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3338348960"/>
                  </a:ext>
                </a:extLst>
              </a:tr>
              <a:tr h="21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Pulsed Specific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2794679452"/>
                  </a:ext>
                </a:extLst>
              </a:tr>
              <a:tr h="21708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12:00pm – 1:00pm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Working lunch: Samples overview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2713115064"/>
                  </a:ext>
                </a:extLst>
              </a:tr>
              <a:tr h="217088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1:00pm – 2:30pm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3-Way split/working session: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4264653709"/>
                  </a:ext>
                </a:extLst>
              </a:tr>
              <a:tr h="21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Diffraction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C-156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2348772263"/>
                  </a:ext>
                </a:extLst>
              </a:tr>
              <a:tr h="21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Spectroscopy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C-152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2401106903"/>
                  </a:ext>
                </a:extLst>
              </a:tr>
              <a:tr h="21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Large Scale Structures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C-354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3263225083"/>
                  </a:ext>
                </a:extLst>
              </a:tr>
              <a:tr h="21708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2:30pm – 3:00pm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 Break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C-150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3176763422"/>
                  </a:ext>
                </a:extLst>
              </a:tr>
              <a:tr h="21708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3:00pm – 4:30pm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2-way split Q&amp;A / working session: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2628972778"/>
                  </a:ext>
                </a:extLst>
              </a:tr>
              <a:tr h="21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Reactor Specific 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C-152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309960080"/>
                  </a:ext>
                </a:extLst>
              </a:tr>
              <a:tr h="217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Pulsed Specific</a:t>
                      </a:r>
                      <a:endParaRPr lang="en-US" sz="12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C-156</a:t>
                      </a:r>
                      <a:endParaRPr lang="en-US" sz="12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33" marR="51033" marT="51033" marB="51033" anchor="ctr"/>
                </a:tc>
                <a:extLst>
                  <a:ext uri="{0D108BD9-81ED-4DB2-BD59-A6C34878D82A}">
                    <a16:rowId xmlns:a16="http://schemas.microsoft.com/office/drawing/2014/main" val="125045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819538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16x9 template 180719" id="{91F5A9DE-0FF5-42D2-8B71-414341298470}" vid="{19B61368-BE15-4FF9-B836-7A1A3976FBB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6F5DE5-FF42-42F2-9962-F83010572F4E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F1CA81-B025-421E-9746-B1FF59551E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50AF3C-223B-4322-9D84-8F5422CEAF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</Words>
  <Application>Microsoft Macintosh PowerPoint</Application>
  <PresentationFormat>Widescreen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Century Gothic</vt:lpstr>
      <vt:lpstr>Tahoma</vt:lpstr>
      <vt:lpstr>Times New Roman</vt:lpstr>
      <vt:lpstr>ORNL</vt:lpstr>
      <vt:lpstr>McStas Tutorial Meeting</vt:lpstr>
      <vt:lpstr>Agenda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2018-07-12T19:30:01Z</dcterms:created>
  <dcterms:modified xsi:type="dcterms:W3CDTF">2018-10-17T12:34:18Z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