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2" name="Shape 5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tif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tif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png"/><Relationship Id="rId9" Type="http://schemas.openxmlformats.org/officeDocument/2006/relationships/image" Target="../media/image7.png"/><Relationship Id="rId10" Type="http://schemas.openxmlformats.org/officeDocument/2006/relationships/image" Target="../media/image1.tif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14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1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34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4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25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25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53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4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5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26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26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6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7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76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9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/>
          <p:nvPr>
            <p:ph type="title"/>
          </p:nvPr>
        </p:nvSpPr>
        <p:spPr>
          <a:xfrm>
            <a:off x="415167" y="596320"/>
            <a:ext cx="11348967" cy="762806"/>
          </a:xfrm>
          <a:prstGeom prst="rect">
            <a:avLst/>
          </a:prstGeom>
        </p:spPr>
        <p:txBody>
          <a:bodyPr lIns="121773" tIns="121773" rIns="121773" bIns="121773" anchor="t">
            <a:normAutofit fontScale="100000" lnSpcReduction="0"/>
          </a:bodyPr>
          <a:lstStyle>
            <a:lvl1pPr defTabSz="1219200">
              <a:defRPr b="0" sz="3600"/>
            </a:lvl1pPr>
          </a:lstStyle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idx="1"/>
          </p:nvPr>
        </p:nvSpPr>
        <p:spPr>
          <a:xfrm>
            <a:off x="415167" y="1538604"/>
            <a:ext cx="11348967" cy="4550456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●"/>
              <a:defRPr sz="2400">
                <a:solidFill>
                  <a:srgbClr val="595959"/>
                </a:solidFill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○"/>
              <a:defRPr sz="2400">
                <a:solidFill>
                  <a:srgbClr val="595959"/>
                </a:solidFill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■"/>
              <a:defRPr sz="2400">
                <a:solidFill>
                  <a:srgbClr val="595959"/>
                </a:solidFill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●"/>
              <a:defRPr sz="2400">
                <a:solidFill>
                  <a:srgbClr val="595959"/>
                </a:solidFill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○"/>
              <a:defRPr sz="24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8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90" name="logoill.pdf" descr="logoill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mcstas-logo.pdf" descr="mcstas-logo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2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3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ESS_Logo_Frugal_Blue_cmyk.png" descr="ESS_Logo_Frugal_Blue_cmyk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96" name="image6.png" descr="image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9" name="Slide Number"/>
          <p:cNvSpPr txBox="1"/>
          <p:nvPr>
            <p:ph type="sldNum" sz="quarter" idx="2"/>
          </p:nvPr>
        </p:nvSpPr>
        <p:spPr>
          <a:xfrm>
            <a:off x="11589920" y="6268664"/>
            <a:ext cx="425762" cy="416361"/>
          </a:xfrm>
          <a:prstGeom prst="rect">
            <a:avLst/>
          </a:prstGeom>
        </p:spPr>
        <p:txBody>
          <a:bodyPr lIns="121773" tIns="121773" rIns="121773" bIns="121773"/>
          <a:lstStyle>
            <a:lvl1pPr algn="r" defTabSz="1219200">
              <a:spcBef>
                <a:spcPts val="0"/>
              </a:spcBef>
              <a:defRPr b="0"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Text"/>
          <p:cNvSpPr txBox="1"/>
          <p:nvPr>
            <p:ph type="title"/>
          </p:nvPr>
        </p:nvSpPr>
        <p:spPr>
          <a:xfrm>
            <a:off x="415177" y="995304"/>
            <a:ext cx="11348967" cy="2733950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algn="ctr" defTabSz="1219200">
              <a:defRPr b="0" sz="6800"/>
            </a:lvl1pPr>
          </a:lstStyle>
          <a:p>
            <a:pPr/>
            <a:r>
              <a:t>Title Text</a:t>
            </a:r>
          </a:p>
        </p:txBody>
      </p:sp>
      <p:sp>
        <p:nvSpPr>
          <p:cNvPr id="307" name="Body Level One…"/>
          <p:cNvSpPr txBox="1"/>
          <p:nvPr>
            <p:ph type="body" sz="quarter" idx="1"/>
          </p:nvPr>
        </p:nvSpPr>
        <p:spPr>
          <a:xfrm>
            <a:off x="415167" y="3778468"/>
            <a:ext cx="11348967" cy="1055701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marL="457200" indent="-3429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1pPr>
            <a:lvl2pPr marL="457200" indent="1397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2pPr>
            <a:lvl3pPr marL="457200" indent="5969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3pPr>
            <a:lvl4pPr marL="457200" indent="10541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4pPr>
            <a:lvl5pPr marL="457200" indent="15113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14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08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09" name="logoill.pdf" descr="logoill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mcstas-logo.pdf" descr="mcstas-logo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ESS_Logo_Frugal_Blue_cmyk.png" descr="ESS_Logo_Frugal_Blue_cmyk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7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15" name="image6.png" descr="image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8" name="Slide Number"/>
          <p:cNvSpPr txBox="1"/>
          <p:nvPr>
            <p:ph type="sldNum" sz="quarter" idx="2"/>
          </p:nvPr>
        </p:nvSpPr>
        <p:spPr>
          <a:xfrm>
            <a:off x="11589920" y="6268664"/>
            <a:ext cx="425762" cy="416361"/>
          </a:xfrm>
          <a:prstGeom prst="rect">
            <a:avLst/>
          </a:prstGeom>
        </p:spPr>
        <p:txBody>
          <a:bodyPr lIns="121773" tIns="121773" rIns="121773" bIns="121773"/>
          <a:lstStyle>
            <a:lvl1pPr algn="r" defTabSz="1219200">
              <a:spcBef>
                <a:spcPts val="0"/>
              </a:spcBef>
              <a:defRPr b="0"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Text"/>
          <p:cNvSpPr txBox="1"/>
          <p:nvPr>
            <p:ph type="title"/>
          </p:nvPr>
        </p:nvSpPr>
        <p:spPr>
          <a:xfrm>
            <a:off x="2187376" y="178593"/>
            <a:ext cx="7804548" cy="1518048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algn="ctr" defTabSz="410765">
              <a:defRPr b="0" sz="5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6" name="Body Level One…"/>
          <p:cNvSpPr txBox="1"/>
          <p:nvPr>
            <p:ph type="body" idx="1"/>
          </p:nvPr>
        </p:nvSpPr>
        <p:spPr>
          <a:xfrm>
            <a:off x="2187376" y="1821656"/>
            <a:ext cx="7804548" cy="4420196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305593" indent="-305593" defTabSz="410765">
              <a:spcBef>
                <a:spcPts val="2900"/>
              </a:spcBef>
              <a:buSzPct val="145000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500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94593" indent="-305593" defTabSz="410765">
              <a:spcBef>
                <a:spcPts val="2900"/>
              </a:spcBef>
              <a:buSzPct val="145000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390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835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596752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spcBef>
                <a:spcPts val="0"/>
              </a:spcBef>
              <a:defRPr b="0" sz="11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7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41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42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3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4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5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0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48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1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353" name="Unknown.png" descr="Unknown.png"/>
          <p:cNvPicPr>
            <a:picLocks noChangeAspect="1"/>
          </p:cNvPicPr>
          <p:nvPr/>
        </p:nvPicPr>
        <p:blipFill>
          <a:blip r:embed="rId11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6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3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64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36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36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6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7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76" name="Screenshot 2020-08-15 at 12.40.31.png" descr="Screenshot 2020-08-15 at 12.40.3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941396" y="44092"/>
            <a:ext cx="1257109" cy="5473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77" name="image6.png" descr="image6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8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243" y="32672"/>
            <a:ext cx="326723" cy="457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974" y="25157"/>
            <a:ext cx="1146144" cy="628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5900" y="-1"/>
            <a:ext cx="337506" cy="457413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Title Text"/>
          <p:cNvSpPr txBox="1"/>
          <p:nvPr>
            <p:ph type="title"/>
          </p:nvPr>
        </p:nvSpPr>
        <p:spPr>
          <a:xfrm>
            <a:off x="2826461" y="-34633"/>
            <a:ext cx="5358254" cy="49204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829875">
              <a:defRPr b="0" spc="0" sz="2000"/>
            </a:lvl1pPr>
          </a:lstStyle>
          <a:p>
            <a:pPr/>
            <a:r>
              <a:t>Title Text</a:t>
            </a:r>
          </a:p>
        </p:txBody>
      </p:sp>
      <p:sp>
        <p:nvSpPr>
          <p:cNvPr id="391" name="Body Level One…"/>
          <p:cNvSpPr txBox="1"/>
          <p:nvPr>
            <p:ph type="body" sz="half" idx="1"/>
          </p:nvPr>
        </p:nvSpPr>
        <p:spPr>
          <a:xfrm>
            <a:off x="1976982" y="1605515"/>
            <a:ext cx="8233086" cy="39791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91499" indent="-283499" defTabSz="829875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/>
            </a:lvl1pPr>
            <a:lvl2pPr marL="863999" indent="-3239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2pPr>
            <a:lvl3pPr marL="1343999" indent="-336000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3pPr>
            <a:lvl4pPr marL="1814399" indent="-3023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4pPr>
            <a:lvl5pPr marL="2246399" indent="-302399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1552243" y="-1"/>
            <a:ext cx="1491163" cy="497600"/>
            <a:chOff x="0" y="0"/>
            <a:chExt cx="1491162" cy="497598"/>
          </a:xfrm>
        </p:grpSpPr>
        <p:pic>
          <p:nvPicPr>
            <p:cNvPr id="39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2672"/>
              <a:ext cx="326723" cy="457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53657" y="0"/>
              <a:ext cx="337506" cy="457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38399" y="20336"/>
              <a:ext cx="803534" cy="416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5" name="Logo color"/>
            <p:cNvSpPr/>
            <p:nvPr/>
          </p:nvSpPr>
          <p:spPr>
            <a:xfrm>
              <a:off x="6551" y="32672"/>
              <a:ext cx="313620" cy="45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42473" tIns="42473" rIns="42473" bIns="42473" numCol="1" anchor="t">
              <a:noAutofit/>
            </a:bodyPr>
            <a:lstStyle/>
            <a:p>
              <a:pPr defTabSz="829875">
                <a:spcBef>
                  <a:spcPts val="800"/>
                </a:spcBef>
                <a:defRPr sz="14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9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1200" y="25157"/>
              <a:ext cx="347717" cy="4724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85919" y="58832"/>
            <a:ext cx="1028015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8472469" y="6432103"/>
            <a:ext cx="2132704" cy="368301"/>
          </a:xfrm>
          <a:prstGeom prst="rect">
            <a:avLst/>
          </a:prstGeom>
        </p:spPr>
        <p:txBody>
          <a:bodyPr anchor="t"/>
          <a:lstStyle>
            <a:lvl1pPr algn="r" defTabSz="829875">
              <a:spcBef>
                <a:spcPts val="0"/>
              </a:spcBef>
              <a:defRPr b="0" spc="0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84911" y="700732"/>
            <a:ext cx="1030030" cy="49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243" y="32672"/>
            <a:ext cx="326723" cy="457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974" y="25157"/>
            <a:ext cx="1146144" cy="628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5900" y="-1"/>
            <a:ext cx="337506" cy="457413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Title Text"/>
          <p:cNvSpPr txBox="1"/>
          <p:nvPr>
            <p:ph type="title"/>
          </p:nvPr>
        </p:nvSpPr>
        <p:spPr>
          <a:xfrm>
            <a:off x="2826461" y="-34633"/>
            <a:ext cx="5358254" cy="49204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829875">
              <a:defRPr b="0" spc="0" sz="2000"/>
            </a:lvl1pPr>
          </a:lstStyle>
          <a:p>
            <a:pPr/>
            <a:r>
              <a:t>Title Text</a:t>
            </a:r>
          </a:p>
        </p:txBody>
      </p:sp>
      <p:sp>
        <p:nvSpPr>
          <p:cNvPr id="411" name="Body Level One…"/>
          <p:cNvSpPr txBox="1"/>
          <p:nvPr>
            <p:ph type="body" sz="half" idx="1"/>
          </p:nvPr>
        </p:nvSpPr>
        <p:spPr>
          <a:xfrm>
            <a:off x="1976982" y="1605515"/>
            <a:ext cx="8233086" cy="397915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91499" indent="-283499" defTabSz="829875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/>
            </a:lvl1pPr>
            <a:lvl2pPr marL="863999" indent="-3239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2pPr>
            <a:lvl3pPr marL="1343999" indent="-336000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3pPr>
            <a:lvl4pPr marL="1814399" indent="-3023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4pPr>
            <a:lvl5pPr marL="2246399" indent="-302399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1552243" y="-1"/>
            <a:ext cx="1491163" cy="497600"/>
            <a:chOff x="0" y="0"/>
            <a:chExt cx="1491162" cy="497598"/>
          </a:xfrm>
        </p:grpSpPr>
        <p:pic>
          <p:nvPicPr>
            <p:cNvPr id="41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2672"/>
              <a:ext cx="326723" cy="457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53657" y="0"/>
              <a:ext cx="337506" cy="457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38399" y="20336"/>
              <a:ext cx="803534" cy="416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5" name="Logo color"/>
            <p:cNvSpPr/>
            <p:nvPr/>
          </p:nvSpPr>
          <p:spPr>
            <a:xfrm>
              <a:off x="6551" y="32672"/>
              <a:ext cx="313620" cy="45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42473" tIns="42473" rIns="42473" bIns="42473" numCol="1" anchor="t">
              <a:noAutofit/>
            </a:bodyPr>
            <a:lstStyle/>
            <a:p>
              <a:pPr defTabSz="829875">
                <a:spcBef>
                  <a:spcPts val="800"/>
                </a:spcBef>
                <a:defRPr sz="14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1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1200" y="25157"/>
              <a:ext cx="347717" cy="4724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85919" y="58832"/>
            <a:ext cx="1028015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Slide Number"/>
          <p:cNvSpPr txBox="1"/>
          <p:nvPr>
            <p:ph type="sldNum" sz="quarter" idx="2"/>
          </p:nvPr>
        </p:nvSpPr>
        <p:spPr>
          <a:xfrm>
            <a:off x="8478698" y="6536741"/>
            <a:ext cx="2132704" cy="368301"/>
          </a:xfrm>
          <a:prstGeom prst="rect">
            <a:avLst/>
          </a:prstGeom>
        </p:spPr>
        <p:txBody>
          <a:bodyPr anchor="t"/>
          <a:lstStyle>
            <a:lvl1pPr algn="r" defTabSz="829875">
              <a:spcBef>
                <a:spcPts val="0"/>
              </a:spcBef>
              <a:defRPr b="0" spc="0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2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84911" y="700732"/>
            <a:ext cx="1030030" cy="49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4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1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34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4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2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436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37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5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443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6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6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57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46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6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46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7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50" y="6524625"/>
            <a:ext cx="9144000" cy="344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7650" y="0"/>
            <a:ext cx="9144000" cy="784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50" y="6524625"/>
            <a:ext cx="9144000" cy="344488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Slide Number"/>
          <p:cNvSpPr txBox="1"/>
          <p:nvPr>
            <p:ph type="sldNum" sz="quarter" idx="2"/>
          </p:nvPr>
        </p:nvSpPr>
        <p:spPr>
          <a:xfrm>
            <a:off x="8432800" y="6572716"/>
            <a:ext cx="2133600" cy="248306"/>
          </a:xfrm>
          <a:prstGeom prst="rect">
            <a:avLst/>
          </a:prstGeom>
        </p:spPr>
        <p:txBody>
          <a:bodyPr wrap="square"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8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84980" y="0"/>
            <a:ext cx="1071907" cy="7842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7" name="Group"/>
          <p:cNvGrpSpPr/>
          <p:nvPr/>
        </p:nvGrpSpPr>
        <p:grpSpPr>
          <a:xfrm>
            <a:off x="1627187" y="6567160"/>
            <a:ext cx="8837613" cy="253862"/>
            <a:chOff x="0" y="0"/>
            <a:chExt cx="8837612" cy="253861"/>
          </a:xfrm>
        </p:grpSpPr>
        <p:sp>
          <p:nvSpPr>
            <p:cNvPr id="484" name="ILL College 7 seminar on SINE2020 WP8 work"/>
            <p:cNvSpPr txBox="1"/>
            <p:nvPr/>
          </p:nvSpPr>
          <p:spPr>
            <a:xfrm>
              <a:off x="4445000" y="0"/>
              <a:ext cx="4392613" cy="248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spcBef>
                  <a:spcPts val="0"/>
                </a:spcBef>
                <a:defRPr sz="1200">
                  <a:solidFill>
                    <a:srgbClr val="898989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ILL College 7 seminar on SINE2020 WP8 work</a:t>
              </a:r>
            </a:p>
          </p:txBody>
        </p:sp>
        <p:sp>
          <p:nvSpPr>
            <p:cNvPr id="485" name="Footer Placeholder 4"/>
            <p:cNvSpPr txBox="1"/>
            <p:nvPr/>
          </p:nvSpPr>
          <p:spPr>
            <a:xfrm>
              <a:off x="591467" y="5556"/>
              <a:ext cx="4185990" cy="248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This project was funded by the European Union (GA no. 654000)</a:t>
              </a:r>
            </a:p>
          </p:txBody>
        </p:sp>
        <p:sp>
          <p:nvSpPr>
            <p:cNvPr id="486" name="18/11/19"/>
            <p:cNvSpPr txBox="1"/>
            <p:nvPr/>
          </p:nvSpPr>
          <p:spPr>
            <a:xfrm>
              <a:off x="0" y="0"/>
              <a:ext cx="2759075" cy="248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0"/>
                </a:spcBef>
                <a:defRPr sz="1200">
                  <a:solidFill>
                    <a:srgbClr val="898989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18/11/19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9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9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sp>
        <p:nvSpPr>
          <p:cNvPr id="49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9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00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0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9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03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04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5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6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8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2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10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1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13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2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52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52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3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27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2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9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0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2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6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34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5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5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56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56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74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75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3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81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86" name="Unknown.png" descr="Unknown.png"/>
          <p:cNvPicPr>
            <a:picLocks noChangeAspect="1"/>
          </p:cNvPicPr>
          <p:nvPr/>
        </p:nvPicPr>
        <p:blipFill>
          <a:blip r:embed="rId11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0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01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02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03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09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5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2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2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3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3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3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3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56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5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" name="Group"/>
          <p:cNvGrpSpPr/>
          <p:nvPr/>
        </p:nvGrpSpPr>
        <p:grpSpPr>
          <a:xfrm>
            <a:off x="11422660" y="5734846"/>
            <a:ext cx="746604" cy="779407"/>
            <a:chOff x="0" y="0"/>
            <a:chExt cx="746602" cy="779406"/>
          </a:xfrm>
        </p:grpSpPr>
        <p:sp>
          <p:nvSpPr>
            <p:cNvPr id="158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59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7" name="Group"/>
          <p:cNvGrpSpPr/>
          <p:nvPr/>
        </p:nvGrpSpPr>
        <p:grpSpPr>
          <a:xfrm>
            <a:off x="11469154" y="4960396"/>
            <a:ext cx="653617" cy="652604"/>
            <a:chOff x="0" y="0"/>
            <a:chExt cx="653615" cy="652603"/>
          </a:xfrm>
        </p:grpSpPr>
        <p:pic>
          <p:nvPicPr>
            <p:cNvPr id="165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8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79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1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2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3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4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8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8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8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96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9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0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21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21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14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15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3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21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image" Target="../media/image8.png"/><Relationship Id="rId11" Type="http://schemas.openxmlformats.org/officeDocument/2006/relationships/slideLayout" Target="../slideLayouts/slideLayout1.xml"/><Relationship Id="rId12" Type="http://schemas.openxmlformats.org/officeDocument/2006/relationships/slideLayout" Target="../slideLayouts/slideLayout2.xml"/><Relationship Id="rId13" Type="http://schemas.openxmlformats.org/officeDocument/2006/relationships/slideLayout" Target="../slideLayouts/slideLayout3.xml"/><Relationship Id="rId14" Type="http://schemas.openxmlformats.org/officeDocument/2006/relationships/slideLayout" Target="../slideLayouts/slideLayout4.xml"/><Relationship Id="rId15" Type="http://schemas.openxmlformats.org/officeDocument/2006/relationships/slideLayout" Target="../slideLayouts/slideLayout5.xml"/><Relationship Id="rId16" Type="http://schemas.openxmlformats.org/officeDocument/2006/relationships/slideLayout" Target="../slideLayouts/slideLayout6.xml"/><Relationship Id="rId17" Type="http://schemas.openxmlformats.org/officeDocument/2006/relationships/slideLayout" Target="../slideLayouts/slideLayout7.xml"/><Relationship Id="rId18" Type="http://schemas.openxmlformats.org/officeDocument/2006/relationships/slideLayout" Target="../slideLayouts/slideLayout8.xml"/><Relationship Id="rId1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15.xml"/><Relationship Id="rId26" Type="http://schemas.openxmlformats.org/officeDocument/2006/relationships/slideLayout" Target="../slideLayouts/slideLayout16.xml"/><Relationship Id="rId27" Type="http://schemas.openxmlformats.org/officeDocument/2006/relationships/slideLayout" Target="../slideLayouts/slideLayout17.xml"/><Relationship Id="rId28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2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7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4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  <p:sldLayoutId id="2147483660" r:id="rId22"/>
    <p:sldLayoutId id="2147483661" r:id="rId23"/>
    <p:sldLayoutId id="2147483662" r:id="rId24"/>
    <p:sldLayoutId id="2147483663" r:id="rId25"/>
    <p:sldLayoutId id="2147483664" r:id="rId26"/>
    <p:sldLayoutId id="2147483665" r:id="rId27"/>
    <p:sldLayoutId id="2147483666" r:id="rId28"/>
    <p:sldLayoutId id="2147483667" r:id="rId29"/>
    <p:sldLayoutId id="2147483668" r:id="rId30"/>
    <p:sldLayoutId id="2147483669" r:id="rId31"/>
    <p:sldLayoutId id="2147483670" r:id="rId32"/>
    <p:sldLayoutId id="2147483671" r:id="rId33"/>
    <p:sldLayoutId id="2147483672" r:id="rId34"/>
    <p:sldLayoutId id="2147483673" r:id="rId35"/>
    <p:sldLayoutId id="2147483674" r:id="rId3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3" Type="http://schemas.openxmlformats.org/officeDocument/2006/relationships/image" Target="../media/image5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3.tif"/><Relationship Id="rId4" Type="http://schemas.openxmlformats.org/officeDocument/2006/relationships/image" Target="../media/image9.pn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4.tif"/><Relationship Id="rId9" Type="http://schemas.openxmlformats.org/officeDocument/2006/relationships/image" Target="../media/image10.jpeg"/><Relationship Id="rId10" Type="http://schemas.openxmlformats.org/officeDocument/2006/relationships/image" Target="../media/image5.tif"/><Relationship Id="rId11" Type="http://schemas.openxmlformats.org/officeDocument/2006/relationships/image" Target="../media/image1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http://new-nightly.mcstas.org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0.png"/><Relationship Id="rId3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3.pn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openacc.org" TargetMode="External"/><Relationship Id="rId3" Type="http://schemas.openxmlformats.org/officeDocument/2006/relationships/hyperlink" Target="https://developer.nvidia.com/hpc-sdk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jpeg"/><Relationship Id="rId3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3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3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Adapting code for McStas 3 and GP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Adapting code for McStas 3 and GPUs</a:t>
            </a:r>
          </a:p>
        </p:txBody>
      </p:sp>
      <p:sp>
        <p:nvSpPr>
          <p:cNvPr id="575" name="Peter Willendrup and Erik Knudsen DTU Physic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Peter Willendrup</a:t>
            </a:r>
            <a:r>
              <a:rPr u="none"/>
              <a:t> and Erik Knudsen DTU Physics</a:t>
            </a:r>
          </a:p>
        </p:txBody>
      </p:sp>
      <p:sp>
        <p:nvSpPr>
          <p:cNvPr id="5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7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3905097" y="6549580"/>
            <a:ext cx="1244409" cy="300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5166862" y="6548588"/>
            <a:ext cx="992495" cy="276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ommon error-message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error-messages:</a:t>
            </a:r>
          </a:p>
        </p:txBody>
      </p:sp>
      <p:sp>
        <p:nvSpPr>
          <p:cNvPr id="658" name="At compile-time, nvc is quite informative if using -Minfo:accel…"/>
          <p:cNvSpPr txBox="1"/>
          <p:nvPr>
            <p:ph type="body" idx="1"/>
          </p:nvPr>
        </p:nvSpPr>
        <p:spPr>
          <a:xfrm>
            <a:off x="1776970" y="1706399"/>
            <a:ext cx="9312376" cy="4545579"/>
          </a:xfrm>
          <a:prstGeom prst="rect">
            <a:avLst/>
          </a:prstGeom>
        </p:spPr>
        <p:txBody>
          <a:bodyPr/>
          <a:lstStyle/>
          <a:p>
            <a:pPr/>
            <a:r>
              <a:t>At compile-time, nvc is quite informative if using -Minfo:accel</a:t>
            </a:r>
          </a:p>
          <a:p>
            <a:pPr lvl="1">
              <a:buChar char="•"/>
            </a:pPr>
          </a:p>
          <a:p>
            <a:pPr/>
          </a:p>
          <a:p>
            <a:pPr/>
          </a:p>
          <a:p>
            <a:pPr/>
          </a:p>
          <a:p>
            <a:pPr/>
            <a:r>
              <a:t>At runtime, this indicates a GPU segfault</a:t>
            </a:r>
            <a:br/>
            <a:br/>
          </a:p>
          <a:p>
            <a:pPr lvl="1">
              <a:buChar char="•"/>
            </a:pPr>
            <a:r>
              <a:t>Often a symptom of “illegal access”, colliding memory, something isn’t thread-safe…</a:t>
            </a:r>
          </a:p>
        </p:txBody>
      </p:sp>
      <p:sp>
        <p:nvSpPr>
          <p:cNvPr id="6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0" name="Failing in Thread:1…"/>
          <p:cNvSpPr txBox="1"/>
          <p:nvPr/>
        </p:nvSpPr>
        <p:spPr>
          <a:xfrm>
            <a:off x="1941984" y="3674388"/>
            <a:ext cx="843417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0"/>
              </a:spcBef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Failing in Thread:1</a:t>
            </a:r>
          </a:p>
          <a:p>
            <a:pPr defTabSz="457200">
              <a:spcBef>
                <a:spcPts val="0"/>
              </a:spcBef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call to cuMemcpyDtoHAsync returned error 700: Illegal address during kernel execution</a:t>
            </a:r>
          </a:p>
        </p:txBody>
      </p:sp>
      <p:sp>
        <p:nvSpPr>
          <p:cNvPr id="661" name="PGC-S-0155-Invalid atomic expression PGC-S-0000-Internal compiler error. Error: Detected unexpected atomic store opcode. PGC-S-0155-External variables used in acc routine need to be in #pragma acc create() - flag …"/>
          <p:cNvSpPr txBox="1"/>
          <p:nvPr/>
        </p:nvSpPr>
        <p:spPr>
          <a:xfrm>
            <a:off x="1918844" y="2017072"/>
            <a:ext cx="902862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0"/>
              </a:spcBef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PGC-S-0155-Invalid atomic expression</a:t>
            </a:r>
            <a:br/>
            <a:r>
              <a:t>PGC-S-0000-Internal compiler error. Error: Detected unexpected atomic store opcode.</a:t>
            </a:r>
            <a:br/>
            <a:r>
              <a:t>PGC-S-0155-External variables used in acc routine need to be in #pragma acc create() - flag</a:t>
            </a:r>
            <a:b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orting a comp to GP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Porting a comp to GPU</a:t>
            </a:r>
          </a:p>
        </p:txBody>
      </p:sp>
      <p:sp>
        <p:nvSpPr>
          <p:cNvPr id="664" name="All pars must be setting parameters.  New types: string a=“none”  and vector b ( either ={1,2,3,4} static init or via pointer.)…"/>
          <p:cNvSpPr txBox="1"/>
          <p:nvPr>
            <p:ph type="body" idx="1"/>
          </p:nvPr>
        </p:nvSpPr>
        <p:spPr>
          <a:xfrm>
            <a:off x="1901800" y="1706399"/>
            <a:ext cx="9312375" cy="4545579"/>
          </a:xfrm>
          <a:prstGeom prst="rect">
            <a:avLst/>
          </a:prstGeom>
        </p:spPr>
        <p:txBody>
          <a:bodyPr/>
          <a:lstStyle/>
          <a:p>
            <a:pPr marL="150479" indent="-150479" defTabSz="694944">
              <a:spcBef>
                <a:spcPts val="300"/>
              </a:spcBef>
              <a:defRPr sz="1368"/>
            </a:pPr>
            <a:r>
              <a:rPr b="1"/>
              <a:t>All pars must be setting parameters.</a:t>
            </a:r>
            <a:r>
              <a:t> </a:t>
            </a:r>
            <a:br/>
            <a:r>
              <a:t>New types: string a=“none”  and vector b ( either ={1,2,3,4} static init or via pointer.)</a:t>
            </a:r>
          </a:p>
          <a:p>
            <a:pPr marL="150479" indent="-150479" defTabSz="694944">
              <a:spcBef>
                <a:spcPts val="300"/>
              </a:spcBef>
              <a:defRPr sz="1368"/>
            </a:pPr>
          </a:p>
          <a:p>
            <a:pPr marL="150479" indent="-150479" defTabSz="694944">
              <a:spcBef>
                <a:spcPts val="300"/>
              </a:spcBef>
              <a:defRPr b="1" sz="1368"/>
            </a:pPr>
            <a:r>
              <a:t>All function-declarations must be moved to SHARE</a:t>
            </a:r>
          </a:p>
          <a:p>
            <a:pPr marL="150479" indent="-150479" defTabSz="694944">
              <a:spcBef>
                <a:spcPts val="300"/>
              </a:spcBef>
              <a:defRPr sz="1368"/>
            </a:pPr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b="1"/>
              <a:t>DECLARE</a:t>
            </a:r>
            <a:r>
              <a:t> must </a:t>
            </a:r>
            <a:r>
              <a:rPr b="1" i="1"/>
              <a:t>only</a:t>
            </a:r>
            <a:r>
              <a:t> contain variable </a:t>
            </a:r>
            <a:r>
              <a:rPr b="1"/>
              <a:t>declarations</a:t>
            </a:r>
            <a:r>
              <a:t>. All initialization resides in INITIALIZE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b="1"/>
              <a:t>If the comp uses external libs</a:t>
            </a:r>
            <a:r>
              <a:t> either</a:t>
            </a:r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rPr b="1"/>
              <a:t>Avoid use in component TRACE</a:t>
            </a:r>
            <a:r>
              <a:t> (e.g. MCPL_input and output, handled in INIT/FINALLY)</a:t>
            </a:r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rPr b="1"/>
              <a:t>Use NOACC keyword</a:t>
            </a:r>
            <a:r>
              <a:t> (e.g. Multilayer_sample use of GSL) - implies FUNNEL mode</a:t>
            </a:r>
          </a:p>
          <a:p>
            <a:pPr marL="150479" indent="-150479" defTabSz="694944">
              <a:spcBef>
                <a:spcPts val="300"/>
              </a:spcBef>
              <a:defRPr sz="1368"/>
            </a:pPr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b="1"/>
              <a:t>Add #pragma acc routine</a:t>
            </a:r>
            <a:r>
              <a:t> to functions to execute in TRACE</a:t>
            </a:r>
          </a:p>
          <a:p>
            <a:pPr marL="150479" indent="-150479" defTabSz="694944">
              <a:spcBef>
                <a:spcPts val="300"/>
              </a:spcBef>
              <a:defRPr sz="1368"/>
            </a:pPr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b="1"/>
              <a:t>Functions that call rand01() </a:t>
            </a:r>
            <a:r>
              <a:t>and friends </a:t>
            </a:r>
            <a:r>
              <a:rPr b="1"/>
              <a:t>must include _class_particle *_particle in footprint. </a:t>
            </a:r>
            <a:br>
              <a:rPr b="1"/>
            </a:br>
            <a:r>
              <a:t>(rand01() etc. are macros that carry thread-seed on _particle)s</a:t>
            </a:r>
          </a:p>
          <a:p>
            <a:pPr marL="150479" indent="-150479" defTabSz="694944">
              <a:spcBef>
                <a:spcPts val="300"/>
              </a:spcBef>
              <a:defRPr sz="1368"/>
            </a:pPr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Generally, </a:t>
            </a:r>
            <a:r>
              <a:rPr b="1"/>
              <a:t>don’t store ANY</a:t>
            </a:r>
            <a:r>
              <a:t> particle-derived vars on comp struct, </a:t>
            </a:r>
            <a:r>
              <a:rPr b="1"/>
              <a:t>make local TRACE vars</a:t>
            </a:r>
            <a:r>
              <a:t> instead. </a:t>
            </a:r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Exception: Monitors, handle arrays in #pragma acc atomic clauses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b="1"/>
              <a:t>Don’t</a:t>
            </a:r>
            <a:r>
              <a:t> use </a:t>
            </a:r>
            <a:r>
              <a:rPr b="1"/>
              <a:t>RESTORE_NEUTRON</a:t>
            </a:r>
            <a:r>
              <a:t> in TRACE to do a </a:t>
            </a:r>
            <a:r>
              <a:rPr b="1"/>
              <a:t>local</a:t>
            </a:r>
            <a:r>
              <a:t> restore, the macro only raises a flag</a:t>
            </a:r>
          </a:p>
        </p:txBody>
      </p:sp>
      <p:sp>
        <p:nvSpPr>
          <p:cNvPr id="6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66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435" y="4016376"/>
            <a:ext cx="992494" cy="468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7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435" y="3468176"/>
            <a:ext cx="992494" cy="468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435" y="4564576"/>
            <a:ext cx="992494" cy="468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435" y="5177514"/>
            <a:ext cx="992494" cy="468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CrossCheck_logo.jpg" descr="CrossCheck_lo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5509" y="283554"/>
            <a:ext cx="1492399" cy="256196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Should give the SAME on CPU and GPU!"/>
          <p:cNvSpPr txBox="1"/>
          <p:nvPr/>
        </p:nvSpPr>
        <p:spPr>
          <a:xfrm>
            <a:off x="10126449" y="568277"/>
            <a:ext cx="1410519" cy="300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100"/>
            </a:pPr>
            <a:r>
              <a:t>Should give the SAME</a:t>
            </a:r>
            <a:br/>
            <a:r>
              <a:t>on CPU and GPU!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Highlights of comps that work different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Highlights of comps that work differently</a:t>
            </a:r>
          </a:p>
        </p:txBody>
      </p:sp>
      <p:sp>
        <p:nvSpPr>
          <p:cNvPr id="674" name="Monitor_nD  uservars are strings user1=“flag”, they use _particle_getvar to access instrument USERVARS…"/>
          <p:cNvSpPr txBox="1"/>
          <p:nvPr>
            <p:ph type="body" idx="1"/>
          </p:nvPr>
        </p:nvSpPr>
        <p:spPr>
          <a:xfrm>
            <a:off x="1350568" y="2115204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Monitor_nD </a:t>
            </a:r>
            <a:br/>
            <a:r>
              <a:t>uservars are strings user1=“flag”, they use _particle_getvar to access instrument USERVARS</a:t>
            </a:r>
            <a:br/>
            <a:br/>
          </a:p>
          <a:p>
            <a:pPr/>
            <a:r>
              <a:t>MCPL_input and MCPL_output </a:t>
            </a:r>
            <a:br/>
            <a:r>
              <a:t>do most of their work in INIT/FINALLY - buffers transferred for TRACE use</a:t>
            </a:r>
            <a:br/>
            <a:br/>
          </a:p>
          <a:p>
            <a:pPr/>
            <a:r>
              <a:t>PowderN + Single_crystal + Isotropic_sqw </a:t>
            </a:r>
            <a:br/>
            <a:r>
              <a:t>don’t check for “same particle as before”</a:t>
            </a:r>
            <a:br/>
            <a:r>
              <a:t>- in SPLIT cases, no particle state info is kept </a:t>
            </a:r>
            <a:br/>
            <a:r>
              <a:t>(we could potentially use _particle and “USERVARS” injected from the comps…)</a:t>
            </a:r>
          </a:p>
        </p:txBody>
      </p:sp>
      <p:sp>
        <p:nvSpPr>
          <p:cNvPr id="6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he team, Nvidia mentors and Hackathon hosts :-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team, Nvidia mentors and Hackathon hosts :-)</a:t>
            </a:r>
          </a:p>
        </p:txBody>
      </p:sp>
      <p:sp>
        <p:nvSpPr>
          <p:cNvPr id="6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89" name="Group"/>
          <p:cNvGrpSpPr/>
          <p:nvPr/>
        </p:nvGrpSpPr>
        <p:grpSpPr>
          <a:xfrm>
            <a:off x="2204369" y="1711812"/>
            <a:ext cx="8444445" cy="4455177"/>
            <a:chOff x="0" y="0"/>
            <a:chExt cx="8444444" cy="4455175"/>
          </a:xfrm>
        </p:grpSpPr>
        <p:pic>
          <p:nvPicPr>
            <p:cNvPr id="67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94" t="22560" r="8692" b="10775"/>
            <a:stretch>
              <a:fillRect/>
            </a:stretch>
          </p:blipFill>
          <p:spPr>
            <a:xfrm>
              <a:off x="0" y="0"/>
              <a:ext cx="7788010" cy="44291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0" name="Jakob"/>
            <p:cNvSpPr/>
            <p:nvPr/>
          </p:nvSpPr>
          <p:spPr>
            <a:xfrm>
              <a:off x="509064" y="13053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chemeClr val="accent1">
                      <a:lumOff val="-6000"/>
                    </a:schemeClr>
                  </a:solidFill>
                </a:defRPr>
              </a:lvl1pPr>
            </a:lstStyle>
            <a:p>
              <a:pPr/>
              <a:r>
                <a:t>Jakob</a:t>
              </a:r>
            </a:p>
          </p:txBody>
        </p:sp>
        <p:sp>
          <p:nvSpPr>
            <p:cNvPr id="681" name="Peter"/>
            <p:cNvSpPr/>
            <p:nvPr/>
          </p:nvSpPr>
          <p:spPr>
            <a:xfrm>
              <a:off x="1626665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Peter</a:t>
              </a:r>
            </a:p>
          </p:txBody>
        </p:sp>
        <p:sp>
          <p:nvSpPr>
            <p:cNvPr id="682" name="Mads"/>
            <p:cNvSpPr/>
            <p:nvPr/>
          </p:nvSpPr>
          <p:spPr>
            <a:xfrm>
              <a:off x="2687710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Mads</a:t>
              </a:r>
            </a:p>
          </p:txBody>
        </p:sp>
        <p:sp>
          <p:nvSpPr>
            <p:cNvPr id="683" name="Erik"/>
            <p:cNvSpPr/>
            <p:nvPr/>
          </p:nvSpPr>
          <p:spPr>
            <a:xfrm>
              <a:off x="3614991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Erik</a:t>
              </a:r>
            </a:p>
          </p:txBody>
        </p:sp>
        <p:sp>
          <p:nvSpPr>
            <p:cNvPr id="684" name="Tobias"/>
            <p:cNvSpPr/>
            <p:nvPr/>
          </p:nvSpPr>
          <p:spPr>
            <a:xfrm flipV="1">
              <a:off x="4212201" y="1105596"/>
              <a:ext cx="1721087" cy="51348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Tobias</a:t>
              </a:r>
            </a:p>
          </p:txBody>
        </p:sp>
        <p:sp>
          <p:nvSpPr>
            <p:cNvPr id="685" name="Torben"/>
            <p:cNvSpPr/>
            <p:nvPr/>
          </p:nvSpPr>
          <p:spPr>
            <a:xfrm flipV="1">
              <a:off x="4927325" y="1011644"/>
              <a:ext cx="1721088" cy="51348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Torben</a:t>
              </a:r>
            </a:p>
          </p:txBody>
        </p:sp>
        <p:sp>
          <p:nvSpPr>
            <p:cNvPr id="686" name="Gino - (RAMP)"/>
            <p:cNvSpPr/>
            <p:nvPr/>
          </p:nvSpPr>
          <p:spPr>
            <a:xfrm flipV="1">
              <a:off x="5776686" y="932853"/>
              <a:ext cx="1721087" cy="51348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Gino -</a:t>
              </a:r>
              <a:br/>
              <a:r>
                <a:t>(RAMP)</a:t>
              </a:r>
            </a:p>
          </p:txBody>
        </p:sp>
        <p:sp>
          <p:nvSpPr>
            <p:cNvPr id="687" name="Emmanuel"/>
            <p:cNvSpPr/>
            <p:nvPr/>
          </p:nvSpPr>
          <p:spPr>
            <a:xfrm>
              <a:off x="6678321" y="1544489"/>
              <a:ext cx="1766124" cy="326513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chemeClr val="accent1">
                      <a:lumOff val="-6000"/>
                    </a:schemeClr>
                  </a:solidFill>
                </a:defRPr>
              </a:lvl1pPr>
            </a:lstStyle>
            <a:p>
              <a:pPr/>
              <a:r>
                <a:t>Emmanuel</a:t>
              </a:r>
            </a:p>
          </p:txBody>
        </p:sp>
        <p:pic>
          <p:nvPicPr>
            <p:cNvPr id="68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534840" y="3609992"/>
              <a:ext cx="2718033" cy="845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1076" y="3262709"/>
            <a:ext cx="518021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97" b="0"/>
          <a:stretch>
            <a:fillRect/>
          </a:stretch>
        </p:blipFill>
        <p:spPr>
          <a:xfrm>
            <a:off x="5034285" y="3058181"/>
            <a:ext cx="263684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7137" y="3058206"/>
            <a:ext cx="518021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58" b="0"/>
          <a:stretch>
            <a:fillRect/>
          </a:stretch>
        </p:blipFill>
        <p:spPr>
          <a:xfrm rot="17983235">
            <a:off x="6679335" y="3141558"/>
            <a:ext cx="263889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58" b="0"/>
          <a:stretch>
            <a:fillRect/>
          </a:stretch>
        </p:blipFill>
        <p:spPr>
          <a:xfrm rot="17983235">
            <a:off x="7378978" y="3045508"/>
            <a:ext cx="263888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5172" y="3058181"/>
            <a:ext cx="518021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556228">
            <a:off x="9195196" y="3141508"/>
            <a:ext cx="518022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7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627" y="1105805"/>
            <a:ext cx="1381485" cy="652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8" name="0.jpeg" descr="0.jpeg"/>
          <p:cNvPicPr>
            <a:picLocks noChangeAspect="1"/>
          </p:cNvPicPr>
          <p:nvPr/>
        </p:nvPicPr>
        <p:blipFill>
          <a:blip r:embed="rId5">
            <a:extLst/>
          </a:blip>
          <a:srcRect l="7868" t="48717" r="70908" b="33459"/>
          <a:stretch>
            <a:fillRect/>
          </a:stretch>
        </p:blipFill>
        <p:spPr>
          <a:xfrm>
            <a:off x="530289" y="1706611"/>
            <a:ext cx="805641" cy="676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9" name="0.jpeg" descr="0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9816" y="2682948"/>
            <a:ext cx="746603" cy="746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00" name="0.jpeg" descr="0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9422" y="3734490"/>
            <a:ext cx="547391" cy="547390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Vishal Metha"/>
          <p:cNvSpPr txBox="1"/>
          <p:nvPr/>
        </p:nvSpPr>
        <p:spPr>
          <a:xfrm>
            <a:off x="487650" y="2368289"/>
            <a:ext cx="89093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Vishal Metha</a:t>
            </a:r>
          </a:p>
        </p:txBody>
      </p:sp>
      <p:sp>
        <p:nvSpPr>
          <p:cNvPr id="702" name="Christian Hundt"/>
          <p:cNvSpPr txBox="1"/>
          <p:nvPr/>
        </p:nvSpPr>
        <p:spPr>
          <a:xfrm>
            <a:off x="401590" y="3456513"/>
            <a:ext cx="1063055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Christian Hundt</a:t>
            </a:r>
          </a:p>
        </p:txBody>
      </p:sp>
      <p:sp>
        <p:nvSpPr>
          <p:cNvPr id="703" name="Alexey Romanenko"/>
          <p:cNvSpPr txBox="1"/>
          <p:nvPr/>
        </p:nvSpPr>
        <p:spPr>
          <a:xfrm>
            <a:off x="266007" y="4288590"/>
            <a:ext cx="133422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Alexey Romanenko</a:t>
            </a:r>
          </a:p>
        </p:txBody>
      </p:sp>
      <p:pic>
        <p:nvPicPr>
          <p:cNvPr id="70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732103" y="1311932"/>
            <a:ext cx="793319" cy="547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0.jpeg" descr="0.jpe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818163" y="1971635"/>
            <a:ext cx="676673" cy="676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725794" y="2956485"/>
            <a:ext cx="1104014" cy="921852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Guido Juckeland"/>
          <p:cNvSpPr txBox="1"/>
          <p:nvPr/>
        </p:nvSpPr>
        <p:spPr>
          <a:xfrm>
            <a:off x="10630982" y="2665189"/>
            <a:ext cx="114796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Guido Juckeland</a:t>
            </a:r>
          </a:p>
        </p:txBody>
      </p:sp>
      <p:sp>
        <p:nvSpPr>
          <p:cNvPr id="708" name="Sebastian von Alfthan"/>
          <p:cNvSpPr txBox="1"/>
          <p:nvPr/>
        </p:nvSpPr>
        <p:spPr>
          <a:xfrm>
            <a:off x="10461467" y="4417016"/>
            <a:ext cx="148699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Sebastian von Alfthan</a:t>
            </a:r>
          </a:p>
        </p:txBody>
      </p:sp>
      <p:pic>
        <p:nvPicPr>
          <p:cNvPr id="709" name="0.jpeg" descr="0.jpe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818163" y="3707948"/>
            <a:ext cx="676673" cy="676673"/>
          </a:xfrm>
          <a:prstGeom prst="rect">
            <a:avLst/>
          </a:prstGeom>
          <a:ln w="12700">
            <a:miter lim="400000"/>
          </a:ln>
        </p:spPr>
      </p:pic>
      <p:sp>
        <p:nvSpPr>
          <p:cNvPr id="710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11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What code-parts got #pragma acc"/>
          <p:cNvSpPr txBox="1"/>
          <p:nvPr>
            <p:ph type="title"/>
          </p:nvPr>
        </p:nvSpPr>
        <p:spPr>
          <a:xfrm>
            <a:off x="4351042" y="-297861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What code-parts got #pragma acc</a:t>
            </a:r>
          </a:p>
        </p:txBody>
      </p:sp>
      <p:sp>
        <p:nvSpPr>
          <p:cNvPr id="7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5" name="All monitors:…"/>
          <p:cNvSpPr txBox="1"/>
          <p:nvPr/>
        </p:nvSpPr>
        <p:spPr>
          <a:xfrm>
            <a:off x="8912867" y="780303"/>
            <a:ext cx="2357964" cy="8264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All </a:t>
            </a:r>
            <a:r>
              <a:rPr b="1"/>
              <a:t>monitors</a:t>
            </a:r>
            <a:r>
              <a:t>:</a:t>
            </a:r>
          </a:p>
          <a:p>
            <a:pPr/>
            <a:r>
              <a:t>#pragma acc atomic </a:t>
            </a:r>
            <a:br/>
            <a:r>
              <a:t>sections for arrays</a:t>
            </a:r>
          </a:p>
        </p:txBody>
      </p:sp>
      <p:sp>
        <p:nvSpPr>
          <p:cNvPr id="716" name="Contrib comps: (atomics in mon’s, #pragma acc routine for TRACE-funcs)  contrib/FermiChopper_ILL.comp contrib/Guide_honeycomb.comp contrib/ISIS_moderator.comp contrib/Lens.comp contrib/Mirror_Elliptic.comp contrib/Mirror_Parabolic.comp contrib/PSD_Detect"/>
          <p:cNvSpPr txBox="1"/>
          <p:nvPr/>
        </p:nvSpPr>
        <p:spPr>
          <a:xfrm>
            <a:off x="8488741" y="3221259"/>
            <a:ext cx="3546575" cy="32191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b="1"/>
              <a:t>Contrib</a:t>
            </a:r>
            <a:r>
              <a:t> comps: (atomics in mon’s,</a:t>
            </a:r>
            <a:br/>
            <a:r>
              <a:t>#pragma acc routine for TRACE-funcs)</a:t>
            </a:r>
            <a:br/>
            <a:br/>
            <a:r>
              <a:t>contrib/FermiChopper_ILL.comp</a:t>
            </a:r>
            <a:br/>
            <a:r>
              <a:t>contrib/Guide_honeycomb.comp</a:t>
            </a:r>
            <a:br/>
            <a:r>
              <a:t>contrib/ISIS_moderator.comp</a:t>
            </a:r>
            <a:br/>
            <a:r>
              <a:t>contrib/Lens.comp</a:t>
            </a:r>
            <a:br/>
            <a:r>
              <a:t>contrib/Mirror_Elliptic.comp</a:t>
            </a:r>
            <a:br/>
            <a:r>
              <a:t>contrib/Mirror_Parabolic.comp</a:t>
            </a:r>
            <a:br/>
            <a:r>
              <a:t>contrib/PSD_Detector.comp</a:t>
            </a:r>
            <a:br/>
            <a:r>
              <a:t>contrib/PSD_monitor_rad.comp</a:t>
            </a:r>
            <a:br/>
            <a:r>
              <a:t>contrib/SNS_source.comp</a:t>
            </a:r>
            <a:br/>
            <a:r>
              <a:t>contrib/SNS_source_analytic.comp</a:t>
            </a:r>
            <a:br/>
            <a:r>
              <a:t>contrib/ViewModISIS.comp</a:t>
            </a:r>
          </a:p>
        </p:txBody>
      </p:sp>
      <p:sp>
        <p:nvSpPr>
          <p:cNvPr id="717" name="Misc: atomic capture for  insertion in array of particle events  misc/MCPL_output.comp"/>
          <p:cNvSpPr txBox="1"/>
          <p:nvPr/>
        </p:nvSpPr>
        <p:spPr>
          <a:xfrm>
            <a:off x="8853053" y="1718841"/>
            <a:ext cx="2477592" cy="13903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b="1"/>
              <a:t>Misc</a:t>
            </a:r>
            <a:r>
              <a:t>:</a:t>
            </a:r>
            <a:br/>
            <a:r>
              <a:t>atomic capture for </a:t>
            </a:r>
            <a:br/>
            <a:r>
              <a:t>insertion in array of particle</a:t>
            </a:r>
            <a:br/>
            <a:r>
              <a:t>events</a:t>
            </a:r>
            <a:br/>
            <a:br/>
            <a:r>
              <a:t>misc/MCPL_output.comp</a:t>
            </a:r>
          </a:p>
        </p:txBody>
      </p:sp>
      <p:sp>
        <p:nvSpPr>
          <p:cNvPr id="718" name="Optics: (TRACE-functions in SHARE +  declare create for Gauss structures)  optics/Elliptic_guide_gravity.comp optics/FermiChopper.comp optics/Guide_gravity.comp optics/Monochromator_curved.comp optics/Monochromator_flat.comp"/>
          <p:cNvSpPr txBox="1"/>
          <p:nvPr/>
        </p:nvSpPr>
        <p:spPr>
          <a:xfrm>
            <a:off x="4703935" y="4592859"/>
            <a:ext cx="3623371" cy="18475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b="1"/>
              <a:t>Optics</a:t>
            </a:r>
            <a:r>
              <a:t>: (TRACE-functions in SHARE + </a:t>
            </a:r>
            <a:br/>
            <a:r>
              <a:t>declare create for Gauss structures)</a:t>
            </a:r>
            <a:br/>
            <a:br/>
            <a:r>
              <a:t>optics/Elliptic_guide_gravity.comp</a:t>
            </a:r>
            <a:br/>
            <a:r>
              <a:t>optics/FermiChopper.comp</a:t>
            </a:r>
            <a:br/>
            <a:r>
              <a:t>optics/Guide_gravity.comp</a:t>
            </a:r>
            <a:br/>
            <a:r>
              <a:t>optics/Monochromator_curved.comp</a:t>
            </a:r>
            <a:br/>
            <a:r>
              <a:t>optics/Monochromator_flat.comp</a:t>
            </a:r>
          </a:p>
        </p:txBody>
      </p:sp>
      <p:sp>
        <p:nvSpPr>
          <p:cNvPr id="719" name="Samples: (TRACE-functions in SHARE)…"/>
          <p:cNvSpPr txBox="1"/>
          <p:nvPr/>
        </p:nvSpPr>
        <p:spPr>
          <a:xfrm>
            <a:off x="4678536" y="2662602"/>
            <a:ext cx="3662958" cy="180224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50000"/>
              </a:lnSpc>
            </a:pPr>
            <a:r>
              <a:rPr b="1"/>
              <a:t>Samples</a:t>
            </a:r>
            <a:r>
              <a:t>: (TRACE-functions in SHARE)</a:t>
            </a:r>
          </a:p>
          <a:p>
            <a:pPr>
              <a:lnSpc>
                <a:spcPct val="50000"/>
              </a:lnSpc>
            </a:pPr>
            <a:br/>
            <a:r>
              <a:t>samples/Isotropic_Sqw.comp</a:t>
            </a:r>
          </a:p>
          <a:p>
            <a:pPr>
              <a:lnSpc>
                <a:spcPct val="50000"/>
              </a:lnSpc>
            </a:pPr>
            <a:r>
              <a:t>samples/Magnon_bcc.comp</a:t>
            </a:r>
          </a:p>
          <a:p>
            <a:pPr>
              <a:lnSpc>
                <a:spcPct val="50000"/>
              </a:lnSpc>
            </a:pPr>
            <a:r>
              <a:t>samples/Phonon_simple.comp</a:t>
            </a:r>
          </a:p>
          <a:p>
            <a:pPr>
              <a:lnSpc>
                <a:spcPct val="50000"/>
              </a:lnSpc>
            </a:pPr>
            <a:r>
              <a:t>samples/PowderN.comp</a:t>
            </a:r>
          </a:p>
          <a:p>
            <a:pPr>
              <a:lnSpc>
                <a:spcPct val="50000"/>
              </a:lnSpc>
            </a:pPr>
            <a:r>
              <a:t>samples/SANS_spheres2.comp</a:t>
            </a:r>
          </a:p>
          <a:p>
            <a:pPr>
              <a:lnSpc>
                <a:spcPct val="50000"/>
              </a:lnSpc>
            </a:pPr>
            <a:r>
              <a:t>samples/Single_crystal.comp</a:t>
            </a:r>
          </a:p>
        </p:txBody>
      </p:sp>
      <p:sp>
        <p:nvSpPr>
          <p:cNvPr id="720" name="Sources: (TRACE-functions in SHARE)…"/>
          <p:cNvSpPr txBox="1"/>
          <p:nvPr/>
        </p:nvSpPr>
        <p:spPr>
          <a:xfrm>
            <a:off x="4678536" y="1714820"/>
            <a:ext cx="3629026" cy="8264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b="1"/>
              <a:t>Sources</a:t>
            </a:r>
            <a:r>
              <a:t>: (TRACE-functions in SHARE)</a:t>
            </a:r>
          </a:p>
          <a:p>
            <a:pPr/>
            <a:r>
              <a:t>sources/Source_Maxwell_3.comp</a:t>
            </a:r>
            <a:br/>
            <a:r>
              <a:t>sources/Source_gen.comp</a:t>
            </a:r>
          </a:p>
        </p:txBody>
      </p:sp>
      <p:sp>
        <p:nvSpPr>
          <p:cNvPr id="721" name="Examples:  25 Instruments that use various global vars in DECLARE that are neither input parameters or USERVARS"/>
          <p:cNvSpPr txBox="1"/>
          <p:nvPr/>
        </p:nvSpPr>
        <p:spPr>
          <a:xfrm>
            <a:off x="1014182" y="1615176"/>
            <a:ext cx="3573265" cy="11617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Examples:</a:t>
            </a:r>
            <a:br/>
            <a:br/>
            <a:r>
              <a:t>25 </a:t>
            </a:r>
            <a:r>
              <a:rPr b="1"/>
              <a:t>Instruments</a:t>
            </a:r>
            <a:r>
              <a:t> that use various global</a:t>
            </a:r>
            <a:br/>
            <a:r>
              <a:t>vars in DECLARE that are neither</a:t>
            </a:r>
            <a:br/>
            <a:r>
              <a:t>input parameters or USERVARS</a:t>
            </a:r>
          </a:p>
        </p:txBody>
      </p:sp>
      <p:sp>
        <p:nvSpPr>
          <p:cNvPr id="722" name="These share/runtime snippets: (A good mix of everything)  share/adapt_tree-lib.c share/interoff-lib.c share/mccode-r.c share/mccode-r.h share/mccode_main.c share/read_table-lib.c share/r-interoff-lib.c share/ESS_butterfly-geometry.c share/ESS_butterfly-l"/>
          <p:cNvSpPr txBox="1"/>
          <p:nvPr/>
        </p:nvSpPr>
        <p:spPr>
          <a:xfrm>
            <a:off x="1033663" y="2883765"/>
            <a:ext cx="2872880" cy="35632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These </a:t>
            </a:r>
            <a:r>
              <a:rPr b="1"/>
              <a:t>share/runtime</a:t>
            </a:r>
            <a:r>
              <a:t> snippets:</a:t>
            </a:r>
            <a:br/>
            <a:r>
              <a:t>(A good mix of everything)</a:t>
            </a:r>
            <a:br/>
            <a:br/>
            <a:r>
              <a:rPr sz="1300"/>
              <a:t>share/adapt_tree-lib.c</a:t>
            </a:r>
            <a:br>
              <a:rPr sz="1300"/>
            </a:br>
            <a:r>
              <a:rPr sz="1300"/>
              <a:t>share/interoff-lib.c</a:t>
            </a:r>
            <a:br>
              <a:rPr sz="1300"/>
            </a:br>
            <a:r>
              <a:rPr sz="1300"/>
              <a:t>share/mccode-r.c</a:t>
            </a:r>
            <a:br>
              <a:rPr sz="1300"/>
            </a:br>
            <a:r>
              <a:rPr sz="1300"/>
              <a:t>share/mccode-r.h</a:t>
            </a:r>
            <a:br>
              <a:rPr sz="1300"/>
            </a:br>
            <a:r>
              <a:rPr sz="1300"/>
              <a:t>share/mccode_main.c</a:t>
            </a:r>
            <a:br>
              <a:rPr sz="1300"/>
            </a:br>
            <a:r>
              <a:rPr sz="1300"/>
              <a:t>share/read_table-lib.c</a:t>
            </a:r>
            <a:br>
              <a:rPr sz="1300"/>
            </a:br>
            <a:r>
              <a:rPr sz="1300"/>
              <a:t>share/r-interoff-lib.c</a:t>
            </a:r>
            <a:br>
              <a:rPr sz="1300"/>
            </a:br>
            <a:r>
              <a:rPr sz="1300"/>
              <a:t>share/ESS_butterfly-geometry.c</a:t>
            </a:r>
            <a:br>
              <a:rPr sz="1300"/>
            </a:br>
            <a:r>
              <a:rPr sz="1300"/>
              <a:t>share/ESS_butterfly-lib.c</a:t>
            </a:r>
            <a:br>
              <a:rPr sz="1300"/>
            </a:br>
            <a:r>
              <a:rPr sz="1300"/>
              <a:t>share/cov-lib.c</a:t>
            </a:r>
            <a:br>
              <a:rPr sz="1300"/>
            </a:br>
            <a:r>
              <a:rPr sz="1300"/>
              <a:t>share/monitor_nd-lib.c</a:t>
            </a:r>
            <a:br>
              <a:rPr sz="1300"/>
            </a:br>
            <a:r>
              <a:rPr sz="1300"/>
              <a:t>share/mcstas-r.c</a:t>
            </a:r>
            <a:br>
              <a:rPr sz="1300"/>
            </a:br>
            <a:r>
              <a:rPr sz="1300"/>
              <a:t>share/mcstas-r.h</a:t>
            </a:r>
            <a:br>
              <a:rPr sz="1300"/>
            </a:br>
            <a:r>
              <a:rPr sz="1300"/>
              <a:t>share/pol-lib.c</a:t>
            </a:r>
            <a:br>
              <a:rPr sz="1300"/>
            </a:br>
            <a:r>
              <a:rPr sz="1300"/>
              <a:t>share/ref-lib.c</a:t>
            </a:r>
          </a:p>
        </p:txBody>
      </p:sp>
      <p:sp>
        <p:nvSpPr>
          <p:cNvPr id="723" name="Obviously the code-generator…  mcstas/src/cogen.c.in"/>
          <p:cNvSpPr txBox="1"/>
          <p:nvPr/>
        </p:nvSpPr>
        <p:spPr>
          <a:xfrm>
            <a:off x="1003016" y="1021076"/>
            <a:ext cx="3064471" cy="4759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Obviously the </a:t>
            </a:r>
            <a:r>
              <a:rPr b="1"/>
              <a:t>code-generator</a:t>
            </a:r>
            <a:r>
              <a:t>… </a:t>
            </a:r>
            <a:br/>
            <a:r>
              <a:t>mcstas/src/cogen.c.in</a:t>
            </a:r>
          </a:p>
        </p:txBody>
      </p:sp>
      <p:pic>
        <p:nvPicPr>
          <p:cNvPr id="72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2055842" y="221929"/>
            <a:ext cx="2189933" cy="528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New RNG ‘KISS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RNG ‘KISS’</a:t>
            </a:r>
          </a:p>
        </p:txBody>
      </p:sp>
      <p:sp>
        <p:nvSpPr>
          <p:cNvPr id="727" name="We couldn’t easily port Mersenne Twis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couldn’t easily port Mersenne Twister</a:t>
            </a:r>
          </a:p>
          <a:p>
            <a:pPr/>
          </a:p>
          <a:p>
            <a:pPr/>
            <a:r>
              <a:t>Experimenting with curand showed huge overhead for our relative small number of random numbers</a:t>
            </a:r>
          </a:p>
          <a:p>
            <a:pPr/>
          </a:p>
          <a:p>
            <a:pPr/>
            <a:r>
              <a:t>An RNG ‘state’ carried with each particle - bonus: same seed gives same numbers even when comparing between CPU and GPU</a:t>
            </a:r>
          </a:p>
          <a:p>
            <a:pPr/>
          </a:p>
          <a:p>
            <a:pPr/>
            <a:r>
              <a:t>Required patching prototype of ALL functions making use of e.g. rand01()</a:t>
            </a:r>
            <a:br/>
            <a:br/>
          </a:p>
          <a:p>
            <a:pPr/>
            <a:r>
              <a:t>New RNG is simple, fast and “good enough”: Reproduces results of 2.7 over all of the example suite, see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http://new-nightly.mcstas.org</a:t>
            </a:r>
          </a:p>
        </p:txBody>
      </p:sp>
      <p:sp>
        <p:nvSpPr>
          <p:cNvPr id="7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1" name="PSD lots  of changes"/>
          <p:cNvSpPr txBox="1"/>
          <p:nvPr/>
        </p:nvSpPr>
        <p:spPr>
          <a:xfrm>
            <a:off x="156747" y="961242"/>
            <a:ext cx="2181870" cy="97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defTabSz="649223">
              <a:spcBef>
                <a:spcPts val="0"/>
              </a:spcBef>
              <a:defRPr b="1" sz="2130"/>
            </a:pPr>
            <a:r>
              <a:t>PSD lots </a:t>
            </a:r>
            <a:br/>
            <a:r>
              <a:t>of</a:t>
            </a:r>
            <a:br/>
            <a:r>
              <a:t>changes</a:t>
            </a:r>
          </a:p>
        </p:txBody>
      </p:sp>
      <p:pic>
        <p:nvPicPr>
          <p:cNvPr id="732" name="Screenshot 2020-01-17 at 15.20.07.png" descr="Screenshot 2020-01-17 at 15.20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9243" y="-139700"/>
            <a:ext cx="10589014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Screenshot 2020-08-15 at 12.40.31.png" descr="Screenshot 2020-08-15 at 12.40.31.png"/>
          <p:cNvPicPr>
            <a:picLocks noChangeAspect="1"/>
          </p:cNvPicPr>
          <p:nvPr/>
        </p:nvPicPr>
        <p:blipFill>
          <a:blip r:embed="rId3">
            <a:extLst/>
          </a:blip>
          <a:srcRect l="0" t="0" r="1010" b="45168"/>
          <a:stretch>
            <a:fillRect/>
          </a:stretch>
        </p:blipFill>
        <p:spPr>
          <a:xfrm>
            <a:off x="10947650" y="215055"/>
            <a:ext cx="1244409" cy="300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ame seed and same # mpi nodes -&gt; same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Same seed and same # mpi nodes -&gt; same output</a:t>
            </a:r>
          </a:p>
        </p:txBody>
      </p:sp>
      <p:sp>
        <p:nvSpPr>
          <p:cNvPr id="736" name="Good for debugging…"/>
          <p:cNvSpPr txBox="1"/>
          <p:nvPr>
            <p:ph type="body" idx="1"/>
          </p:nvPr>
        </p:nvSpPr>
        <p:spPr>
          <a:xfrm>
            <a:off x="1774725" y="1922372"/>
            <a:ext cx="9312376" cy="4545579"/>
          </a:xfrm>
          <a:prstGeom prst="rect">
            <a:avLst/>
          </a:prstGeom>
        </p:spPr>
        <p:txBody>
          <a:bodyPr/>
          <a:lstStyle/>
          <a:p>
            <a:pPr/>
            <a:r>
              <a:t>Good for debugging</a:t>
            </a:r>
          </a:p>
          <a:p>
            <a:pPr/>
          </a:p>
          <a:p>
            <a:pPr/>
            <a:r>
              <a:t>If they don’t give the same CPU vs GPU, some comp(s) are not fully ported</a:t>
            </a:r>
          </a:p>
          <a:p>
            <a:pPr/>
          </a:p>
          <a:p>
            <a:pPr/>
            <a:r>
              <a:t>Use Event_monitor_simple to follow calculation pr. neutron</a:t>
            </a:r>
          </a:p>
        </p:txBody>
      </p:sp>
      <p:sp>
        <p:nvSpPr>
          <p:cNvPr id="7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8" name="CrossCheck_logo.jpg" descr="CrossCheck_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0776" y="4109350"/>
            <a:ext cx="7620001" cy="130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1" name="Screenshot 2020-01-17 at 22.06.45.png" descr="Screenshot 2020-01-17 at 22.06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050" y="965200"/>
            <a:ext cx="66802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Declare section"/>
          <p:cNvSpPr txBox="1"/>
          <p:nvPr/>
        </p:nvSpPr>
        <p:spPr>
          <a:xfrm>
            <a:off x="1977925" y="-43773"/>
            <a:ext cx="9312376" cy="97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spcBef>
                <a:spcPts val="0"/>
              </a:spcBef>
              <a:defRPr b="1" sz="3000"/>
            </a:lvl1pPr>
          </a:lstStyle>
          <a:p>
            <a:pPr/>
            <a:r>
              <a:t>Declare section</a:t>
            </a:r>
          </a:p>
        </p:txBody>
      </p:sp>
      <p:sp>
        <p:nvSpPr>
          <p:cNvPr id="743" name="Initialise section"/>
          <p:cNvSpPr txBox="1"/>
          <p:nvPr/>
        </p:nvSpPr>
        <p:spPr>
          <a:xfrm>
            <a:off x="1977925" y="1607227"/>
            <a:ext cx="9312376" cy="97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spcBef>
                <a:spcPts val="0"/>
              </a:spcBef>
              <a:defRPr b="1" sz="3000"/>
            </a:lvl1pPr>
          </a:lstStyle>
          <a:p>
            <a:pPr/>
            <a:r>
              <a:t>Initialise section</a:t>
            </a:r>
          </a:p>
        </p:txBody>
      </p:sp>
      <p:pic>
        <p:nvPicPr>
          <p:cNvPr id="744" name="Screenshot 2020-01-17 at 22.11.45.png" descr="Screenshot 2020-01-17 at 22.11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0550" y="2728421"/>
            <a:ext cx="4572000" cy="3759201"/>
          </a:xfrm>
          <a:prstGeom prst="rect">
            <a:avLst/>
          </a:prstGeom>
          <a:ln w="12700">
            <a:miter lim="400000"/>
          </a:ln>
        </p:spPr>
      </p:pic>
      <p:sp>
        <p:nvSpPr>
          <p:cNvPr id="745" name="Line"/>
          <p:cNvSpPr/>
          <p:nvPr/>
        </p:nvSpPr>
        <p:spPr>
          <a:xfrm flipH="1">
            <a:off x="5772150" y="5499100"/>
            <a:ext cx="2447691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6" name="Functions per component with related component structs"/>
          <p:cNvSpPr txBox="1"/>
          <p:nvPr/>
        </p:nvSpPr>
        <p:spPr>
          <a:xfrm>
            <a:off x="8500467" y="5388123"/>
            <a:ext cx="2723456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Functions per component with</a:t>
            </a:r>
            <a:br/>
            <a:r>
              <a:t>related component structs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9" name="Instrument and component  structs built on…"/>
          <p:cNvSpPr txBox="1"/>
          <p:nvPr/>
        </p:nvSpPr>
        <p:spPr>
          <a:xfrm>
            <a:off x="619025" y="1175427"/>
            <a:ext cx="2581475" cy="487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defTabSz="850391">
              <a:spcBef>
                <a:spcPts val="0"/>
              </a:spcBef>
              <a:defRPr b="1" sz="2790"/>
            </a:pPr>
            <a:r>
              <a:t>Instrument and component </a:t>
            </a:r>
            <a:br/>
            <a:r>
              <a:t>structs built on</a:t>
            </a:r>
          </a:p>
          <a:p>
            <a:pPr defTabSz="850391">
              <a:spcBef>
                <a:spcPts val="0"/>
              </a:spcBef>
              <a:defRPr b="1" sz="2790"/>
            </a:pPr>
            <a:r>
              <a:t>CPU and transferred to GPU using OpenACC</a:t>
            </a:r>
          </a:p>
          <a:p>
            <a:pPr defTabSz="850391">
              <a:spcBef>
                <a:spcPts val="0"/>
              </a:spcBef>
              <a:defRPr b="1" sz="2790"/>
            </a:pPr>
            <a:r>
              <a:t>pragmas at the</a:t>
            </a:r>
          </a:p>
          <a:p>
            <a:pPr defTabSz="850391">
              <a:spcBef>
                <a:spcPts val="0"/>
              </a:spcBef>
              <a:defRPr b="1" sz="2790"/>
            </a:pPr>
            <a:r>
              <a:t>end of  </a:t>
            </a:r>
            <a:br/>
            <a:br/>
            <a:r>
              <a:t>INITIALISE</a:t>
            </a:r>
          </a:p>
        </p:txBody>
      </p:sp>
      <p:pic>
        <p:nvPicPr>
          <p:cNvPr id="750" name="Screenshot 2020-01-17 at 22.36.17.png" descr="Screenshot 2020-01-17 at 22.36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2100" y="1327150"/>
            <a:ext cx="5425289" cy="3691970"/>
          </a:xfrm>
          <a:prstGeom prst="rect">
            <a:avLst/>
          </a:prstGeom>
          <a:ln w="12700">
            <a:miter lim="400000"/>
          </a:ln>
        </p:spPr>
      </p:pic>
      <p:sp>
        <p:nvSpPr>
          <p:cNvPr id="751" name="Line"/>
          <p:cNvSpPr/>
          <p:nvPr/>
        </p:nvSpPr>
        <p:spPr>
          <a:xfrm flipV="1">
            <a:off x="9328149" y="3017819"/>
            <a:ext cx="1" cy="1189793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52" name="Similar “host” update in FINALLY"/>
          <p:cNvSpPr txBox="1"/>
          <p:nvPr/>
        </p:nvSpPr>
        <p:spPr>
          <a:xfrm>
            <a:off x="9630767" y="3387439"/>
            <a:ext cx="1887439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Similar “host” update</a:t>
            </a:r>
            <a:br/>
            <a:r>
              <a:t>in FINALLY</a:t>
            </a:r>
          </a:p>
        </p:txBody>
      </p:sp>
      <p:pic>
        <p:nvPicPr>
          <p:cNvPr id="753" name="Screenshot 2020-08-15 at 12.40.31.png" descr="Screenshot 2020-08-15 at 12.40.31.png"/>
          <p:cNvPicPr>
            <a:picLocks noChangeAspect="1"/>
          </p:cNvPicPr>
          <p:nvPr/>
        </p:nvPicPr>
        <p:blipFill>
          <a:blip r:embed="rId3">
            <a:extLst/>
          </a:blip>
          <a:srcRect l="0" t="0" r="1010" b="45168"/>
          <a:stretch>
            <a:fillRect/>
          </a:stretch>
        </p:blipFill>
        <p:spPr>
          <a:xfrm>
            <a:off x="10947650" y="215055"/>
            <a:ext cx="1244409" cy="300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581" name="McStas on GPU via OpenACC  (a “high-level” #pragma driven access to CUDA see https://www.openacc.org and https://developer.nvidia.com/hpc-sd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McStas on GPU via OpenACC </a:t>
            </a:r>
            <a:br/>
            <a:r>
              <a:rPr sz="1200"/>
              <a:t>(a “high-level” #pragma driven access to CUDA see </a:t>
            </a:r>
            <a:r>
              <a:rPr sz="12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https://www.openacc.org</a:t>
            </a:r>
            <a:r>
              <a:rPr sz="1200"/>
              <a:t> and </a:t>
            </a:r>
            <a:r>
              <a:rPr sz="12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https://developer.nvidia.com/hpc-sdk</a:t>
            </a:r>
            <a:r>
              <a:rPr sz="1200"/>
              <a:t>)</a:t>
            </a:r>
            <a:br/>
          </a:p>
          <a:p>
            <a:pPr/>
            <a:r>
              <a:t>How well (fast) does it work?</a:t>
            </a:r>
            <a:br/>
          </a:p>
          <a:p>
            <a:pPr/>
            <a:r>
              <a:t>Simulation flow</a:t>
            </a:r>
            <a:br/>
          </a:p>
          <a:p>
            <a:pPr/>
            <a:r>
              <a:t>What did we change?</a:t>
            </a:r>
            <a:br/>
          </a:p>
          <a:p>
            <a:pPr/>
            <a:r>
              <a:t>What needs doing on an instrument / component?</a:t>
            </a:r>
            <a:br/>
          </a:p>
          <a:p>
            <a:pPr/>
            <a:r>
              <a:t>What does not work</a:t>
            </a:r>
          </a:p>
        </p:txBody>
      </p:sp>
      <p:sp>
        <p:nvSpPr>
          <p:cNvPr id="5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3" name="Warning: 1. Assumes previous experience with McStas 2. Does not introduce OpenACC"/>
          <p:cNvSpPr txBox="1"/>
          <p:nvPr/>
        </p:nvSpPr>
        <p:spPr>
          <a:xfrm rot="19966760">
            <a:off x="7308500" y="4328465"/>
            <a:ext cx="4089798" cy="67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1">
                    <a:lumOff val="-6000"/>
                  </a:schemeClr>
                </a:solidFill>
              </a:defRPr>
            </a:pPr>
            <a:r>
              <a:t>Warning:</a:t>
            </a:r>
            <a:br/>
            <a:r>
              <a:t>1. Assumes previous experience with McStas</a:t>
            </a:r>
            <a:br/>
            <a:r>
              <a:t>2. Does not introduce OpenACC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“Full” list…"/>
          <p:cNvSpPr txBox="1"/>
          <p:nvPr>
            <p:ph type="title"/>
          </p:nvPr>
        </p:nvSpPr>
        <p:spPr>
          <a:xfrm>
            <a:off x="228169" y="1818889"/>
            <a:ext cx="2044713" cy="1312171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“Full” list</a:t>
            </a:r>
          </a:p>
          <a:p>
            <a:pPr defTabSz="649223">
              <a:defRPr sz="2130"/>
            </a:pPr>
            <a:r>
              <a:t>of pragmas and  accel-code used</a:t>
            </a:r>
          </a:p>
        </p:txBody>
      </p:sp>
      <p:sp>
        <p:nvSpPr>
          <p:cNvPr id="7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7" name="Screenshot 2020-01-18 at 13.41.36.png" descr="Screenshot 2020-01-18 at 13.41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926" y="0"/>
            <a:ext cx="580797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758" name="“math.h on GPU”"/>
          <p:cNvSpPr txBox="1"/>
          <p:nvPr/>
        </p:nvSpPr>
        <p:spPr>
          <a:xfrm>
            <a:off x="8301786" y="104389"/>
            <a:ext cx="1164556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“math.h on GPU”</a:t>
            </a:r>
          </a:p>
        </p:txBody>
      </p:sp>
      <p:sp>
        <p:nvSpPr>
          <p:cNvPr id="759" name="Line"/>
          <p:cNvSpPr/>
          <p:nvPr/>
        </p:nvSpPr>
        <p:spPr>
          <a:xfrm flipH="1" flipV="1">
            <a:off x="4203580" y="84715"/>
            <a:ext cx="3975059" cy="100524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0" name="Line"/>
          <p:cNvSpPr/>
          <p:nvPr/>
        </p:nvSpPr>
        <p:spPr>
          <a:xfrm flipH="1" flipV="1">
            <a:off x="6018631" y="6613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1" name="Needed basic variables / flags"/>
          <p:cNvSpPr txBox="1"/>
          <p:nvPr/>
        </p:nvSpPr>
        <p:spPr>
          <a:xfrm>
            <a:off x="8301786" y="523489"/>
            <a:ext cx="204584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Needed basic variables / flags</a:t>
            </a:r>
          </a:p>
        </p:txBody>
      </p:sp>
      <p:sp>
        <p:nvSpPr>
          <p:cNvPr id="762" name="Line"/>
          <p:cNvSpPr/>
          <p:nvPr/>
        </p:nvSpPr>
        <p:spPr>
          <a:xfrm flipH="1" flipV="1">
            <a:off x="6018631" y="12963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3" name="GPUify all functions to be executed on GPU, i.e. in TRACE"/>
          <p:cNvSpPr txBox="1"/>
          <p:nvPr/>
        </p:nvSpPr>
        <p:spPr>
          <a:xfrm>
            <a:off x="8301786" y="1158489"/>
            <a:ext cx="2384649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GPUify all functions to be executed</a:t>
            </a:r>
            <a:br/>
            <a:r>
              <a:t>on GPU, i.e. in TRACE</a:t>
            </a:r>
          </a:p>
        </p:txBody>
      </p:sp>
      <p:sp>
        <p:nvSpPr>
          <p:cNvPr id="764" name="Line"/>
          <p:cNvSpPr/>
          <p:nvPr/>
        </p:nvSpPr>
        <p:spPr>
          <a:xfrm flipH="1" flipV="1">
            <a:off x="6018631" y="20583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5" name="Global instrument struct and component structs, including members like detector arrays etc."/>
          <p:cNvSpPr txBox="1"/>
          <p:nvPr/>
        </p:nvSpPr>
        <p:spPr>
          <a:xfrm>
            <a:off x="8301786" y="1818889"/>
            <a:ext cx="2714973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Global instrument struct and component</a:t>
            </a:r>
            <a:br/>
            <a:r>
              <a:t>structs, including members like detector</a:t>
            </a:r>
            <a:br/>
            <a:r>
              <a:t>arrays etc.</a:t>
            </a:r>
          </a:p>
        </p:txBody>
      </p:sp>
      <p:sp>
        <p:nvSpPr>
          <p:cNvPr id="766" name="Line"/>
          <p:cNvSpPr/>
          <p:nvPr/>
        </p:nvSpPr>
        <p:spPr>
          <a:xfrm flipH="1" flipV="1">
            <a:off x="6018631" y="27187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7" name="OpenACC pure c-code, e.g. for the  attaches (pointer-setup)"/>
          <p:cNvSpPr txBox="1"/>
          <p:nvPr/>
        </p:nvSpPr>
        <p:spPr>
          <a:xfrm>
            <a:off x="8301786" y="2606289"/>
            <a:ext cx="2410024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OpenACC pure c-code, e.g. for the </a:t>
            </a:r>
            <a:br/>
            <a:r>
              <a:t>attaches (pointer-setup)</a:t>
            </a:r>
          </a:p>
        </p:txBody>
      </p:sp>
      <p:sp>
        <p:nvSpPr>
          <p:cNvPr id="768" name="Line"/>
          <p:cNvSpPr/>
          <p:nvPr/>
        </p:nvSpPr>
        <p:spPr>
          <a:xfrm flipH="1">
            <a:off x="6018631" y="38617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9" name="Ensure GLOBAL structs updated GPU-side end of INITIALISE"/>
          <p:cNvSpPr txBox="1"/>
          <p:nvPr/>
        </p:nvSpPr>
        <p:spPr>
          <a:xfrm>
            <a:off x="8301786" y="3622288"/>
            <a:ext cx="2226519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Ensure GLOBAL structs updated</a:t>
            </a:r>
            <a:br/>
            <a:r>
              <a:t>GPU-side end of INITIALISE</a:t>
            </a:r>
          </a:p>
        </p:txBody>
      </p:sp>
      <p:sp>
        <p:nvSpPr>
          <p:cNvPr id="770" name="Line"/>
          <p:cNvSpPr/>
          <p:nvPr/>
        </p:nvSpPr>
        <p:spPr>
          <a:xfrm flipH="1">
            <a:off x="6018631" y="46110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1" name="GPUify all functions to be executed on GPU, i.e. in TRACE"/>
          <p:cNvSpPr txBox="1"/>
          <p:nvPr/>
        </p:nvSpPr>
        <p:spPr>
          <a:xfrm>
            <a:off x="8301786" y="4269988"/>
            <a:ext cx="2384649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GPUify all functions to be executed</a:t>
            </a:r>
            <a:br/>
            <a:r>
              <a:t>on GPU, i.e. in TRACE</a:t>
            </a:r>
          </a:p>
        </p:txBody>
      </p:sp>
      <p:sp>
        <p:nvSpPr>
          <p:cNvPr id="772" name="Line"/>
          <p:cNvSpPr/>
          <p:nvPr/>
        </p:nvSpPr>
        <p:spPr>
          <a:xfrm flipH="1">
            <a:off x="6018631" y="4826984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3" name="anything written to by multiple threads  (detectors) should be “atomic”"/>
          <p:cNvSpPr txBox="1"/>
          <p:nvPr/>
        </p:nvSpPr>
        <p:spPr>
          <a:xfrm>
            <a:off x="8289111" y="4638977"/>
            <a:ext cx="2613323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anything written to by multiple threads </a:t>
            </a:r>
            <a:br/>
            <a:r>
              <a:t>(detectors) should be “atomic” </a:t>
            </a:r>
          </a:p>
        </p:txBody>
      </p:sp>
      <p:sp>
        <p:nvSpPr>
          <p:cNvPr id="774" name="Line"/>
          <p:cNvSpPr/>
          <p:nvPr/>
        </p:nvSpPr>
        <p:spPr>
          <a:xfrm flipH="1" flipV="1">
            <a:off x="4420022" y="4992084"/>
            <a:ext cx="7025809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5" name="Loop V1"/>
          <p:cNvSpPr txBox="1"/>
          <p:nvPr/>
        </p:nvSpPr>
        <p:spPr>
          <a:xfrm>
            <a:off x="11473936" y="4905677"/>
            <a:ext cx="58048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Loop V1</a:t>
            </a:r>
          </a:p>
        </p:txBody>
      </p:sp>
      <p:sp>
        <p:nvSpPr>
          <p:cNvPr id="776" name="Line"/>
          <p:cNvSpPr/>
          <p:nvPr/>
        </p:nvSpPr>
        <p:spPr>
          <a:xfrm flipV="1">
            <a:off x="8359903" y="5096224"/>
            <a:ext cx="1" cy="774997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7" name="Loop V2"/>
          <p:cNvSpPr txBox="1"/>
          <p:nvPr/>
        </p:nvSpPr>
        <p:spPr>
          <a:xfrm>
            <a:off x="8529908" y="5363565"/>
            <a:ext cx="58048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Loop V2</a:t>
            </a:r>
          </a:p>
        </p:txBody>
      </p:sp>
      <p:sp>
        <p:nvSpPr>
          <p:cNvPr id="778" name="Line"/>
          <p:cNvSpPr/>
          <p:nvPr/>
        </p:nvSpPr>
        <p:spPr>
          <a:xfrm flipH="1">
            <a:off x="6018631" y="6289596"/>
            <a:ext cx="2174111" cy="1"/>
          </a:xfrm>
          <a:prstGeom prst="line">
            <a:avLst/>
          </a:prstGeom>
          <a:ln w="25400">
            <a:solidFill>
              <a:schemeClr val="accent1">
                <a:alpha val="6802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9" name="Ensure GLOBAL structs updated host-side start of FINALLY"/>
          <p:cNvSpPr txBox="1"/>
          <p:nvPr/>
        </p:nvSpPr>
        <p:spPr>
          <a:xfrm>
            <a:off x="8211447" y="6114289"/>
            <a:ext cx="2226519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Ensure GLOBAL structs updated</a:t>
            </a:r>
            <a:br/>
            <a:r>
              <a:t>host-side start of FINALLY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782" name="It really does work nicely!…"/>
          <p:cNvSpPr txBox="1"/>
          <p:nvPr>
            <p:ph type="body" idx="1"/>
          </p:nvPr>
        </p:nvSpPr>
        <p:spPr>
          <a:xfrm>
            <a:off x="1774725" y="1664785"/>
            <a:ext cx="9844170" cy="461047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It really does work nicely!</a:t>
            </a:r>
            <a:br/>
          </a:p>
          <a:p>
            <a:pPr/>
            <a:r>
              <a:rPr b="1"/>
              <a:t>Code changes</a:t>
            </a:r>
            <a:r>
              <a:t> much </a:t>
            </a:r>
            <a:r>
              <a:rPr b="1"/>
              <a:t>less invasive</a:t>
            </a:r>
            <a:r>
              <a:t> than envisioned!</a:t>
            </a:r>
            <a:br/>
          </a:p>
          <a:p>
            <a:pPr/>
            <a:r>
              <a:t>It often gives a speedup of </a:t>
            </a:r>
            <a:r>
              <a:rPr b="1"/>
              <a:t>1-2 orders </a:t>
            </a:r>
            <a:r>
              <a:t>of magnitude over 1 cpu</a:t>
            </a:r>
            <a:br/>
          </a:p>
          <a:p>
            <a:pPr/>
            <a:r>
              <a:rPr b="1"/>
              <a:t>Most things work </a:t>
            </a:r>
            <a:br>
              <a:rPr b="1"/>
            </a:br>
            <a:r>
              <a:rPr sz="1500"/>
              <a:t>(we have workarounds or solutions in the pipe for the rest)</a:t>
            </a:r>
            <a:br>
              <a:rPr sz="1500"/>
            </a:br>
          </a:p>
          <a:p>
            <a:pPr/>
            <a:r>
              <a:rPr b="1"/>
              <a:t>Documentation</a:t>
            </a:r>
            <a:r>
              <a:t> comes in the form of the released code + this set of slides…</a:t>
            </a:r>
            <a:br/>
          </a:p>
          <a:p>
            <a:pPr/>
            <a:r>
              <a:t>McStas 3.0 is as of yet “ported” to GPU but </a:t>
            </a:r>
            <a:r>
              <a:rPr b="1"/>
              <a:t>not fully “optimised” performance-wise</a:t>
            </a:r>
            <a:r>
              <a:t>, we will try to go to another Hackathon</a:t>
            </a:r>
            <a:br/>
          </a:p>
          <a:p>
            <a:pPr/>
            <a:r>
              <a:rPr b="1"/>
              <a:t>Union</a:t>
            </a:r>
            <a:r>
              <a:t> needs a dedicated </a:t>
            </a:r>
            <a:r>
              <a:rPr b="1"/>
              <a:t>Hackathon</a:t>
            </a:r>
          </a:p>
        </p:txBody>
      </p:sp>
      <p:sp>
        <p:nvSpPr>
          <p:cNvPr id="7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4" name="30891_1Z.jpg" descr="30891_1Z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7935" y="121254"/>
            <a:ext cx="2931681" cy="198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785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10674158" y="1588937"/>
            <a:ext cx="1236066" cy="344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McStas 2.x -&gt; McStas 3.0 main differences"/>
          <p:cNvSpPr txBox="1"/>
          <p:nvPr>
            <p:ph type="title"/>
          </p:nvPr>
        </p:nvSpPr>
        <p:spPr>
          <a:xfrm>
            <a:off x="1949787" y="-224103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McStas 2.x -&gt; McStas 3.0 main differences</a:t>
            </a:r>
          </a:p>
        </p:txBody>
      </p:sp>
      <p:sp>
        <p:nvSpPr>
          <p:cNvPr id="586" name="Rewritten / streamlined simplified code-generator with…"/>
          <p:cNvSpPr txBox="1"/>
          <p:nvPr>
            <p:ph type="body" idx="1"/>
          </p:nvPr>
        </p:nvSpPr>
        <p:spPr>
          <a:xfrm>
            <a:off x="1433462" y="970149"/>
            <a:ext cx="9312376" cy="5559802"/>
          </a:xfrm>
          <a:prstGeom prst="rect">
            <a:avLst/>
          </a:prstGeom>
        </p:spPr>
        <p:txBody>
          <a:bodyPr/>
          <a:lstStyle/>
          <a:p>
            <a:pPr>
              <a:defRPr sz="1900"/>
            </a:pPr>
            <a:r>
              <a:rPr b="1"/>
              <a:t>Rewritten</a:t>
            </a:r>
            <a:r>
              <a:t> / streamlined simplified </a:t>
            </a:r>
            <a:r>
              <a:rPr b="1"/>
              <a:t>code-generator </a:t>
            </a:r>
            <a:r>
              <a:t>with</a:t>
            </a:r>
          </a:p>
          <a:p>
            <a:pPr lvl="1">
              <a:buChar char="•"/>
              <a:defRPr sz="1900"/>
            </a:pPr>
            <a:r>
              <a:t>Much </a:t>
            </a:r>
            <a:r>
              <a:rPr b="1"/>
              <a:t>less generated code</a:t>
            </a:r>
          </a:p>
          <a:p>
            <a:pPr lvl="1">
              <a:buChar char="•"/>
              <a:defRPr sz="1900"/>
            </a:pPr>
            <a:r>
              <a:rPr b="1"/>
              <a:t>improved compile time and compiler optimizations</a:t>
            </a:r>
            <a:r>
              <a:t>, esp. for large instrs</a:t>
            </a:r>
          </a:p>
          <a:p>
            <a:pPr lvl="1">
              <a:buChar char="•"/>
              <a:defRPr b="1" sz="1900"/>
            </a:pPr>
            <a:r>
              <a:t>Much less invasive use of #define</a:t>
            </a:r>
          </a:p>
          <a:p>
            <a:pPr lvl="1">
              <a:buChar char="•"/>
              <a:defRPr sz="1900"/>
            </a:pPr>
            <a:r>
              <a:rPr b="1"/>
              <a:t>Component sections -&gt; functions </a:t>
            </a:r>
            <a:r>
              <a:t>rather than #define / #undef</a:t>
            </a:r>
          </a:p>
          <a:p>
            <a:pPr lvl="1">
              <a:buChar char="•"/>
              <a:defRPr sz="1900"/>
            </a:pPr>
            <a:r>
              <a:t>Much</a:t>
            </a:r>
            <a:r>
              <a:rPr b="1"/>
              <a:t> less global variables,</a:t>
            </a:r>
            <a:r>
              <a:t> instrument, component and neutron reworked to be </a:t>
            </a:r>
            <a:r>
              <a:rPr b="1"/>
              <a:t>structures</a:t>
            </a:r>
            <a:endParaRPr b="1"/>
          </a:p>
          <a:p>
            <a:pPr>
              <a:defRPr sz="1900"/>
            </a:pPr>
          </a:p>
          <a:p>
            <a:pPr>
              <a:defRPr sz="1900"/>
            </a:pPr>
            <a:r>
              <a:t>Use of</a:t>
            </a:r>
            <a:r>
              <a:rPr b="1"/>
              <a:t> #pragma</a:t>
            </a:r>
            <a:r>
              <a:t> acc … in lots of places (</a:t>
            </a:r>
            <a:r>
              <a:rPr b="1"/>
              <a:t>put in place by cogen </a:t>
            </a:r>
            <a:r>
              <a:t>where possible)</a:t>
            </a:r>
          </a:p>
          <a:p>
            <a:pPr>
              <a:defRPr sz="1900"/>
            </a:pPr>
          </a:p>
          <a:p>
            <a:pPr>
              <a:defRPr sz="1900"/>
            </a:pPr>
            <a:r>
              <a:rPr b="1"/>
              <a:t>New random number generator </a:t>
            </a:r>
            <a:r>
              <a:t>implemented</a:t>
            </a:r>
          </a:p>
          <a:p>
            <a:pPr lvl="1">
              <a:buChar char="•"/>
              <a:defRPr sz="1900"/>
            </a:pPr>
            <a:r>
              <a:t>We couldn’t easily port our legacy Mersenne Twister</a:t>
            </a:r>
          </a:p>
          <a:p>
            <a:pPr lvl="1">
              <a:buChar char="•"/>
              <a:defRPr sz="1900"/>
            </a:pPr>
            <a:r>
              <a:t>Experimenting with curand showed huge overhead for our relative small number of random numbers </a:t>
            </a:r>
            <a:br/>
            <a:r>
              <a:rPr sz="1300"/>
              <a:t>(we have hundreds or thousands of randnom numbers, not billions)</a:t>
            </a:r>
          </a:p>
          <a:p>
            <a:pPr lvl="1">
              <a:buChar char="•"/>
              <a:defRPr sz="1900"/>
            </a:pPr>
          </a:p>
          <a:p>
            <a:pPr>
              <a:defRPr sz="1900"/>
            </a:pPr>
            <a:r>
              <a:t>Complete change to </a:t>
            </a:r>
            <a:r>
              <a:rPr b="1"/>
              <a:t>dynamic</a:t>
            </a:r>
            <a:r>
              <a:t> monitor-arrays</a:t>
            </a:r>
          </a:p>
        </p:txBody>
      </p:sp>
      <p:sp>
        <p:nvSpPr>
          <p:cNvPr id="5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8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10608264" y="3600031"/>
            <a:ext cx="1244410" cy="300143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Rectangle"/>
          <p:cNvSpPr/>
          <p:nvPr/>
        </p:nvSpPr>
        <p:spPr>
          <a:xfrm>
            <a:off x="1172971" y="893801"/>
            <a:ext cx="10866007" cy="235309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90" name="Rectangle"/>
          <p:cNvSpPr/>
          <p:nvPr/>
        </p:nvSpPr>
        <p:spPr>
          <a:xfrm>
            <a:off x="1172971" y="3252672"/>
            <a:ext cx="10866007" cy="99475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91" name="Rectangle"/>
          <p:cNvSpPr/>
          <p:nvPr/>
        </p:nvSpPr>
        <p:spPr>
          <a:xfrm>
            <a:off x="1172971" y="4255972"/>
            <a:ext cx="10866007" cy="219140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592" name="images.jpeg" descr="images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75375" y="1817340"/>
            <a:ext cx="746604" cy="658992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Advantage of 3.0 also on CPU"/>
          <p:cNvSpPr txBox="1"/>
          <p:nvPr/>
        </p:nvSpPr>
        <p:spPr>
          <a:xfrm>
            <a:off x="10686925" y="1096593"/>
            <a:ext cx="1232794" cy="67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Advantage</a:t>
            </a:r>
            <a:br/>
            <a:r>
              <a:t>of 3.0 also on</a:t>
            </a:r>
            <a:br/>
            <a:r>
              <a:t>CPU</a:t>
            </a:r>
          </a:p>
        </p:txBody>
      </p:sp>
      <p:sp>
        <p:nvSpPr>
          <p:cNvPr id="594" name="Rectangle"/>
          <p:cNvSpPr/>
          <p:nvPr/>
        </p:nvSpPr>
        <p:spPr>
          <a:xfrm>
            <a:off x="10582138" y="995401"/>
            <a:ext cx="1373053" cy="16088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95" name="Line"/>
          <p:cNvSpPr/>
          <p:nvPr/>
        </p:nvSpPr>
        <p:spPr>
          <a:xfrm flipH="1" flipV="1">
            <a:off x="6973291" y="1934304"/>
            <a:ext cx="3603422" cy="2342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he neutron and USERVARS in the instr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neutron and USERVARS in the instrument </a:t>
            </a:r>
          </a:p>
        </p:txBody>
      </p:sp>
      <p:sp>
        <p:nvSpPr>
          <p:cNvPr id="5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9" name="Screenshot 2020-01-17 at 21.55.31.png" descr="Screenshot 2020-01-17 at 21.5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150" y="3226120"/>
            <a:ext cx="9474200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Screenshot 2020-01-17 at 22.01.09.png" descr="Screenshot 2020-01-17 at 22.01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2500" y="1930400"/>
            <a:ext cx="1231900" cy="241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1468146" y="1917700"/>
            <a:ext cx="4183354" cy="254000"/>
            <a:chOff x="0" y="0"/>
            <a:chExt cx="4183353" cy="254000"/>
          </a:xfrm>
        </p:grpSpPr>
        <p:pic>
          <p:nvPicPr>
            <p:cNvPr id="601" name="Screenshot 2020-01-17 at 21.58.15.png" descr="Screenshot 2020-01-17 at 21.58.1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9103" y="0"/>
              <a:ext cx="3352801" cy="25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2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6465" t="0" r="0" b="0"/>
            <a:stretch>
              <a:fillRect/>
            </a:stretch>
          </p:blipFill>
          <p:spPr>
            <a:xfrm>
              <a:off x="4016616" y="6350"/>
              <a:ext cx="166738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3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45058" b="0"/>
            <a:stretch>
              <a:fillRect/>
            </a:stretch>
          </p:blipFill>
          <p:spPr>
            <a:xfrm>
              <a:off x="0" y="12700"/>
              <a:ext cx="676821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05" name="v2.5: Global variables"/>
          <p:cNvSpPr txBox="1"/>
          <p:nvPr/>
        </p:nvSpPr>
        <p:spPr>
          <a:xfrm>
            <a:off x="1553567" y="1553645"/>
            <a:ext cx="196671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v2.5: Global variables</a:t>
            </a:r>
          </a:p>
        </p:txBody>
      </p:sp>
      <p:sp>
        <p:nvSpPr>
          <p:cNvPr id="606" name="v3.0: particle struct, including any USERVARS like flag."/>
          <p:cNvSpPr txBox="1"/>
          <p:nvPr/>
        </p:nvSpPr>
        <p:spPr>
          <a:xfrm>
            <a:off x="1553567" y="2988745"/>
            <a:ext cx="497453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v3.0: particle struct, including any USERVARS like flag.</a:t>
            </a:r>
          </a:p>
        </p:txBody>
      </p:sp>
      <p:sp>
        <p:nvSpPr>
          <p:cNvPr id="607" name="Line"/>
          <p:cNvSpPr/>
          <p:nvPr/>
        </p:nvSpPr>
        <p:spPr>
          <a:xfrm flipH="1">
            <a:off x="2766785" y="2268770"/>
            <a:ext cx="4205724" cy="355010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8" name="Can be probed using e.g. Monitor_nD with user1=“flag” which uses the function…"/>
          <p:cNvSpPr/>
          <p:nvPr/>
        </p:nvSpPr>
        <p:spPr>
          <a:xfrm>
            <a:off x="6960365" y="2271856"/>
            <a:ext cx="5098042" cy="142564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Can be probed using e.g. Monitor_nD with</a:t>
            </a:r>
            <a:br/>
            <a:r>
              <a:t>user1=“flag” which uses the function</a:t>
            </a:r>
            <a:br/>
          </a:p>
          <a:p>
            <a:pPr/>
            <a:br/>
            <a:r>
              <a:t>also works with e.g. “x” </a:t>
            </a:r>
          </a:p>
        </p:txBody>
      </p:sp>
      <p:sp>
        <p:nvSpPr>
          <p:cNvPr id="609" name="double particle_getvar(_class_particle *p, char *name, int *suc)"/>
          <p:cNvSpPr txBox="1"/>
          <p:nvPr/>
        </p:nvSpPr>
        <p:spPr>
          <a:xfrm>
            <a:off x="7027379" y="3087309"/>
            <a:ext cx="496401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400"/>
            </a:pPr>
            <a:r>
              <a:rPr>
                <a:solidFill>
                  <a:schemeClr val="accent2">
                    <a:lumOff val="11225"/>
                  </a:schemeClr>
                </a:solidFill>
              </a:rPr>
              <a:t>double</a:t>
            </a:r>
            <a:r>
              <a:t> </a:t>
            </a:r>
            <a:r>
              <a:rPr>
                <a:solidFill>
                  <a:schemeClr val="accent3">
                    <a:lumOff val="-9372"/>
                  </a:schemeClr>
                </a:solidFill>
              </a:rPr>
              <a:t>particle_getvar</a:t>
            </a:r>
            <a:r>
              <a:t>(</a:t>
            </a:r>
            <a:r>
              <a:rPr>
                <a:solidFill>
                  <a:schemeClr val="accent2">
                    <a:lumOff val="11225"/>
                  </a:schemeClr>
                </a:solidFill>
              </a:rPr>
              <a:t>_class_particle</a:t>
            </a:r>
            <a:r>
              <a:t> *p, </a:t>
            </a:r>
            <a:r>
              <a:rPr>
                <a:solidFill>
                  <a:schemeClr val="accent2">
                    <a:lumOff val="11225"/>
                  </a:schemeClr>
                </a:solidFill>
              </a:rPr>
              <a:t>char</a:t>
            </a:r>
            <a:r>
              <a:t> *name, </a:t>
            </a:r>
            <a:r>
              <a:rPr>
                <a:solidFill>
                  <a:schemeClr val="accent2">
                    <a:lumOff val="11225"/>
                  </a:schemeClr>
                </a:solidFill>
              </a:rPr>
              <a:t>int</a:t>
            </a:r>
            <a:r>
              <a:t> *suc)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he neutron and USERVARS in the instr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neutron and USERVARS in the instrument </a:t>
            </a:r>
          </a:p>
        </p:txBody>
      </p:sp>
      <p:sp>
        <p:nvSpPr>
          <p:cNvPr id="6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13" name="Screenshot 2020-01-17 at 21.55.31.png" descr="Screenshot 2020-01-17 at 21.5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150" y="3226120"/>
            <a:ext cx="9474200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" name="Screenshot 2020-01-17 at 22.01.09.png" descr="Screenshot 2020-01-17 at 22.01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2500" y="1930400"/>
            <a:ext cx="1231900" cy="241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8" name="Group"/>
          <p:cNvGrpSpPr/>
          <p:nvPr/>
        </p:nvGrpSpPr>
        <p:grpSpPr>
          <a:xfrm>
            <a:off x="1468146" y="1917700"/>
            <a:ext cx="4183354" cy="254000"/>
            <a:chOff x="0" y="0"/>
            <a:chExt cx="4183353" cy="254000"/>
          </a:xfrm>
        </p:grpSpPr>
        <p:pic>
          <p:nvPicPr>
            <p:cNvPr id="615" name="Screenshot 2020-01-17 at 21.58.15.png" descr="Screenshot 2020-01-17 at 21.58.1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9103" y="0"/>
              <a:ext cx="3352801" cy="25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6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6465" t="0" r="0" b="0"/>
            <a:stretch>
              <a:fillRect/>
            </a:stretch>
          </p:blipFill>
          <p:spPr>
            <a:xfrm>
              <a:off x="4016616" y="6350"/>
              <a:ext cx="166738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7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45058" b="0"/>
            <a:stretch>
              <a:fillRect/>
            </a:stretch>
          </p:blipFill>
          <p:spPr>
            <a:xfrm>
              <a:off x="0" y="12700"/>
              <a:ext cx="676821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19" name="v2.5: Global variables"/>
          <p:cNvSpPr txBox="1"/>
          <p:nvPr/>
        </p:nvSpPr>
        <p:spPr>
          <a:xfrm>
            <a:off x="1553567" y="1553645"/>
            <a:ext cx="196671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v2.5: Global variables</a:t>
            </a:r>
          </a:p>
        </p:txBody>
      </p:sp>
      <p:sp>
        <p:nvSpPr>
          <p:cNvPr id="620" name="v3.0: particle struct, including any USERVARS like flag."/>
          <p:cNvSpPr txBox="1"/>
          <p:nvPr/>
        </p:nvSpPr>
        <p:spPr>
          <a:xfrm>
            <a:off x="1553567" y="2988745"/>
            <a:ext cx="497453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v3.0: particle struct, including any USERVARS like flag.</a:t>
            </a:r>
          </a:p>
        </p:txBody>
      </p:sp>
      <p:sp>
        <p:nvSpPr>
          <p:cNvPr id="621" name="Line"/>
          <p:cNvSpPr/>
          <p:nvPr/>
        </p:nvSpPr>
        <p:spPr>
          <a:xfrm flipH="1">
            <a:off x="4290856" y="2700442"/>
            <a:ext cx="3592527" cy="146144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2" name="RNG state is a thread-variable contained on the _particle struct. Was earlier a global state in CPU settings"/>
          <p:cNvSpPr/>
          <p:nvPr/>
        </p:nvSpPr>
        <p:spPr>
          <a:xfrm>
            <a:off x="7833783" y="1838823"/>
            <a:ext cx="3650126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RNG state is a thread-variable contained on the _particle struct. Was earlier a global state in CPU settings</a:t>
            </a:r>
          </a:p>
        </p:txBody>
      </p:sp>
      <p:sp>
        <p:nvSpPr>
          <p:cNvPr id="623" name="Line"/>
          <p:cNvSpPr/>
          <p:nvPr/>
        </p:nvSpPr>
        <p:spPr>
          <a:xfrm>
            <a:off x="9658845" y="2781150"/>
            <a:ext cx="1" cy="4565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4" name="Side-effect:  Every function in TRACE that uses random numbers must have _particle in the footprint"/>
          <p:cNvSpPr/>
          <p:nvPr/>
        </p:nvSpPr>
        <p:spPr>
          <a:xfrm>
            <a:off x="7833783" y="3243683"/>
            <a:ext cx="3650126" cy="108922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Side-effect: </a:t>
            </a:r>
            <a:br/>
            <a:r>
              <a:t>Every function in TRACE that uses random numbers must have _particle in the footprint</a:t>
            </a:r>
          </a:p>
        </p:txBody>
      </p:sp>
      <p:sp>
        <p:nvSpPr>
          <p:cNvPr id="625" name="Particle state data are not global: Don’t use RESTORE_NEUTRON in TRACE to do a local restore, the macro only raises a flag"/>
          <p:cNvSpPr/>
          <p:nvPr/>
        </p:nvSpPr>
        <p:spPr>
          <a:xfrm>
            <a:off x="7833783" y="4818484"/>
            <a:ext cx="3650126" cy="108922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Particle state data are not global:</a:t>
            </a:r>
            <a:br/>
            <a:r>
              <a:rPr b="1"/>
              <a:t>Don’t</a:t>
            </a:r>
            <a:r>
              <a:t> use RESTORE_NEUTRON in TRACE to do a </a:t>
            </a:r>
            <a:r>
              <a:rPr b="1"/>
              <a:t>local</a:t>
            </a:r>
            <a:r>
              <a:t> restore, the macro only raises a flag</a:t>
            </a:r>
          </a:p>
        </p:txBody>
      </p:sp>
      <p:sp>
        <p:nvSpPr>
          <p:cNvPr id="626" name="Line"/>
          <p:cNvSpPr/>
          <p:nvPr/>
        </p:nvSpPr>
        <p:spPr>
          <a:xfrm>
            <a:off x="9658845" y="4347442"/>
            <a:ext cx="1" cy="4565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amples required a good deal of (detective) work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Samples required a good deal of (detective) work…</a:t>
            </a:r>
          </a:p>
        </p:txBody>
      </p:sp>
      <p:sp>
        <p:nvSpPr>
          <p:cNvPr id="629" name="Key issue: (mis-) Use of / component DECLARE variables in TRACE for storing particle-dependent information, e.g. reflection list in PowderN etc. must be avoid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Key issue: (mis-) Use of / component DECLARE variables in TRACE for storing particle-dependent information, e.g. reflection list in PowderN etc. must be avoided.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Solutions:</a:t>
            </a:r>
          </a:p>
          <a:p>
            <a:pPr marL="0" indent="0">
              <a:buSzTx/>
              <a:buNone/>
            </a:pPr>
            <a:r>
              <a:t>1) Make local thread-variables, e.g.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2) Where meaningful, one could </a:t>
            </a:r>
            <a:br/>
            <a:r>
              <a:t>make atomic sections ala the monitors</a:t>
            </a:r>
          </a:p>
        </p:txBody>
      </p:sp>
      <p:sp>
        <p:nvSpPr>
          <p:cNvPr id="6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31" name="Screenshot 2020-11-11 at 14.24.41.png" descr="Screenshot 2020-11-11 at 14.24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0581" y="2219948"/>
            <a:ext cx="6144209" cy="4618397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Line"/>
          <p:cNvSpPr/>
          <p:nvPr/>
        </p:nvSpPr>
        <p:spPr>
          <a:xfrm>
            <a:off x="5459140" y="3044569"/>
            <a:ext cx="54108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3" name="Side-effect of thread-local vars:…"/>
          <p:cNvSpPr/>
          <p:nvPr/>
        </p:nvSpPr>
        <p:spPr>
          <a:xfrm>
            <a:off x="1635311" y="4893798"/>
            <a:ext cx="4075336" cy="192026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Side-effect of thread-local vars:</a:t>
            </a:r>
          </a:p>
          <a:p>
            <a:pPr/>
            <a:r>
              <a:t>Next neutron(s) in a SPLIT are no longer aware of e.g. available powder lines.</a:t>
            </a:r>
          </a:p>
          <a:p>
            <a:pPr/>
            <a:r>
              <a:t>Potential, future solution: Mechanism to inject comp-specific</a:t>
            </a:r>
            <a:br/>
            <a:r>
              <a:t>code in the _particle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New monitor-tools for debugging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monitor-tools for debugging use</a:t>
            </a:r>
          </a:p>
        </p:txBody>
      </p:sp>
      <p:sp>
        <p:nvSpPr>
          <p:cNvPr id="636" name="Event_monitor_simple(nevents=1e6)  - basic non-Monitor_nD event monitor. Writes a “log” file, independent from detector_out macr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Event_monitor_simple(nevents=1e6)</a:t>
            </a:r>
            <a:r>
              <a:t> </a:t>
            </a:r>
            <a:br/>
            <a:r>
              <a:t>- basic non-Monitor_nD event monitor. Writes a “log” file, independent from detector_out macros</a:t>
            </a:r>
          </a:p>
          <a:p>
            <a:pPr/>
          </a:p>
          <a:p>
            <a:pPr/>
            <a:r>
              <a:rPr b="1"/>
              <a:t>Flex_monitor_1D</a:t>
            </a:r>
            <a:r>
              <a:t> , </a:t>
            </a:r>
            <a:r>
              <a:rPr b="1"/>
              <a:t>Flex_monitor_2D</a:t>
            </a:r>
            <a:r>
              <a:t>, </a:t>
            </a:r>
            <a:r>
              <a:rPr b="1"/>
              <a:t>Flex_monitor_3D</a:t>
            </a:r>
            <a:r>
              <a:t>, </a:t>
            </a:r>
            <a:br/>
            <a:r>
              <a:t>simple 1/2/3D “uservar” monitors tapping into the instrument USERVARS ala Monitor_nD</a:t>
            </a:r>
            <a:br/>
            <a:br/>
          </a:p>
          <a:p>
            <a:pPr/>
            <a:r>
              <a:t>Useful for </a:t>
            </a:r>
            <a:r>
              <a:rPr b="1"/>
              <a:t>debugging</a:t>
            </a:r>
            <a:r>
              <a:t> even </a:t>
            </a:r>
            <a:r>
              <a:rPr b="1"/>
              <a:t>component</a:t>
            </a:r>
            <a:r>
              <a:t> internals:</a:t>
            </a:r>
            <a:br/>
            <a:r>
              <a:t>On McStas 3, if same ncount, same seed, same level of MPI parallelisation, the output</a:t>
            </a:r>
            <a:br/>
            <a:r>
              <a:t>should be </a:t>
            </a:r>
            <a:r>
              <a:rPr b="1"/>
              <a:t>identical</a:t>
            </a:r>
            <a:r>
              <a:t> on CPU and GPU</a:t>
            </a:r>
          </a:p>
        </p:txBody>
      </p:sp>
      <p:sp>
        <p:nvSpPr>
          <p:cNvPr id="6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Screenshot 2020-01-18 at 13.18.29.png" descr="Screenshot 2020-01-18 at 13.18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9416" y="0"/>
            <a:ext cx="720446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1" name="Each component will correspond to a set of function. Trace is a GPU’ified function……"/>
          <p:cNvSpPr txBox="1"/>
          <p:nvPr/>
        </p:nvSpPr>
        <p:spPr>
          <a:xfrm>
            <a:off x="492025" y="1289727"/>
            <a:ext cx="2608165" cy="3327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defTabSz="576072">
              <a:spcBef>
                <a:spcPts val="0"/>
              </a:spcBef>
              <a:defRPr b="1" sz="1890"/>
            </a:pPr>
            <a:r>
              <a:t>Each component will correspond to a set of function. Trace is a GPU’ified function… </a:t>
            </a:r>
          </a:p>
          <a:p>
            <a:pPr defTabSz="576072">
              <a:spcBef>
                <a:spcPts val="0"/>
              </a:spcBef>
              <a:defRPr b="1" sz="1890"/>
            </a:pPr>
          </a:p>
          <a:p>
            <a:pPr marL="189497" indent="-189497" defTabSz="576072">
              <a:spcBef>
                <a:spcPts val="0"/>
              </a:spcBef>
              <a:buSzPct val="100000"/>
              <a:buChar char="+"/>
              <a:defRPr b="1" sz="1890"/>
            </a:pPr>
            <a:r>
              <a:t>particle-loop and logic around, also running on GPU.</a:t>
            </a:r>
          </a:p>
          <a:p>
            <a:pPr defTabSz="576072">
              <a:spcBef>
                <a:spcPts val="0"/>
              </a:spcBef>
              <a:defRPr b="1" sz="1890"/>
            </a:pPr>
          </a:p>
          <a:p>
            <a:pPr defTabSz="576072">
              <a:spcBef>
                <a:spcPts val="0"/>
              </a:spcBef>
              <a:defRPr b="1" sz="1890"/>
            </a:pPr>
            <a:r>
              <a:t>Init and finalisation codes run purely CPU.</a:t>
            </a:r>
          </a:p>
        </p:txBody>
      </p:sp>
      <p:sp>
        <p:nvSpPr>
          <p:cNvPr id="642" name="….  etc"/>
          <p:cNvSpPr txBox="1"/>
          <p:nvPr/>
        </p:nvSpPr>
        <p:spPr>
          <a:xfrm>
            <a:off x="3941167" y="6588623"/>
            <a:ext cx="6563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….  etc</a:t>
            </a:r>
          </a:p>
        </p:txBody>
      </p:sp>
      <p:sp>
        <p:nvSpPr>
          <p:cNvPr id="643" name="Line"/>
          <p:cNvSpPr/>
          <p:nvPr/>
        </p:nvSpPr>
        <p:spPr>
          <a:xfrm flipH="1">
            <a:off x="7334249" y="4535740"/>
            <a:ext cx="163564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4" name="Contains component trace…"/>
          <p:cNvSpPr txBox="1"/>
          <p:nvPr/>
        </p:nvSpPr>
        <p:spPr>
          <a:xfrm>
            <a:off x="9275167" y="4310464"/>
            <a:ext cx="2384723" cy="572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Contains component trace</a:t>
            </a:r>
          </a:p>
          <a:p>
            <a:pPr/>
            <a:r>
              <a:t>section</a:t>
            </a:r>
          </a:p>
        </p:txBody>
      </p:sp>
      <p:sp>
        <p:nvSpPr>
          <p:cNvPr id="645" name="Line"/>
          <p:cNvSpPr/>
          <p:nvPr/>
        </p:nvSpPr>
        <p:spPr>
          <a:xfrm flipV="1">
            <a:off x="1650073" y="140624"/>
            <a:ext cx="1549555" cy="11363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6" name="“Scatter-gather” approach not far from what we do in MPI settings, i.e. :  GPU case:  N particles are calculated in parallel in N GPU threads. (Leave to OpenACC/device how many actually are running at one time)…"/>
          <p:cNvSpPr/>
          <p:nvPr/>
        </p:nvSpPr>
        <p:spPr>
          <a:xfrm>
            <a:off x="8032592" y="717527"/>
            <a:ext cx="3857816" cy="29258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“Scatter-gather” approach not far from what we do in MPI settings, i.e. :</a:t>
            </a:r>
            <a:br/>
            <a:br/>
            <a:r>
              <a:t>GPU case: </a:t>
            </a:r>
            <a:br/>
            <a:r>
              <a:t>N particles are calculated in parallel in N GPU threads. (Leave to OpenACC/device how many actually are running at one time) </a:t>
            </a:r>
          </a:p>
          <a:p>
            <a:pPr/>
            <a:r>
              <a:t>CPU case: </a:t>
            </a:r>
            <a:br/>
            <a:r>
              <a:t>N particles are calculated in M serial chunks over M processors.</a:t>
            </a:r>
          </a:p>
        </p:txBody>
      </p:sp>
      <p:pic>
        <p:nvPicPr>
          <p:cNvPr id="64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3">
            <a:extLst/>
          </a:blip>
          <a:srcRect l="0" t="0" r="1010" b="45168"/>
          <a:stretch>
            <a:fillRect/>
          </a:stretch>
        </p:blipFill>
        <p:spPr>
          <a:xfrm>
            <a:off x="10947650" y="215055"/>
            <a:ext cx="1244409" cy="300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orting an instrument to 3.0 and GP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Porting an instrument to 3.0 and GPU</a:t>
            </a:r>
          </a:p>
        </p:txBody>
      </p:sp>
      <p:sp>
        <p:nvSpPr>
          <p:cNvPr id="650" name="Instrument-level variables that are to become particle-dependent “flags”, e.g. for use in EXTEND WHEN must be put in the new section USERVARS %{ double flag; %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Instrument-level variables</a:t>
            </a:r>
            <a:r>
              <a:t> that are to become particle-dependent “</a:t>
            </a:r>
            <a:r>
              <a:rPr b="1"/>
              <a:t>flags</a:t>
            </a:r>
            <a:r>
              <a:t>”, e.g. for use in EXTEND WHEN must be put in the new section </a:t>
            </a:r>
            <a:r>
              <a:rPr b="1"/>
              <a:t>USERVARS %{ double flag; %}</a:t>
            </a:r>
            <a:endParaRPr b="1"/>
          </a:p>
          <a:p>
            <a:pPr/>
          </a:p>
          <a:p>
            <a:pPr/>
            <a:r>
              <a:t>Use of </a:t>
            </a:r>
            <a:r>
              <a:rPr b="1"/>
              <a:t>instrument input pars</a:t>
            </a:r>
            <a:r>
              <a:t> in extend and WHEN must use </a:t>
            </a:r>
            <a:r>
              <a:rPr b="1"/>
              <a:t>INSTRUMENT_GETPAR(varname)</a:t>
            </a:r>
            <a:br>
              <a:rPr b="1"/>
            </a:br>
          </a:p>
          <a:p>
            <a:pPr/>
            <a:r>
              <a:rPr b="1"/>
              <a:t>Non-flag instrument vars</a:t>
            </a:r>
            <a:r>
              <a:t> to be used during TRACE / EXTEND / WHEN must be injected via</a:t>
            </a:r>
            <a:r>
              <a:rPr b="1"/>
              <a:t> #pragma acc declare create(var) </a:t>
            </a:r>
            <a:r>
              <a:t>and</a:t>
            </a:r>
            <a:r>
              <a:rPr b="1"/>
              <a:t> #pragma acc update device(var)</a:t>
            </a:r>
            <a:br/>
          </a:p>
          <a:p>
            <a:pPr/>
            <a:r>
              <a:rPr b="1"/>
              <a:t>Declare-functions </a:t>
            </a:r>
            <a:r>
              <a:t>to be used in </a:t>
            </a:r>
            <a:r>
              <a:rPr b="1"/>
              <a:t>trace</a:t>
            </a:r>
            <a:r>
              <a:t> (e.g. in an EXTEND) must have </a:t>
            </a:r>
            <a:br/>
            <a:r>
              <a:t>#pragma acc routine</a:t>
            </a:r>
          </a:p>
        </p:txBody>
      </p:sp>
      <p:sp>
        <p:nvSpPr>
          <p:cNvPr id="6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5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922" y="4270915"/>
            <a:ext cx="992495" cy="468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922" y="3529882"/>
            <a:ext cx="992495" cy="468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4" name="CrossCheck_logo.jpg" descr="CrossCheck_lo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5509" y="283554"/>
            <a:ext cx="1492399" cy="256196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Should give the SAME on CPU and GPU!"/>
          <p:cNvSpPr txBox="1"/>
          <p:nvPr/>
        </p:nvSpPr>
        <p:spPr>
          <a:xfrm>
            <a:off x="10126449" y="568277"/>
            <a:ext cx="1410519" cy="300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100"/>
            </a:pPr>
            <a:r>
              <a:t>Should give the SAME</a:t>
            </a:r>
            <a:br/>
            <a:r>
              <a:t>on CPU and GPU!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