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3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Guides and gravity in McStas</a:t>
            </a:r>
          </a:p>
        </p:txBody>
      </p:sp>
      <p:sp>
        <p:nvSpPr>
          <p:cNvPr id="159" name="Subtitle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Peter Willendrup (slides from Mads Bertelsen)</a:t>
            </a:r>
          </a:p>
        </p:txBody>
      </p:sp>
      <p:sp>
        <p:nvSpPr>
          <p:cNvPr id="16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05" name="noguide_25.png" descr="noguide_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0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0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09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10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1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12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3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4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5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16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7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1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9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20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21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24" name="noguide_29.png" descr="noguide_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2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2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8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9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0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31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32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3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4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5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6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3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8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39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40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43" name="noguide_33.png" descr="noguide_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4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4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7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8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9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50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51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2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3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54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5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56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7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58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59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62" name="noguide_37.png" descr="noguide_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1281" y="2042878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36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6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8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9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70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1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2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73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4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7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6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77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78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81" name="noguide_41.png" descr="noguide_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1281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38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8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4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5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6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7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8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9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0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1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2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3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9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5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96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97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00" name="noguide_45.png" descr="noguide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0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0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4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5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6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7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08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9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0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11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2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1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4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15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16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19" name="noguide_49.png" descr="noguide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38513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2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2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23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24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5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26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7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8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9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30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1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3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33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34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35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38" name="noguide_53.png" descr="noguide_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0053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3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4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4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5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2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53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54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57" name="noguide_57.png" descr="noguide_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5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5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1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2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3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4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65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6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7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8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9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7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1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72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73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76" name="noguide_61.png" descr="no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7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7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0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1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2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3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84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5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6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87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88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8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9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2" name="Triangle"/>
          <p:cNvSpPr/>
          <p:nvPr/>
        </p:nvSpPr>
        <p:spPr>
          <a:xfrm rot="5400337">
            <a:off x="8074018" y="2986048"/>
            <a:ext cx="609812" cy="41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3" name="Triangle"/>
          <p:cNvSpPr/>
          <p:nvPr/>
        </p:nvSpPr>
        <p:spPr>
          <a:xfrm rot="16201210">
            <a:off x="8040770" y="4220218"/>
            <a:ext cx="629432" cy="440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4" name="- We lost some phase-space to propagation"/>
          <p:cNvSpPr txBox="1"/>
          <p:nvPr/>
        </p:nvSpPr>
        <p:spPr>
          <a:xfrm>
            <a:off x="7638183" y="1541696"/>
            <a:ext cx="399613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- We lost some phase-space to propagation </a:t>
            </a:r>
          </a:p>
        </p:txBody>
      </p:sp>
      <p:sp>
        <p:nvSpPr>
          <p:cNvPr id="495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6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Description of phase-space and propagation</a:t>
            </a:r>
          </a:p>
          <a:p>
            <a:pPr/>
            <a:r>
              <a:t>Reflectivity</a:t>
            </a:r>
          </a:p>
          <a:p>
            <a:pPr/>
            <a:r>
              <a:t>McStas coordinate system</a:t>
            </a:r>
          </a:p>
          <a:p>
            <a:pPr/>
            <a:r>
              <a:t>Gravitation in McStas</a:t>
            </a:r>
          </a:p>
          <a:p>
            <a:pPr/>
            <a:r>
              <a:t>Guide components with support for gravity </a:t>
            </a:r>
          </a:p>
          <a:p>
            <a:pPr lvl="2"/>
            <a:r>
              <a:t>Guide_gravity</a:t>
            </a:r>
          </a:p>
          <a:p>
            <a:pPr lvl="2"/>
            <a:r>
              <a:t>Elliptic_guide_gravity</a:t>
            </a:r>
          </a:p>
          <a:p>
            <a:pPr/>
            <a:r>
              <a:t>Breaking line of sight</a:t>
            </a:r>
          </a:p>
          <a:p>
            <a:pPr/>
            <a:r>
              <a:t>Exercise</a:t>
            </a:r>
          </a:p>
        </p:txBody>
      </p:sp>
      <p:sp>
        <p:nvSpPr>
          <p:cNvPr id="1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98" name="withguide_1.png" descr="with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9045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9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1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2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3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4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5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6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07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8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9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1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4" name="Wanted “phase-space” at sample"/>
          <p:cNvSpPr txBox="1"/>
          <p:nvPr/>
        </p:nvSpPr>
        <p:spPr>
          <a:xfrm>
            <a:off x="8666381" y="1452526"/>
            <a:ext cx="2998193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372"/>
                  </a:schemeClr>
                </a:solidFill>
              </a:defRPr>
            </a:lvl1pPr>
          </a:lstStyle>
          <a:p>
            <a:pPr/>
            <a:r>
              <a:t>Wanted “phase-space” at sample</a:t>
            </a:r>
          </a:p>
        </p:txBody>
      </p:sp>
      <p:sp>
        <p:nvSpPr>
          <p:cNvPr id="519" name="Connection Line"/>
          <p:cNvSpPr/>
          <p:nvPr/>
        </p:nvSpPr>
        <p:spPr>
          <a:xfrm>
            <a:off x="8589476" y="1730413"/>
            <a:ext cx="2378740" cy="2094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314" y="20363"/>
                  <a:pt x="19514" y="13163"/>
                  <a:pt x="21600" y="0"/>
                </a:cubicBezTo>
              </a:path>
            </a:pathLst>
          </a:custGeom>
          <a:ln w="25400">
            <a:solidFill>
              <a:schemeClr val="accent3">
                <a:lumOff val="-9372"/>
              </a:schemeClr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16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17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18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22" name="withguide_5.png" descr="withguide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9045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2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2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26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27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8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9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30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31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2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3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34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5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36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8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39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40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43" name="withguide_9.png" descr="withguide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738" y="2045209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4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4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6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47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48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49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0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51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52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3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4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55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6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57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9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60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61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64" name="withguide_13.png" descr="withguide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6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6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7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68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69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0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1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72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73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4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5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6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7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78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0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81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82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85" name="withguide_17.png" descr="withguide_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80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8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8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8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89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90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1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2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93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94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5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6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97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8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99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01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02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03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06" name="withguide_21.png" descr="withguide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0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0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9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0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1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2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3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4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15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6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7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18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9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20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22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23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24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27" name="withguide_25.png" descr="withguide_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2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2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0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1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2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3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4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5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36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7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8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39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0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41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43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44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45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48" name="withguide_29.png" descr="withguide_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4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5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1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2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3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4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5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6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57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8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9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6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6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64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65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66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69" name="withguide_33.png" descr="withguide_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7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7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2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3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4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5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6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7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78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9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0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81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2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83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85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86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87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90" name="withguide_37.png" descr="withguide_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709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9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9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3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94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95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6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7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98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9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0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1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02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3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04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06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07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08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167" name="noguide_1.png" descr="no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16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16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71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3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5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6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7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17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181" name="“Phase-space” at source"/>
          <p:cNvSpPr txBox="1"/>
          <p:nvPr/>
        </p:nvSpPr>
        <p:spPr>
          <a:xfrm>
            <a:off x="9469663" y="1368148"/>
            <a:ext cx="222637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“Phase-space” at source</a:t>
            </a:r>
          </a:p>
        </p:txBody>
      </p:sp>
      <p:sp>
        <p:nvSpPr>
          <p:cNvPr id="185" name="Connection Line"/>
          <p:cNvSpPr/>
          <p:nvPr/>
        </p:nvSpPr>
        <p:spPr>
          <a:xfrm>
            <a:off x="8910751" y="1730413"/>
            <a:ext cx="1835606" cy="1811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4140" y="20964"/>
                  <a:pt x="21340" y="1376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83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184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11" name="withguide_41.png" descr="withguide_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806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1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1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4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15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16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7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8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19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20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1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2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23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4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25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6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27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28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29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32" name="withguide_45.png" descr="withguide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3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3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5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36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37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8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9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40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41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2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3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4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5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46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48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49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50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53" name="withguide_49.png" descr="withguide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5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5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6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57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58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9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0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61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62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3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4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5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6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67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69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70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71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74" name="withguide_53.png" descr="withguide_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7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7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7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78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79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0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1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82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83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4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5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86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7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88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90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91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92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95" name="withguide_61.png" descr="with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9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9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8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99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00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1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2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03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04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5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6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07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8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809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1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11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12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813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816" name="withguide_61.png" descr="with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81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81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9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20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21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2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3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24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25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6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7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28" name="Shape 402"/>
          <p:cNvSpPr txBox="1"/>
          <p:nvPr/>
        </p:nvSpPr>
        <p:spPr>
          <a:xfrm>
            <a:off x="3193277" y="4119426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829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83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3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83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3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34" name="With a guide we lost less phase-space area!"/>
          <p:cNvSpPr txBox="1"/>
          <p:nvPr/>
        </p:nvSpPr>
        <p:spPr>
          <a:xfrm>
            <a:off x="6995556" y="1539674"/>
            <a:ext cx="3988496" cy="5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With a guide we lost less phase-space area!</a:t>
            </a:r>
          </a:p>
        </p:txBody>
      </p:sp>
      <p:sp>
        <p:nvSpPr>
          <p:cNvPr id="835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36" name="Shape"/>
          <p:cNvSpPr/>
          <p:nvPr/>
        </p:nvSpPr>
        <p:spPr>
          <a:xfrm>
            <a:off x="8169077" y="2889703"/>
            <a:ext cx="398473" cy="58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325"/>
                </a:moveTo>
                <a:lnTo>
                  <a:pt x="13887" y="0"/>
                </a:lnTo>
                <a:lnTo>
                  <a:pt x="21525" y="27"/>
                </a:lnTo>
                <a:lnTo>
                  <a:pt x="21600" y="1667"/>
                </a:lnTo>
                <a:lnTo>
                  <a:pt x="91" y="21600"/>
                </a:lnTo>
                <a:lnTo>
                  <a:pt x="0" y="13325"/>
                </a:lnTo>
                <a:close/>
              </a:path>
            </a:pathLst>
          </a:custGeom>
          <a:solidFill>
            <a:srgbClr val="A7A7A7">
              <a:alpha val="75288"/>
            </a:srgbClr>
          </a:solidFill>
          <a:ln w="25400">
            <a:solidFill>
              <a:schemeClr val="accent1">
                <a:alpha val="75288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37" name="Shape"/>
          <p:cNvSpPr/>
          <p:nvPr/>
        </p:nvSpPr>
        <p:spPr>
          <a:xfrm rot="10800000">
            <a:off x="8171188" y="4123689"/>
            <a:ext cx="397077" cy="637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789"/>
                </a:moveTo>
                <a:lnTo>
                  <a:pt x="16094" y="0"/>
                </a:lnTo>
                <a:lnTo>
                  <a:pt x="21479" y="181"/>
                </a:lnTo>
                <a:lnTo>
                  <a:pt x="21600" y="3144"/>
                </a:lnTo>
                <a:lnTo>
                  <a:pt x="90" y="21600"/>
                </a:lnTo>
                <a:lnTo>
                  <a:pt x="0" y="13789"/>
                </a:lnTo>
                <a:close/>
              </a:path>
            </a:pathLst>
          </a:custGeom>
          <a:solidFill>
            <a:srgbClr val="A7A7A7">
              <a:alpha val="75000"/>
            </a:srgbClr>
          </a:solidFill>
          <a:ln w="25400">
            <a:solidFill>
              <a:schemeClr val="accent1">
                <a:alpha val="75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Reflectivity curves</a:t>
            </a:r>
          </a:p>
        </p:txBody>
      </p:sp>
      <p:sp>
        <p:nvSpPr>
          <p:cNvPr id="840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Reflectivity, super mirror, reflectivity curve</a:t>
            </a:r>
          </a:p>
        </p:txBody>
      </p:sp>
      <p:sp>
        <p:nvSpPr>
          <p:cNvPr id="84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56" name="Group 513"/>
          <p:cNvGrpSpPr/>
          <p:nvPr/>
        </p:nvGrpSpPr>
        <p:grpSpPr>
          <a:xfrm>
            <a:off x="2208351" y="2868797"/>
            <a:ext cx="4076954" cy="2751777"/>
            <a:chOff x="0" y="0"/>
            <a:chExt cx="4076953" cy="2751776"/>
          </a:xfrm>
        </p:grpSpPr>
        <p:sp>
          <p:nvSpPr>
            <p:cNvPr id="842" name="Shape 498"/>
            <p:cNvSpPr/>
            <p:nvPr/>
          </p:nvSpPr>
          <p:spPr>
            <a:xfrm rot="16200000">
              <a:off x="2613350" y="1256075"/>
              <a:ext cx="1065404" cy="18618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3" name="Shape 499"/>
            <p:cNvSpPr/>
            <p:nvPr/>
          </p:nvSpPr>
          <p:spPr>
            <a:xfrm>
              <a:off x="1169120" y="1193004"/>
              <a:ext cx="855321" cy="92254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4" name="Shape 501"/>
            <p:cNvSpPr/>
            <p:nvPr/>
          </p:nvSpPr>
          <p:spPr>
            <a:xfrm rot="20264815">
              <a:off x="618041" y="232553"/>
              <a:ext cx="1516225" cy="14646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5" name="Shape 500"/>
            <p:cNvSpPr/>
            <p:nvPr/>
          </p:nvSpPr>
          <p:spPr>
            <a:xfrm rot="17526645">
              <a:off x="1095166" y="1104741"/>
              <a:ext cx="789555" cy="18618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6" name="Shape 509"/>
            <p:cNvSpPr/>
            <p:nvPr/>
          </p:nvSpPr>
          <p:spPr>
            <a:xfrm>
              <a:off x="0" y="1649589"/>
              <a:ext cx="3189119" cy="3450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7" name="Shape 502"/>
            <p:cNvSpPr/>
            <p:nvPr/>
          </p:nvSpPr>
          <p:spPr>
            <a:xfrm>
              <a:off x="143992" y="1081751"/>
              <a:ext cx="1462100" cy="5722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8" name="Shape 503"/>
            <p:cNvSpPr/>
            <p:nvPr/>
          </p:nvSpPr>
          <p:spPr>
            <a:xfrm flipV="1">
              <a:off x="1609528" y="1080751"/>
              <a:ext cx="1462100" cy="5722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9" name="Shape 505"/>
            <p:cNvSpPr txBox="1"/>
            <p:nvPr/>
          </p:nvSpPr>
          <p:spPr>
            <a:xfrm>
              <a:off x="416320" y="789211"/>
              <a:ext cx="310719" cy="351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/>
            <a:p>
              <a:pPr defTabSz="267272">
                <a:defRPr b="1"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k</a:t>
              </a:r>
              <a:r>
                <a:rPr b="0" baseline="-5998">
                  <a:latin typeface="Helvetica Light"/>
                  <a:ea typeface="Helvetica Light"/>
                  <a:cs typeface="Helvetica Light"/>
                  <a:sym typeface="Helvetica Light"/>
                </a:rPr>
                <a:t>i</a:t>
              </a:r>
            </a:p>
          </p:txBody>
        </p:sp>
        <p:sp>
          <p:nvSpPr>
            <p:cNvPr id="850" name="Shape 507"/>
            <p:cNvSpPr/>
            <p:nvPr/>
          </p:nvSpPr>
          <p:spPr>
            <a:xfrm flipV="1">
              <a:off x="1604323" y="496304"/>
              <a:ext cx="1" cy="1153334"/>
            </a:xfrm>
            <a:prstGeom prst="line">
              <a:avLst/>
            </a:prstGeom>
            <a:noFill/>
            <a:ln w="63500" cap="flat">
              <a:solidFill>
                <a:srgbClr val="45743B"/>
              </a:solidFill>
              <a:prstDash val="solid"/>
              <a:miter lim="400000"/>
              <a:head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1" name="Shape 508"/>
            <p:cNvSpPr txBox="1"/>
            <p:nvPr/>
          </p:nvSpPr>
          <p:spPr>
            <a:xfrm>
              <a:off x="1674944" y="1062830"/>
              <a:ext cx="251234" cy="414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b="1" sz="2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852" name="Shape 510"/>
            <p:cNvSpPr/>
            <p:nvPr/>
          </p:nvSpPr>
          <p:spPr>
            <a:xfrm>
              <a:off x="1591656" y="1648200"/>
              <a:ext cx="1462101" cy="5722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3" name="Shape 512"/>
            <p:cNvSpPr/>
            <p:nvPr/>
          </p:nvSpPr>
          <p:spPr>
            <a:xfrm>
              <a:off x="4443" y="1654274"/>
              <a:ext cx="318467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4" name="Shape 506"/>
            <p:cNvSpPr txBox="1"/>
            <p:nvPr/>
          </p:nvSpPr>
          <p:spPr>
            <a:xfrm>
              <a:off x="2572117" y="789211"/>
              <a:ext cx="310719" cy="351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/>
            <a:p>
              <a:pPr defTabSz="267272">
                <a:defRPr b="1"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k</a:t>
              </a:r>
              <a:r>
                <a:rPr b="0" baseline="-5998">
                  <a:latin typeface="Helvetica Light"/>
                  <a:ea typeface="Helvetica Light"/>
                  <a:cs typeface="Helvetica Light"/>
                  <a:sym typeface="Helvetica Light"/>
                </a:rPr>
                <a:t>f</a:t>
              </a:r>
            </a:p>
          </p:txBody>
        </p:sp>
        <p:sp>
          <p:nvSpPr>
            <p:cNvPr id="855" name="Shape 504"/>
            <p:cNvSpPr txBox="1"/>
            <p:nvPr/>
          </p:nvSpPr>
          <p:spPr>
            <a:xfrm>
              <a:off x="2179432" y="1323197"/>
              <a:ext cx="310720" cy="300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𝛳</a:t>
              </a:r>
            </a:p>
          </p:txBody>
        </p:sp>
      </p:grpSp>
      <p:pic>
        <p:nvPicPr>
          <p:cNvPr id="857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3472" y="2624772"/>
            <a:ext cx="5692156" cy="27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6528" y="1648415"/>
            <a:ext cx="1739473" cy="721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Reflectivity curves in McStas</a:t>
            </a:r>
          </a:p>
        </p:txBody>
      </p:sp>
      <p:sp>
        <p:nvSpPr>
          <p:cNvPr id="86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6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1529950"/>
            <a:ext cx="7767688" cy="76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2433" y="2951044"/>
            <a:ext cx="4079975" cy="3518511"/>
          </a:xfrm>
          <a:prstGeom prst="rect">
            <a:avLst/>
          </a:prstGeom>
          <a:ln w="12700">
            <a:miter lim="400000"/>
          </a:ln>
        </p:spPr>
      </p:pic>
      <p:sp>
        <p:nvSpPr>
          <p:cNvPr id="864" name="TextBox 8"/>
          <p:cNvSpPr txBox="1"/>
          <p:nvPr/>
        </p:nvSpPr>
        <p:spPr>
          <a:xfrm>
            <a:off x="10360059" y="3176833"/>
            <a:ext cx="1471357" cy="14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= 0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r>
              <a:rPr i="1">
                <a:latin typeface="+mn-lt"/>
                <a:ea typeface="+mn-ea"/>
                <a:cs typeface="+mn-cs"/>
                <a:sym typeface="Arial"/>
              </a:rPr>
              <a:t>W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= 0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/>
            <a:r>
              <a:t>Only </a:t>
            </a:r>
            <a:r>
              <a:rPr i="1"/>
              <a:t>m</a:t>
            </a:r>
            <a:r>
              <a:t> matters</a:t>
            </a:r>
          </a:p>
          <a:p>
            <a:pPr/>
            <a:r>
              <a:t>Better mirrors available today</a:t>
            </a:r>
          </a:p>
        </p:txBody>
      </p:sp>
      <p:pic>
        <p:nvPicPr>
          <p:cNvPr id="86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2174" y="3015264"/>
            <a:ext cx="3922414" cy="3463708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Box 11"/>
          <p:cNvSpPr txBox="1"/>
          <p:nvPr/>
        </p:nvSpPr>
        <p:spPr>
          <a:xfrm>
            <a:off x="2931735" y="3240666"/>
            <a:ext cx="1319754" cy="27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Slope:</a:t>
            </a:r>
            <a14:m>
              <m:oMath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</a:p>
        </p:txBody>
      </p:sp>
      <p:sp>
        <p:nvSpPr>
          <p:cNvPr id="867" name="TextBox 15"/>
          <p:cNvSpPr txBox="1"/>
          <p:nvPr/>
        </p:nvSpPr>
        <p:spPr>
          <a:xfrm>
            <a:off x="4310248" y="4588173"/>
            <a:ext cx="1319754" cy="538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Cutoff: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</m:t>
                    </m:r>
                  </m:num>
                  <m:den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den>
                </m:f>
              </m:oMath>
            </a14:m>
          </a:p>
        </p:txBody>
      </p:sp>
      <p:sp>
        <p:nvSpPr>
          <p:cNvPr id="868" name="TextBox 3"/>
          <p:cNvSpPr txBox="1"/>
          <p:nvPr/>
        </p:nvSpPr>
        <p:spPr>
          <a:xfrm>
            <a:off x="2422687" y="2591059"/>
            <a:ext cx="287517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 standard model</a:t>
            </a:r>
          </a:p>
        </p:txBody>
      </p:sp>
      <p:sp>
        <p:nvSpPr>
          <p:cNvPr id="869" name="TextBox 13"/>
          <p:cNvSpPr txBox="1"/>
          <p:nvPr/>
        </p:nvSpPr>
        <p:spPr>
          <a:xfrm>
            <a:off x="7099954" y="2589407"/>
            <a:ext cx="287517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 fitted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9" grpId="3"/>
      <p:bldP build="whole" bldLvl="1" animBg="1" rev="0" advAuto="0" spid="863" grpId="1"/>
      <p:bldP build="whole" bldLvl="1" animBg="1" rev="0" advAuto="0" spid="864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Guide placement in McStas</a:t>
            </a:r>
          </a:p>
        </p:txBody>
      </p:sp>
      <p:sp>
        <p:nvSpPr>
          <p:cNvPr id="87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The center is the front of the guide element</a:t>
            </a:r>
          </a:p>
          <a:p>
            <a:pPr/>
            <a:r>
              <a:t>Tip: Insert a guide at the end of the guide</a:t>
            </a:r>
          </a:p>
        </p:txBody>
      </p:sp>
      <p:sp>
        <p:nvSpPr>
          <p:cNvPr id="87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7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3053023"/>
            <a:ext cx="8850836" cy="2047582"/>
          </a:xfrm>
          <a:prstGeom prst="rect">
            <a:avLst/>
          </a:prstGeom>
          <a:ln w="12700">
            <a:miter lim="400000"/>
          </a:ln>
        </p:spPr>
      </p:pic>
      <p:sp>
        <p:nvSpPr>
          <p:cNvPr id="875" name="Straight Connector 4"/>
          <p:cNvSpPr/>
          <p:nvPr/>
        </p:nvSpPr>
        <p:spPr>
          <a:xfrm flipV="1">
            <a:off x="10433050" y="4003790"/>
            <a:ext cx="173461" cy="174511"/>
          </a:xfrm>
          <a:prstGeom prst="line">
            <a:avLst/>
          </a:prstGeom>
          <a:ln w="22225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76" name="Straight Connector 12"/>
          <p:cNvSpPr/>
          <p:nvPr/>
        </p:nvSpPr>
        <p:spPr>
          <a:xfrm flipV="1">
            <a:off x="10429874" y="4457815"/>
            <a:ext cx="179811" cy="184036"/>
          </a:xfrm>
          <a:prstGeom prst="line">
            <a:avLst/>
          </a:prstGeom>
          <a:ln w="22225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87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2083" y="3039772"/>
            <a:ext cx="1191621" cy="1588826"/>
          </a:xfrm>
          <a:prstGeom prst="rect">
            <a:avLst/>
          </a:prstGeom>
          <a:ln w="12700">
            <a:miter lim="400000"/>
          </a:ln>
        </p:spPr>
      </p:pic>
      <p:sp>
        <p:nvSpPr>
          <p:cNvPr id="878" name="TextBox 11"/>
          <p:cNvSpPr txBox="1"/>
          <p:nvPr/>
        </p:nvSpPr>
        <p:spPr>
          <a:xfrm>
            <a:off x="1774725" y="5113856"/>
            <a:ext cx="2168165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Source</a:t>
            </a:r>
            <a:br/>
            <a:r>
              <a:t>AT (0,0,0) ABSOLUTE</a:t>
            </a:r>
          </a:p>
        </p:txBody>
      </p:sp>
      <p:sp>
        <p:nvSpPr>
          <p:cNvPr id="879" name="TextBox 16"/>
          <p:cNvSpPr txBox="1"/>
          <p:nvPr/>
        </p:nvSpPr>
        <p:spPr>
          <a:xfrm>
            <a:off x="4566630" y="5113856"/>
            <a:ext cx="305965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Guide(length=A)</a:t>
            </a:r>
            <a:br/>
            <a:r>
              <a:t>AT (0,0,2) RELATIVE Source</a:t>
            </a:r>
          </a:p>
        </p:txBody>
      </p:sp>
      <p:sp>
        <p:nvSpPr>
          <p:cNvPr id="880" name="TextBox 17"/>
          <p:cNvSpPr txBox="1"/>
          <p:nvPr/>
        </p:nvSpPr>
        <p:spPr>
          <a:xfrm>
            <a:off x="9530115" y="5118386"/>
            <a:ext cx="3540650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Arm</a:t>
            </a:r>
            <a:br/>
            <a:r>
              <a:t>AT (0,0,A) RELATIVE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7" grpId="1"/>
      <p:bldP build="whole" bldLvl="1" animBg="1" rev="0" advAuto="0" spid="880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ravitation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Gravitation in McStas</a:t>
            </a:r>
          </a:p>
        </p:txBody>
      </p:sp>
      <p:sp>
        <p:nvSpPr>
          <p:cNvPr id="883" name="Enabled by adding -g / --gravitation on command line or by selecting “Gravity On” in mcg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0479" indent="-150479" defTabSz="694944">
              <a:spcBef>
                <a:spcPts val="300"/>
              </a:spcBef>
              <a:defRPr sz="1368"/>
            </a:pPr>
            <a:r>
              <a:t>Enabled by adding -g / --gravitation on command line or</a:t>
            </a:r>
            <a:br/>
            <a:r>
              <a:t>by selecting “Gravity On” in mcgui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Default ~ gravity on earth</a:t>
            </a:r>
            <a:br/>
            <a:r>
              <a:rPr sz="988"/>
              <a:t>#define GRAVITY  9.81              /* [m/s^2] gravitational acceleration */</a:t>
            </a:r>
            <a:br>
              <a:rPr sz="988"/>
            </a:br>
            <a:br>
              <a:rPr sz="988"/>
            </a:br>
            <a:r>
              <a:rPr sz="988"/>
              <a:t>( If on the moon, use -DGRAVITY=1.62 ;-) )</a:t>
            </a:r>
            <a:br>
              <a:rPr sz="988"/>
            </a:b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For guides, only Guide_gravity and Elliptic_guide_gravity </a:t>
            </a:r>
            <a:br/>
            <a:r>
              <a:t>support parabolic propagation. (Many others propagate </a:t>
            </a:r>
            <a:br/>
            <a:r>
              <a:t>linearly in </a:t>
            </a:r>
            <a:r>
              <a:rPr i="1"/>
              <a:t>v direction.)</a:t>
            </a:r>
            <a:r>
              <a:t> 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As you will see in the practical, implications are greatest with long wavelengths and at long distances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i="1"/>
              <a:t>“How about e.g. elliptic mirror optic X that does not support gravity?”</a:t>
            </a:r>
            <a:br>
              <a:rPr i="1"/>
            </a:br>
            <a:endParaRPr i="1"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often a good workaround is to add a monitor close to the surface of object X, this takes care that propagation up to the monitor includes gravitation: </a:t>
            </a:r>
            <a:br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Gravity is enabled in any call to PROP_DT, PROP_Z0 etc., but not in </a:t>
            </a:r>
            <a:br/>
            <a:r>
              <a:t>intersect_* routines  (most monitors use PROP_Z0 directly, no intersect_ call first</a:t>
            </a:r>
            <a:br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OK to propagate without gravitation e.g. within sample, through velocity selector etc. / range of ~cm’s</a:t>
            </a:r>
          </a:p>
        </p:txBody>
      </p:sp>
      <p:sp>
        <p:nvSpPr>
          <p:cNvPr id="8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85" name="Screen Shot 2021-04-12 at 19.12.01.png" descr="Screen Shot 2021-04-12 at 19.12.01.png"/>
          <p:cNvPicPr>
            <a:picLocks noChangeAspect="1"/>
          </p:cNvPicPr>
          <p:nvPr/>
        </p:nvPicPr>
        <p:blipFill>
          <a:blip r:embed="rId2">
            <a:extLst/>
          </a:blip>
          <a:srcRect l="1463" t="735" r="1082" b="735"/>
          <a:stretch>
            <a:fillRect/>
          </a:stretch>
        </p:blipFill>
        <p:spPr>
          <a:xfrm>
            <a:off x="7771586" y="331203"/>
            <a:ext cx="3428985" cy="4112171"/>
          </a:xfrm>
          <a:prstGeom prst="rect">
            <a:avLst/>
          </a:prstGeom>
          <a:ln w="12700">
            <a:miter lim="400000"/>
          </a:ln>
        </p:spPr>
      </p:pic>
      <p:sp>
        <p:nvSpPr>
          <p:cNvPr id="886" name="Line"/>
          <p:cNvSpPr/>
          <p:nvPr/>
        </p:nvSpPr>
        <p:spPr>
          <a:xfrm>
            <a:off x="4654788" y="2015825"/>
            <a:ext cx="4698481" cy="1621087"/>
          </a:xfrm>
          <a:prstGeom prst="line">
            <a:avLst/>
          </a:prstGeom>
          <a:ln w="127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87" name="Line"/>
          <p:cNvSpPr/>
          <p:nvPr/>
        </p:nvSpPr>
        <p:spPr>
          <a:xfrm flipV="1">
            <a:off x="2721493" y="3560088"/>
            <a:ext cx="127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188" name="noguide_1.png" descr="no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18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19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9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9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0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02" name="Wanted “phase-space” at sample"/>
          <p:cNvSpPr txBox="1"/>
          <p:nvPr/>
        </p:nvSpPr>
        <p:spPr>
          <a:xfrm>
            <a:off x="8972393" y="1406400"/>
            <a:ext cx="299819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372"/>
                  </a:schemeClr>
                </a:solidFill>
              </a:defRPr>
            </a:lvl1pPr>
          </a:lstStyle>
          <a:p>
            <a:pPr/>
            <a:r>
              <a:t>Wanted “phase-space” at sample</a:t>
            </a:r>
          </a:p>
        </p:txBody>
      </p:sp>
      <p:sp>
        <p:nvSpPr>
          <p:cNvPr id="207" name="Connection Line"/>
          <p:cNvSpPr/>
          <p:nvPr/>
        </p:nvSpPr>
        <p:spPr>
          <a:xfrm>
            <a:off x="8577342" y="1730413"/>
            <a:ext cx="2169015" cy="207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233" y="19812"/>
                  <a:pt x="19433" y="12612"/>
                  <a:pt x="21600" y="0"/>
                </a:cubicBezTo>
              </a:path>
            </a:pathLst>
          </a:custGeom>
          <a:ln w="25400">
            <a:solidFill>
              <a:schemeClr val="accent3">
                <a:lumOff val="-9372"/>
              </a:schemeClr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04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05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06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890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gravity, parameter-interface similar to e.g. Guide.comp </a:t>
            </a:r>
          </a:p>
          <a:p>
            <a:pPr/>
            <a:r>
              <a:t>Many additional features, channels, fermi chopper, … (see mcdoc pages for more info) </a:t>
            </a:r>
          </a:p>
        </p:txBody>
      </p:sp>
      <p:sp>
        <p:nvSpPr>
          <p:cNvPr id="89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2" name="TextBox 21"/>
          <p:cNvSpPr txBox="1"/>
          <p:nvPr/>
        </p:nvSpPr>
        <p:spPr>
          <a:xfrm>
            <a:off x="10110778" y="4557445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h2</a:t>
            </a:r>
          </a:p>
        </p:txBody>
      </p:sp>
      <p:sp>
        <p:nvSpPr>
          <p:cNvPr id="893" name="Freeform 1"/>
          <p:cNvSpPr/>
          <p:nvPr/>
        </p:nvSpPr>
        <p:spPr>
          <a:xfrm>
            <a:off x="4656613" y="4201609"/>
            <a:ext cx="937187" cy="128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fill="norm" stroke="1" extrusionOk="0">
                <a:moveTo>
                  <a:pt x="0" y="0"/>
                </a:moveTo>
                <a:lnTo>
                  <a:pt x="21200" y="2397"/>
                </a:lnTo>
                <a:cubicBezTo>
                  <a:pt x="21134" y="8668"/>
                  <a:pt x="21600" y="15328"/>
                  <a:pt x="21534" y="21600"/>
                </a:cubicBezTo>
                <a:lnTo>
                  <a:pt x="2" y="19346"/>
                </a:lnTo>
                <a:cubicBezTo>
                  <a:pt x="1" y="12897"/>
                  <a:pt x="1" y="644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94" name="Freeform 2"/>
          <p:cNvSpPr/>
          <p:nvPr/>
        </p:nvSpPr>
        <p:spPr>
          <a:xfrm>
            <a:off x="8377050" y="4099638"/>
            <a:ext cx="1042729" cy="1244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626"/>
                </a:lnTo>
                <a:lnTo>
                  <a:pt x="21291" y="21600"/>
                </a:lnTo>
                <a:lnTo>
                  <a:pt x="240" y="18369"/>
                </a:lnTo>
                <a:cubicBezTo>
                  <a:pt x="240" y="12313"/>
                  <a:pt x="0" y="605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09" name="Straight Connector 4"/>
          <p:cNvSpPr/>
          <p:nvPr/>
        </p:nvSpPr>
        <p:spPr>
          <a:xfrm>
            <a:off x="4666156" y="5154190"/>
            <a:ext cx="3721559" cy="189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910" name="Straight Connector 9"/>
          <p:cNvSpPr/>
          <p:nvPr/>
        </p:nvSpPr>
        <p:spPr>
          <a:xfrm>
            <a:off x="4666306" y="4102575"/>
            <a:ext cx="3711863" cy="104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911" name="Straight Connector 10"/>
          <p:cNvSpPr/>
          <p:nvPr/>
        </p:nvSpPr>
        <p:spPr>
          <a:xfrm>
            <a:off x="5597134" y="5342682"/>
            <a:ext cx="3803569" cy="143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912" name="Straight Connector 11"/>
          <p:cNvSpPr/>
          <p:nvPr/>
        </p:nvSpPr>
        <p:spPr>
          <a:xfrm>
            <a:off x="5562110" y="4263999"/>
            <a:ext cx="3858815" cy="83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899" name="TextBox 15"/>
          <p:cNvSpPr txBox="1"/>
          <p:nvPr/>
        </p:nvSpPr>
        <p:spPr>
          <a:xfrm>
            <a:off x="5142431" y="3160058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w1</a:t>
            </a:r>
          </a:p>
        </p:txBody>
      </p:sp>
      <p:sp>
        <p:nvSpPr>
          <p:cNvPr id="900" name="TextBox 20"/>
          <p:cNvSpPr txBox="1"/>
          <p:nvPr/>
        </p:nvSpPr>
        <p:spPr>
          <a:xfrm>
            <a:off x="3783496" y="4454426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h1</a:t>
            </a:r>
          </a:p>
        </p:txBody>
      </p:sp>
      <p:sp>
        <p:nvSpPr>
          <p:cNvPr id="901" name="TextBox 22"/>
          <p:cNvSpPr txBox="1"/>
          <p:nvPr/>
        </p:nvSpPr>
        <p:spPr>
          <a:xfrm>
            <a:off x="8965827" y="3150664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w2</a:t>
            </a:r>
          </a:p>
        </p:txBody>
      </p:sp>
      <p:sp>
        <p:nvSpPr>
          <p:cNvPr id="902" name="Left Brace 17"/>
          <p:cNvSpPr/>
          <p:nvPr/>
        </p:nvSpPr>
        <p:spPr>
          <a:xfrm rot="10800000">
            <a:off x="9482832" y="4241053"/>
            <a:ext cx="483705" cy="1113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50"/>
                  <a:pt x="10800" y="20818"/>
                </a:cubicBezTo>
                <a:lnTo>
                  <a:pt x="10800" y="11582"/>
                </a:lnTo>
                <a:cubicBezTo>
                  <a:pt x="10800" y="11150"/>
                  <a:pt x="5965" y="10800"/>
                  <a:pt x="0" y="10800"/>
                </a:cubicBezTo>
                <a:cubicBezTo>
                  <a:pt x="5965" y="10800"/>
                  <a:pt x="10800" y="10450"/>
                  <a:pt x="10800" y="10018"/>
                </a:cubicBezTo>
                <a:lnTo>
                  <a:pt x="10800" y="782"/>
                </a:lnTo>
                <a:cubicBezTo>
                  <a:pt x="10800" y="350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3" name="Left Brace 24"/>
          <p:cNvSpPr/>
          <p:nvPr/>
        </p:nvSpPr>
        <p:spPr>
          <a:xfrm rot="5884581">
            <a:off x="4901783" y="3527445"/>
            <a:ext cx="531485" cy="883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115"/>
                  <a:pt x="10800" y="20517"/>
                </a:cubicBezTo>
                <a:lnTo>
                  <a:pt x="10800" y="8360"/>
                </a:lnTo>
                <a:cubicBezTo>
                  <a:pt x="10800" y="7761"/>
                  <a:pt x="5965" y="7276"/>
                  <a:pt x="0" y="7276"/>
                </a:cubicBezTo>
                <a:cubicBezTo>
                  <a:pt x="5965" y="7276"/>
                  <a:pt x="10800" y="6791"/>
                  <a:pt x="10800" y="6193"/>
                </a:cubicBezTo>
                <a:lnTo>
                  <a:pt x="10800" y="1083"/>
                </a:lnTo>
                <a:cubicBezTo>
                  <a:pt x="10800" y="485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4" name="Left Brace 29"/>
          <p:cNvSpPr/>
          <p:nvPr/>
        </p:nvSpPr>
        <p:spPr>
          <a:xfrm rot="5992863">
            <a:off x="8757636" y="3372472"/>
            <a:ext cx="458303" cy="1050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48"/>
                  <a:pt x="10800" y="20815"/>
                </a:cubicBezTo>
                <a:lnTo>
                  <a:pt x="10800" y="11585"/>
                </a:lnTo>
                <a:cubicBezTo>
                  <a:pt x="10800" y="11152"/>
                  <a:pt x="5965" y="10800"/>
                  <a:pt x="0" y="10800"/>
                </a:cubicBezTo>
                <a:cubicBezTo>
                  <a:pt x="5965" y="10800"/>
                  <a:pt x="10800" y="10448"/>
                  <a:pt x="10800" y="10015"/>
                </a:cubicBezTo>
                <a:lnTo>
                  <a:pt x="10800" y="785"/>
                </a:lnTo>
                <a:cubicBezTo>
                  <a:pt x="10800" y="352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5" name="Left Brace 30"/>
          <p:cNvSpPr/>
          <p:nvPr/>
        </p:nvSpPr>
        <p:spPr>
          <a:xfrm rot="60000">
            <a:off x="4203770" y="4194378"/>
            <a:ext cx="415999" cy="116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12"/>
                  <a:pt x="10800" y="20957"/>
                </a:cubicBezTo>
                <a:lnTo>
                  <a:pt x="10800" y="11443"/>
                </a:lnTo>
                <a:cubicBezTo>
                  <a:pt x="10800" y="11088"/>
                  <a:pt x="5965" y="10800"/>
                  <a:pt x="0" y="10800"/>
                </a:cubicBezTo>
                <a:cubicBezTo>
                  <a:pt x="5965" y="10800"/>
                  <a:pt x="10800" y="10512"/>
                  <a:pt x="10800" y="10157"/>
                </a:cubicBezTo>
                <a:lnTo>
                  <a:pt x="10800" y="643"/>
                </a:lnTo>
                <a:cubicBezTo>
                  <a:pt x="10800" y="28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6" name="Straight Connector 28"/>
          <p:cNvSpPr/>
          <p:nvPr/>
        </p:nvSpPr>
        <p:spPr>
          <a:xfrm flipV="1">
            <a:off x="5110143" y="4708516"/>
            <a:ext cx="3855685" cy="107078"/>
          </a:xfrm>
          <a:prstGeom prst="line">
            <a:avLst/>
          </a:prstGeom>
          <a:ln w="25400">
            <a:solidFill>
              <a:srgbClr val="0D0D0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07" name="Left Brace 36"/>
          <p:cNvSpPr/>
          <p:nvPr/>
        </p:nvSpPr>
        <p:spPr>
          <a:xfrm rot="16080000">
            <a:off x="6798429" y="3155399"/>
            <a:ext cx="513411" cy="382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2"/>
                  <a:pt x="10800" y="21358"/>
                </a:cubicBezTo>
                <a:lnTo>
                  <a:pt x="10800" y="14139"/>
                </a:lnTo>
                <a:cubicBezTo>
                  <a:pt x="10800" y="14005"/>
                  <a:pt x="5965" y="13897"/>
                  <a:pt x="0" y="13897"/>
                </a:cubicBezTo>
                <a:cubicBezTo>
                  <a:pt x="5965" y="13897"/>
                  <a:pt x="10800" y="13789"/>
                  <a:pt x="10800" y="13656"/>
                </a:cubicBezTo>
                <a:lnTo>
                  <a:pt x="10800" y="242"/>
                </a:lnTo>
                <a:cubicBezTo>
                  <a:pt x="10800" y="10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8" name="TextBox 37"/>
          <p:cNvSpPr txBox="1"/>
          <p:nvPr/>
        </p:nvSpPr>
        <p:spPr>
          <a:xfrm>
            <a:off x="7679214" y="5381774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91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6" name="TextBox 21"/>
          <p:cNvSpPr txBox="1"/>
          <p:nvPr/>
        </p:nvSpPr>
        <p:spPr>
          <a:xfrm>
            <a:off x="10539041" y="4707916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h2</a:t>
            </a:r>
          </a:p>
        </p:txBody>
      </p:sp>
      <p:grpSp>
        <p:nvGrpSpPr>
          <p:cNvPr id="933" name="Group 3"/>
          <p:cNvGrpSpPr/>
          <p:nvPr/>
        </p:nvGrpSpPr>
        <p:grpSpPr>
          <a:xfrm>
            <a:off x="3783496" y="2835966"/>
            <a:ext cx="6737199" cy="3381003"/>
            <a:chOff x="0" y="0"/>
            <a:chExt cx="6737198" cy="3381003"/>
          </a:xfrm>
        </p:grpSpPr>
        <p:sp>
          <p:nvSpPr>
            <p:cNvPr id="917" name="Freeform 1"/>
            <p:cNvSpPr/>
            <p:nvPr/>
          </p:nvSpPr>
          <p:spPr>
            <a:xfrm>
              <a:off x="907772" y="770323"/>
              <a:ext cx="569845" cy="2610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9" y="0"/>
                  </a:moveTo>
                  <a:lnTo>
                    <a:pt x="21600" y="2083"/>
                  </a:lnTo>
                  <a:lnTo>
                    <a:pt x="20093" y="21600"/>
                  </a:lnTo>
                  <a:lnTo>
                    <a:pt x="0" y="18859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918" name="Freeform 2"/>
            <p:cNvSpPr/>
            <p:nvPr/>
          </p:nvSpPr>
          <p:spPr>
            <a:xfrm>
              <a:off x="4605130" y="1101628"/>
              <a:ext cx="1470992" cy="160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6248"/>
                  </a:lnTo>
                  <a:lnTo>
                    <a:pt x="21211" y="21600"/>
                  </a:lnTo>
                  <a:lnTo>
                    <a:pt x="0" y="14102"/>
                  </a:lnTo>
                  <a:cubicBezTo>
                    <a:pt x="0" y="9402"/>
                    <a:pt x="0" y="47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919" name="Straight Connector 4"/>
            <p:cNvSpPr/>
            <p:nvPr/>
          </p:nvSpPr>
          <p:spPr>
            <a:xfrm>
              <a:off x="1477616" y="1022116"/>
              <a:ext cx="4598505" cy="54333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0" name="Straight Connector 9"/>
            <p:cNvSpPr/>
            <p:nvPr/>
          </p:nvSpPr>
          <p:spPr>
            <a:xfrm>
              <a:off x="960781" y="770323"/>
              <a:ext cx="3644349" cy="33130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1" name="Straight Connector 10"/>
            <p:cNvSpPr/>
            <p:nvPr/>
          </p:nvSpPr>
          <p:spPr>
            <a:xfrm flipV="1">
              <a:off x="907772" y="2148549"/>
              <a:ext cx="3697360" cy="90114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2" name="Straight Connector 11"/>
            <p:cNvSpPr/>
            <p:nvPr/>
          </p:nvSpPr>
          <p:spPr>
            <a:xfrm flipV="1">
              <a:off x="1437860" y="2705140"/>
              <a:ext cx="4611758" cy="67586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3" name="TextBox 15"/>
            <p:cNvSpPr txBox="1"/>
            <p:nvPr/>
          </p:nvSpPr>
          <p:spPr>
            <a:xfrm>
              <a:off x="1683025" y="-1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w1</a:t>
              </a:r>
            </a:p>
          </p:txBody>
        </p:sp>
        <p:sp>
          <p:nvSpPr>
            <p:cNvPr id="924" name="TextBox 20"/>
            <p:cNvSpPr txBox="1"/>
            <p:nvPr/>
          </p:nvSpPr>
          <p:spPr>
            <a:xfrm>
              <a:off x="-1" y="1618460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h1</a:t>
              </a:r>
            </a:p>
          </p:txBody>
        </p:sp>
        <p:sp>
          <p:nvSpPr>
            <p:cNvPr id="925" name="TextBox 22"/>
            <p:cNvSpPr txBox="1"/>
            <p:nvPr/>
          </p:nvSpPr>
          <p:spPr>
            <a:xfrm>
              <a:off x="5517998" y="291548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w2</a:t>
              </a:r>
            </a:p>
          </p:txBody>
        </p:sp>
        <p:sp>
          <p:nvSpPr>
            <p:cNvPr id="926" name="Left Brace 17"/>
            <p:cNvSpPr/>
            <p:nvPr/>
          </p:nvSpPr>
          <p:spPr>
            <a:xfrm rot="10800000">
              <a:off x="6127599" y="1578706"/>
              <a:ext cx="483705" cy="111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50"/>
                    <a:pt x="10800" y="20818"/>
                  </a:cubicBezTo>
                  <a:lnTo>
                    <a:pt x="10800" y="11582"/>
                  </a:lnTo>
                  <a:cubicBezTo>
                    <a:pt x="10800" y="11150"/>
                    <a:pt x="5965" y="10800"/>
                    <a:pt x="0" y="10800"/>
                  </a:cubicBezTo>
                  <a:cubicBezTo>
                    <a:pt x="5965" y="10800"/>
                    <a:pt x="10800" y="10450"/>
                    <a:pt x="10800" y="10018"/>
                  </a:cubicBezTo>
                  <a:lnTo>
                    <a:pt x="10800" y="782"/>
                  </a:lnTo>
                  <a:cubicBezTo>
                    <a:pt x="10800" y="350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27" name="Left Brace 24"/>
            <p:cNvSpPr/>
            <p:nvPr/>
          </p:nvSpPr>
          <p:spPr>
            <a:xfrm rot="7045631">
              <a:off x="1151666" y="350237"/>
              <a:ext cx="483705" cy="54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885"/>
                    <a:pt x="10800" y="20002"/>
                  </a:cubicBezTo>
                  <a:lnTo>
                    <a:pt x="10800" y="8874"/>
                  </a:lnTo>
                  <a:cubicBezTo>
                    <a:pt x="10800" y="7992"/>
                    <a:pt x="5965" y="7276"/>
                    <a:pt x="0" y="7276"/>
                  </a:cubicBezTo>
                  <a:cubicBezTo>
                    <a:pt x="5965" y="7276"/>
                    <a:pt x="10800" y="6561"/>
                    <a:pt x="10800" y="5679"/>
                  </a:cubicBezTo>
                  <a:lnTo>
                    <a:pt x="10800" y="1598"/>
                  </a:lnTo>
                  <a:cubicBezTo>
                    <a:pt x="10800" y="715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28" name="Left Brace 29"/>
            <p:cNvSpPr/>
            <p:nvPr/>
          </p:nvSpPr>
          <p:spPr>
            <a:xfrm rot="6541481">
              <a:off x="5207451" y="282496"/>
              <a:ext cx="483705" cy="15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45"/>
                    <a:pt x="10800" y="21031"/>
                  </a:cubicBezTo>
                  <a:lnTo>
                    <a:pt x="10800" y="11369"/>
                  </a:lnTo>
                  <a:cubicBezTo>
                    <a:pt x="10800" y="11055"/>
                    <a:pt x="5965" y="10800"/>
                    <a:pt x="0" y="10800"/>
                  </a:cubicBezTo>
                  <a:cubicBezTo>
                    <a:pt x="5965" y="10800"/>
                    <a:pt x="10800" y="10545"/>
                    <a:pt x="10800" y="10231"/>
                  </a:cubicBezTo>
                  <a:lnTo>
                    <a:pt x="10800" y="569"/>
                  </a:lnTo>
                  <a:cubicBezTo>
                    <a:pt x="10800" y="255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29" name="Left Brace 30"/>
            <p:cNvSpPr/>
            <p:nvPr/>
          </p:nvSpPr>
          <p:spPr>
            <a:xfrm rot="60000">
              <a:off x="394250" y="783576"/>
              <a:ext cx="483705" cy="225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27"/>
                    <a:pt x="10800" y="21214"/>
                  </a:cubicBezTo>
                  <a:lnTo>
                    <a:pt x="10800" y="11186"/>
                  </a:lnTo>
                  <a:cubicBezTo>
                    <a:pt x="10800" y="10973"/>
                    <a:pt x="5965" y="10800"/>
                    <a:pt x="0" y="10800"/>
                  </a:cubicBezTo>
                  <a:cubicBezTo>
                    <a:pt x="5965" y="10800"/>
                    <a:pt x="10800" y="10627"/>
                    <a:pt x="10800" y="10414"/>
                  </a:cubicBezTo>
                  <a:lnTo>
                    <a:pt x="10800" y="386"/>
                  </a:lnTo>
                  <a:cubicBezTo>
                    <a:pt x="10800" y="173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30" name="Straight Connector 28"/>
            <p:cNvSpPr/>
            <p:nvPr/>
          </p:nvSpPr>
          <p:spPr>
            <a:xfrm flipV="1">
              <a:off x="1199322" y="1871951"/>
              <a:ext cx="4108174" cy="130826"/>
            </a:xfrm>
            <a:prstGeom prst="line">
              <a:avLst/>
            </a:prstGeom>
            <a:noFill/>
            <a:ln w="25400" cap="flat">
              <a:solidFill>
                <a:srgbClr val="0D0D0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1" name="Left Brace 36"/>
            <p:cNvSpPr/>
            <p:nvPr/>
          </p:nvSpPr>
          <p:spPr>
            <a:xfrm rot="16080000">
              <a:off x="3105477" y="116974"/>
              <a:ext cx="335709" cy="4088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34"/>
                    <a:pt x="10800" y="21452"/>
                  </a:cubicBezTo>
                  <a:lnTo>
                    <a:pt x="10800" y="17112"/>
                  </a:lnTo>
                  <a:cubicBezTo>
                    <a:pt x="10800" y="17030"/>
                    <a:pt x="5965" y="16964"/>
                    <a:pt x="0" y="16964"/>
                  </a:cubicBezTo>
                  <a:cubicBezTo>
                    <a:pt x="5965" y="16964"/>
                    <a:pt x="10800" y="16898"/>
                    <a:pt x="10800" y="16816"/>
                  </a:cubicBezTo>
                  <a:lnTo>
                    <a:pt x="10800" y="148"/>
                  </a:lnTo>
                  <a:cubicBezTo>
                    <a:pt x="10800" y="66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32" name="TextBox 37"/>
            <p:cNvSpPr txBox="1"/>
            <p:nvPr/>
          </p:nvSpPr>
          <p:spPr>
            <a:xfrm>
              <a:off x="4429025" y="2222556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934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gravity, parameter-interface similar to e.g. Guide.comp </a:t>
            </a:r>
          </a:p>
          <a:p>
            <a:pPr/>
            <a:r>
              <a:t>Many additional features, channels, fermi chopper, … (see mcdoc pages for more info)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937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</a:t>
            </a:r>
          </a:p>
        </p:txBody>
      </p:sp>
      <p:sp>
        <p:nvSpPr>
          <p:cNvPr id="93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3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0491" y="2068416"/>
            <a:ext cx="6233931" cy="4364732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TextBox 25"/>
          <p:cNvSpPr txBox="1"/>
          <p:nvPr/>
        </p:nvSpPr>
        <p:spPr>
          <a:xfrm>
            <a:off x="6829067" y="2100644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41" name="TextBox 26"/>
          <p:cNvSpPr txBox="1"/>
          <p:nvPr/>
        </p:nvSpPr>
        <p:spPr>
          <a:xfrm>
            <a:off x="6746485" y="4294171"/>
            <a:ext cx="186352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42" name="TextBox 27"/>
          <p:cNvSpPr txBox="1"/>
          <p:nvPr/>
        </p:nvSpPr>
        <p:spPr>
          <a:xfrm>
            <a:off x="9920405" y="2087823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43" name="TextBox 31"/>
          <p:cNvSpPr txBox="1"/>
          <p:nvPr/>
        </p:nvSpPr>
        <p:spPr>
          <a:xfrm>
            <a:off x="9481967" y="4286455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guide components: Elliptical_guide_gravity</a:t>
            </a:r>
          </a:p>
        </p:txBody>
      </p:sp>
      <p:sp>
        <p:nvSpPr>
          <p:cNvPr id="946" name="Content Placeholder 5"/>
          <p:cNvSpPr txBox="1"/>
          <p:nvPr>
            <p:ph type="body" idx="1"/>
          </p:nvPr>
        </p:nvSpPr>
        <p:spPr>
          <a:xfrm>
            <a:off x="1774800" y="1706399"/>
            <a:ext cx="9709200" cy="4545579"/>
          </a:xfrm>
          <a:prstGeom prst="rect">
            <a:avLst/>
          </a:prstGeom>
        </p:spPr>
        <p:txBody>
          <a:bodyPr/>
          <a:lstStyle/>
          <a:p>
            <a:pPr/>
            <a:r>
              <a:t>Useful for elliptic and parabolic guide geometries, focusing, ballistic, coating distribution, … </a:t>
            </a:r>
          </a:p>
        </p:txBody>
      </p:sp>
      <p:sp>
        <p:nvSpPr>
          <p:cNvPr id="94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8" name="Oval 1"/>
          <p:cNvSpPr/>
          <p:nvPr/>
        </p:nvSpPr>
        <p:spPr>
          <a:xfrm>
            <a:off x="1586167" y="3362961"/>
            <a:ext cx="10317354" cy="123245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49" name="Rectangle 2"/>
          <p:cNvSpPr/>
          <p:nvPr/>
        </p:nvSpPr>
        <p:spPr>
          <a:xfrm>
            <a:off x="1347007" y="2740106"/>
            <a:ext cx="1456169" cy="2372140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50" name="Rectangle 3"/>
          <p:cNvSpPr/>
          <p:nvPr/>
        </p:nvSpPr>
        <p:spPr>
          <a:xfrm>
            <a:off x="8908188" y="2668985"/>
            <a:ext cx="3432314" cy="2478158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51" name="Straight Connector 5"/>
          <p:cNvSpPr/>
          <p:nvPr/>
        </p:nvSpPr>
        <p:spPr>
          <a:xfrm>
            <a:off x="1208313" y="3974736"/>
            <a:ext cx="10842174" cy="1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2" name="Straight Connector 8"/>
          <p:cNvSpPr/>
          <p:nvPr/>
        </p:nvSpPr>
        <p:spPr>
          <a:xfrm>
            <a:off x="2819151" y="2930235"/>
            <a:ext cx="2" cy="1971303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3" name="Straight Connector 12"/>
          <p:cNvSpPr/>
          <p:nvPr/>
        </p:nvSpPr>
        <p:spPr>
          <a:xfrm>
            <a:off x="8892212" y="2930235"/>
            <a:ext cx="1" cy="1971303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4" name="Left Brace 13"/>
          <p:cNvSpPr/>
          <p:nvPr/>
        </p:nvSpPr>
        <p:spPr>
          <a:xfrm rot="16200000">
            <a:off x="5613829" y="2146617"/>
            <a:ext cx="483705" cy="6073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6"/>
                  <a:pt x="10800" y="21457"/>
                </a:cubicBezTo>
                <a:lnTo>
                  <a:pt x="10800" y="10943"/>
                </a:lnTo>
                <a:cubicBezTo>
                  <a:pt x="10800" y="10864"/>
                  <a:pt x="5965" y="10800"/>
                  <a:pt x="0" y="10800"/>
                </a:cubicBezTo>
                <a:cubicBezTo>
                  <a:pt x="5965" y="10800"/>
                  <a:pt x="10800" y="10736"/>
                  <a:pt x="10800" y="10657"/>
                </a:cubicBezTo>
                <a:lnTo>
                  <a:pt x="10800" y="143"/>
                </a:lnTo>
                <a:cubicBezTo>
                  <a:pt x="10800" y="64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55" name="Left Brace 25"/>
          <p:cNvSpPr/>
          <p:nvPr/>
        </p:nvSpPr>
        <p:spPr>
          <a:xfrm rot="16200000">
            <a:off x="10170679" y="3716614"/>
            <a:ext cx="391571" cy="29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2"/>
                  <a:pt x="10800" y="21360"/>
                </a:cubicBezTo>
                <a:lnTo>
                  <a:pt x="10800" y="11040"/>
                </a:lnTo>
                <a:cubicBezTo>
                  <a:pt x="10800" y="10908"/>
                  <a:pt x="5965" y="10800"/>
                  <a:pt x="0" y="10800"/>
                </a:cubicBezTo>
                <a:cubicBezTo>
                  <a:pt x="5965" y="10800"/>
                  <a:pt x="10800" y="10692"/>
                  <a:pt x="10800" y="10560"/>
                </a:cubicBezTo>
                <a:lnTo>
                  <a:pt x="10800" y="240"/>
                </a:lnTo>
                <a:cubicBezTo>
                  <a:pt x="10800" y="10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56" name="Straight Connector 26"/>
          <p:cNvSpPr/>
          <p:nvPr/>
        </p:nvSpPr>
        <p:spPr>
          <a:xfrm>
            <a:off x="11837781" y="2930235"/>
            <a:ext cx="1" cy="1989416"/>
          </a:xfrm>
          <a:prstGeom prst="line">
            <a:avLst/>
          </a:prstGeom>
          <a:ln w="25400">
            <a:solidFill>
              <a:srgbClr val="989898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7" name="Straight Connector 27"/>
          <p:cNvSpPr/>
          <p:nvPr/>
        </p:nvSpPr>
        <p:spPr>
          <a:xfrm flipH="1">
            <a:off x="1635727" y="2930236"/>
            <a:ext cx="1" cy="2007526"/>
          </a:xfrm>
          <a:prstGeom prst="line">
            <a:avLst/>
          </a:prstGeom>
          <a:ln w="25400">
            <a:solidFill>
              <a:srgbClr val="989898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8" name="Left Brace 28"/>
          <p:cNvSpPr/>
          <p:nvPr/>
        </p:nvSpPr>
        <p:spPr>
          <a:xfrm rot="16200000">
            <a:off x="2009892" y="4584416"/>
            <a:ext cx="434687" cy="1191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06"/>
                  <a:pt x="10800" y="20943"/>
                </a:cubicBezTo>
                <a:lnTo>
                  <a:pt x="10800" y="11457"/>
                </a:lnTo>
                <a:cubicBezTo>
                  <a:pt x="10800" y="11094"/>
                  <a:pt x="5965" y="10800"/>
                  <a:pt x="0" y="10800"/>
                </a:cubicBezTo>
                <a:cubicBezTo>
                  <a:pt x="5965" y="10800"/>
                  <a:pt x="10800" y="10506"/>
                  <a:pt x="10800" y="10143"/>
                </a:cubicBezTo>
                <a:lnTo>
                  <a:pt x="10800" y="657"/>
                </a:lnTo>
                <a:cubicBezTo>
                  <a:pt x="10800" y="294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59" name="Oval 17"/>
          <p:cNvSpPr/>
          <p:nvPr/>
        </p:nvSpPr>
        <p:spPr>
          <a:xfrm>
            <a:off x="1554215" y="3908064"/>
            <a:ext cx="142241" cy="1422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60" name="Oval 11"/>
          <p:cNvSpPr/>
          <p:nvPr/>
        </p:nvSpPr>
        <p:spPr>
          <a:xfrm>
            <a:off x="11761279" y="3908064"/>
            <a:ext cx="142241" cy="1422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61" name="TextBox 29"/>
          <p:cNvSpPr txBox="1"/>
          <p:nvPr/>
        </p:nvSpPr>
        <p:spPr>
          <a:xfrm>
            <a:off x="1625334" y="5379868"/>
            <a:ext cx="1219201" cy="6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2200"/>
            </a:pPr>
            <a:r>
              <a:t>linxw</a:t>
            </a:r>
            <a:br/>
            <a:r>
              <a:t>linyh</a:t>
            </a:r>
          </a:p>
        </p:txBody>
      </p:sp>
      <p:sp>
        <p:nvSpPr>
          <p:cNvPr id="962" name="TextBox 30"/>
          <p:cNvSpPr txBox="1"/>
          <p:nvPr/>
        </p:nvSpPr>
        <p:spPr>
          <a:xfrm>
            <a:off x="5246081" y="5414127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200"/>
            </a:lvl1pPr>
          </a:lstStyle>
          <a:p>
            <a:pPr/>
            <a:r>
              <a:t>l</a:t>
            </a:r>
          </a:p>
        </p:txBody>
      </p:sp>
      <p:sp>
        <p:nvSpPr>
          <p:cNvPr id="963" name="TextBox 31"/>
          <p:cNvSpPr txBox="1"/>
          <p:nvPr/>
        </p:nvSpPr>
        <p:spPr>
          <a:xfrm>
            <a:off x="9756864" y="5379868"/>
            <a:ext cx="1219201" cy="6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2200"/>
            </a:pPr>
            <a:r>
              <a:t>loutxw</a:t>
            </a:r>
            <a:br/>
            <a:r>
              <a:t>loutyh</a:t>
            </a:r>
          </a:p>
        </p:txBody>
      </p:sp>
      <p:sp>
        <p:nvSpPr>
          <p:cNvPr id="964" name="TextBox 38"/>
          <p:cNvSpPr txBox="1"/>
          <p:nvPr/>
        </p:nvSpPr>
        <p:spPr>
          <a:xfrm>
            <a:off x="2772773" y="2199336"/>
            <a:ext cx="8284645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xwidth and yheight at DimensionsAt = ”entrance” , ”mid” or ”exit”</a:t>
            </a:r>
          </a:p>
        </p:txBody>
      </p:sp>
      <p:sp>
        <p:nvSpPr>
          <p:cNvPr id="965" name="Oval 40"/>
          <p:cNvSpPr/>
          <p:nvPr/>
        </p:nvSpPr>
        <p:spPr>
          <a:xfrm>
            <a:off x="2745707" y="3904600"/>
            <a:ext cx="142241" cy="142241"/>
          </a:xfrm>
          <a:prstGeom prst="ellipse">
            <a:avLst/>
          </a:prstGeom>
          <a:solidFill>
            <a:srgbClr val="989898"/>
          </a:solidFill>
          <a:ln w="254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66" name="Straight Arrow Connector 37"/>
          <p:cNvSpPr/>
          <p:nvPr/>
        </p:nvSpPr>
        <p:spPr>
          <a:xfrm>
            <a:off x="6744844" y="3362960"/>
            <a:ext cx="1" cy="1232454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7" name="Straight Arrow Connector 44"/>
          <p:cNvSpPr/>
          <p:nvPr/>
        </p:nvSpPr>
        <p:spPr>
          <a:xfrm>
            <a:off x="8892212" y="3430613"/>
            <a:ext cx="1" cy="1089432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8" name="Straight Arrow Connector 48"/>
          <p:cNvSpPr/>
          <p:nvPr/>
        </p:nvSpPr>
        <p:spPr>
          <a:xfrm>
            <a:off x="2813616" y="3564082"/>
            <a:ext cx="1" cy="799270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9" name="Freeform 47"/>
          <p:cNvSpPr/>
          <p:nvPr/>
        </p:nvSpPr>
        <p:spPr>
          <a:xfrm>
            <a:off x="2872902" y="2568101"/>
            <a:ext cx="3975372" cy="946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538" y="7434"/>
                  <a:pt x="19092" y="11860"/>
                  <a:pt x="16632" y="13611"/>
                </a:cubicBezTo>
                <a:cubicBezTo>
                  <a:pt x="14171" y="15362"/>
                  <a:pt x="9179" y="10726"/>
                  <a:pt x="6836" y="10504"/>
                </a:cubicBezTo>
                <a:cubicBezTo>
                  <a:pt x="4493" y="10282"/>
                  <a:pt x="3712" y="10430"/>
                  <a:pt x="2572" y="12279"/>
                </a:cubicBezTo>
                <a:cubicBezTo>
                  <a:pt x="1433" y="14129"/>
                  <a:pt x="523" y="16631"/>
                  <a:pt x="0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70" name="Freeform 52"/>
          <p:cNvSpPr/>
          <p:nvPr/>
        </p:nvSpPr>
        <p:spPr>
          <a:xfrm>
            <a:off x="6736100" y="2557852"/>
            <a:ext cx="1142132" cy="758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600" fill="norm" stroke="1" extrusionOk="0">
                <a:moveTo>
                  <a:pt x="21472" y="0"/>
                </a:moveTo>
                <a:cubicBezTo>
                  <a:pt x="21259" y="9277"/>
                  <a:pt x="17388" y="14738"/>
                  <a:pt x="14523" y="16985"/>
                </a:cubicBezTo>
                <a:cubicBezTo>
                  <a:pt x="11658" y="19231"/>
                  <a:pt x="7797" y="13446"/>
                  <a:pt x="4281" y="13477"/>
                </a:cubicBezTo>
                <a:cubicBezTo>
                  <a:pt x="766" y="13508"/>
                  <a:pt x="-128" y="12815"/>
                  <a:pt x="14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71" name="Freeform 53"/>
          <p:cNvSpPr/>
          <p:nvPr/>
        </p:nvSpPr>
        <p:spPr>
          <a:xfrm>
            <a:off x="8891918" y="2550857"/>
            <a:ext cx="325127" cy="810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47" h="21600" fill="norm" stroke="1" extrusionOk="0">
                <a:moveTo>
                  <a:pt x="18" y="0"/>
                </a:moveTo>
                <a:cubicBezTo>
                  <a:pt x="-685" y="8683"/>
                  <a:pt x="19308" y="8150"/>
                  <a:pt x="20111" y="11750"/>
                </a:cubicBezTo>
                <a:cubicBezTo>
                  <a:pt x="20915" y="15350"/>
                  <a:pt x="7938" y="18936"/>
                  <a:pt x="4841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72" name="Oval"/>
          <p:cNvSpPr/>
          <p:nvPr/>
        </p:nvSpPr>
        <p:spPr>
          <a:xfrm>
            <a:off x="7948811" y="108177"/>
            <a:ext cx="4102116" cy="1608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9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9203" y="145666"/>
            <a:ext cx="859030" cy="824669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Only needed for LONG distance                   transport (&gt;40m)"/>
          <p:cNvSpPr txBox="1"/>
          <p:nvPr/>
        </p:nvSpPr>
        <p:spPr>
          <a:xfrm>
            <a:off x="8547752" y="1026466"/>
            <a:ext cx="2904233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Only needed for LONG distance</a:t>
            </a:r>
            <a:br/>
            <a:r>
              <a:t>                  transport (&gt;40m)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8" grpId="2"/>
      <p:bldP build="whole" bldLvl="1" animBg="1" rev="0" advAuto="0" spid="969" grpId="1"/>
      <p:bldP build="whole" bldLvl="1" animBg="1" rev="0" advAuto="0" spid="970" grpId="3"/>
      <p:bldP build="whole" bldLvl="1" animBg="1" rev="0" advAuto="0" spid="966" grpId="4"/>
      <p:bldP build="whole" bldLvl="1" animBg="1" rev="0" advAuto="0" spid="971" grpId="5"/>
      <p:bldP build="whole" bldLvl="1" animBg="1" rev="0" advAuto="0" spid="967" grpId="6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guide components: Elliptical_guide_gravity</a:t>
            </a:r>
          </a:p>
        </p:txBody>
      </p:sp>
      <p:sp>
        <p:nvSpPr>
          <p:cNvPr id="977" name="Content Placeholder 5"/>
          <p:cNvSpPr txBox="1"/>
          <p:nvPr>
            <p:ph type="body" idx="1"/>
          </p:nvPr>
        </p:nvSpPr>
        <p:spPr>
          <a:xfrm>
            <a:off x="1774800" y="1706399"/>
            <a:ext cx="9791494" cy="4545579"/>
          </a:xfrm>
          <a:prstGeom prst="rect">
            <a:avLst/>
          </a:prstGeom>
        </p:spPr>
        <p:txBody>
          <a:bodyPr/>
          <a:lstStyle/>
          <a:p>
            <a:pPr/>
            <a:r>
              <a:t>Useful for elliptic and parabolic guide geometries, focusing, ballistic, coating distribution, … </a:t>
            </a:r>
          </a:p>
        </p:txBody>
      </p:sp>
      <p:sp>
        <p:nvSpPr>
          <p:cNvPr id="97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9" name="Rectangle 3"/>
          <p:cNvSpPr/>
          <p:nvPr/>
        </p:nvSpPr>
        <p:spPr>
          <a:xfrm>
            <a:off x="8908188" y="2668985"/>
            <a:ext cx="3432314" cy="2478158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98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4825" y="2111009"/>
            <a:ext cx="6362957" cy="4308774"/>
          </a:xfrm>
          <a:prstGeom prst="rect">
            <a:avLst/>
          </a:prstGeom>
          <a:ln w="12700">
            <a:miter lim="400000"/>
          </a:ln>
        </p:spPr>
      </p:pic>
      <p:sp>
        <p:nvSpPr>
          <p:cNvPr id="981" name="TextBox 7"/>
          <p:cNvSpPr txBox="1"/>
          <p:nvPr/>
        </p:nvSpPr>
        <p:spPr>
          <a:xfrm>
            <a:off x="6586191" y="2136598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82" name="TextBox 32"/>
          <p:cNvSpPr txBox="1"/>
          <p:nvPr/>
        </p:nvSpPr>
        <p:spPr>
          <a:xfrm>
            <a:off x="6457708" y="4338899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83" name="TextBox 33"/>
          <p:cNvSpPr txBox="1"/>
          <p:nvPr/>
        </p:nvSpPr>
        <p:spPr>
          <a:xfrm>
            <a:off x="9654578" y="2136677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84" name="TextBox 34"/>
          <p:cNvSpPr txBox="1"/>
          <p:nvPr/>
        </p:nvSpPr>
        <p:spPr>
          <a:xfrm>
            <a:off x="9223791" y="4338899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Comparison: Guide_gravity and Elliptic_guide_gravity</a:t>
            </a:r>
          </a:p>
        </p:txBody>
      </p:sp>
      <p:sp>
        <p:nvSpPr>
          <p:cNvPr id="98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8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086" y="2407533"/>
            <a:ext cx="5314691" cy="3598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2266" y="2407533"/>
            <a:ext cx="5140167" cy="3598924"/>
          </a:xfrm>
          <a:prstGeom prst="rect">
            <a:avLst/>
          </a:prstGeom>
          <a:ln w="12700">
            <a:miter lim="400000"/>
          </a:ln>
        </p:spPr>
      </p:pic>
      <p:sp>
        <p:nvSpPr>
          <p:cNvPr id="990" name="TextBox 7"/>
          <p:cNvSpPr txBox="1"/>
          <p:nvPr/>
        </p:nvSpPr>
        <p:spPr>
          <a:xfrm>
            <a:off x="2314936" y="1828800"/>
            <a:ext cx="356500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Guide_gravity</a:t>
            </a:r>
          </a:p>
        </p:txBody>
      </p:sp>
      <p:sp>
        <p:nvSpPr>
          <p:cNvPr id="991" name="TextBox 11"/>
          <p:cNvSpPr txBox="1"/>
          <p:nvPr/>
        </p:nvSpPr>
        <p:spPr>
          <a:xfrm>
            <a:off x="7578929" y="1828800"/>
            <a:ext cx="3565003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Elliptic_guide_gravity</a:t>
            </a:r>
          </a:p>
        </p:txBody>
      </p:sp>
      <p:sp>
        <p:nvSpPr>
          <p:cNvPr id="992" name="TextBox 16"/>
          <p:cNvSpPr txBox="1"/>
          <p:nvPr/>
        </p:nvSpPr>
        <p:spPr>
          <a:xfrm>
            <a:off x="7581416" y="2419075"/>
            <a:ext cx="186352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93" name="TextBox 17"/>
          <p:cNvSpPr txBox="1"/>
          <p:nvPr/>
        </p:nvSpPr>
        <p:spPr>
          <a:xfrm>
            <a:off x="7497906" y="4234553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94" name="TextBox 18"/>
          <p:cNvSpPr txBox="1"/>
          <p:nvPr/>
        </p:nvSpPr>
        <p:spPr>
          <a:xfrm>
            <a:off x="10143846" y="2419075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95" name="TextBox 19"/>
          <p:cNvSpPr txBox="1"/>
          <p:nvPr/>
        </p:nvSpPr>
        <p:spPr>
          <a:xfrm>
            <a:off x="9751509" y="4240801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  <p:sp>
        <p:nvSpPr>
          <p:cNvPr id="996" name="TextBox 20"/>
          <p:cNvSpPr txBox="1"/>
          <p:nvPr/>
        </p:nvSpPr>
        <p:spPr>
          <a:xfrm>
            <a:off x="2314936" y="2419075"/>
            <a:ext cx="186352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97" name="TextBox 21"/>
          <p:cNvSpPr txBox="1"/>
          <p:nvPr/>
        </p:nvSpPr>
        <p:spPr>
          <a:xfrm>
            <a:off x="2231427" y="4234553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98" name="TextBox 22"/>
          <p:cNvSpPr txBox="1"/>
          <p:nvPr/>
        </p:nvSpPr>
        <p:spPr>
          <a:xfrm>
            <a:off x="4785971" y="2419075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99" name="TextBox 23"/>
          <p:cNvSpPr txBox="1"/>
          <p:nvPr/>
        </p:nvSpPr>
        <p:spPr>
          <a:xfrm>
            <a:off x="4393226" y="4228305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Breaking line of sight</a:t>
            </a:r>
          </a:p>
        </p:txBody>
      </p:sp>
      <p:sp>
        <p:nvSpPr>
          <p:cNvPr id="100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Importance of breaking line of sight, ways of doing so, …</a:t>
            </a:r>
          </a:p>
        </p:txBody>
      </p:sp>
      <p:sp>
        <p:nvSpPr>
          <p:cNvPr id="100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2134454"/>
            <a:ext cx="9401196" cy="2514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Breaking line of sight</a:t>
            </a:r>
          </a:p>
        </p:txBody>
      </p:sp>
      <p:sp>
        <p:nvSpPr>
          <p:cNvPr id="1007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Bender / Guide_curved component or many straight sections</a:t>
            </a:r>
          </a:p>
        </p:txBody>
      </p:sp>
      <p:sp>
        <p:nvSpPr>
          <p:cNvPr id="100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9" name="Rectangle 1"/>
          <p:cNvSpPr/>
          <p:nvPr/>
        </p:nvSpPr>
        <p:spPr>
          <a:xfrm>
            <a:off x="2221726" y="2944017"/>
            <a:ext cx="2139887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0" name="Rectangle 6"/>
          <p:cNvSpPr/>
          <p:nvPr/>
        </p:nvSpPr>
        <p:spPr>
          <a:xfrm rot="300000">
            <a:off x="4426684" y="3042998"/>
            <a:ext cx="2139886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1" name="Rectangle 7"/>
          <p:cNvSpPr/>
          <p:nvPr/>
        </p:nvSpPr>
        <p:spPr>
          <a:xfrm rot="600000">
            <a:off x="6605844" y="3328656"/>
            <a:ext cx="2139886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2" name="Rectangle 8"/>
          <p:cNvSpPr/>
          <p:nvPr/>
        </p:nvSpPr>
        <p:spPr>
          <a:xfrm rot="900000">
            <a:off x="8747300" y="3803105"/>
            <a:ext cx="2139887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3" name="TextBox 3"/>
          <p:cNvSpPr txBox="1"/>
          <p:nvPr/>
        </p:nvSpPr>
        <p:spPr>
          <a:xfrm>
            <a:off x="5496626" y="2006362"/>
            <a:ext cx="364817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Mind the gaps, avoid overlap</a:t>
            </a:r>
          </a:p>
        </p:txBody>
      </p:sp>
      <p:sp>
        <p:nvSpPr>
          <p:cNvPr id="1014" name="Freeform 5"/>
          <p:cNvSpPr/>
          <p:nvPr/>
        </p:nvSpPr>
        <p:spPr>
          <a:xfrm>
            <a:off x="4430598" y="2243579"/>
            <a:ext cx="999241" cy="631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480" y="69"/>
                  <a:pt x="9360" y="138"/>
                  <a:pt x="5760" y="3738"/>
                </a:cubicBezTo>
                <a:cubicBezTo>
                  <a:pt x="2160" y="7338"/>
                  <a:pt x="1080" y="14469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15" name="Rectangle 12"/>
          <p:cNvSpPr/>
          <p:nvPr/>
        </p:nvSpPr>
        <p:spPr>
          <a:xfrm>
            <a:off x="2221726" y="4732371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6" name="Rectangle 14"/>
          <p:cNvSpPr/>
          <p:nvPr/>
        </p:nvSpPr>
        <p:spPr>
          <a:xfrm rot="300000">
            <a:off x="3653101" y="4798357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7" name="Rectangle 15"/>
          <p:cNvSpPr/>
          <p:nvPr/>
        </p:nvSpPr>
        <p:spPr>
          <a:xfrm>
            <a:off x="5880132" y="4732373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8" name="Rectangle 16"/>
          <p:cNvSpPr/>
          <p:nvPr/>
        </p:nvSpPr>
        <p:spPr>
          <a:xfrm rot="300000">
            <a:off x="7236090" y="4788932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1019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6374" y="4248296"/>
            <a:ext cx="428435" cy="428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0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6835" y="4254982"/>
            <a:ext cx="367381" cy="41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 exercise</a:t>
            </a:r>
          </a:p>
        </p:txBody>
      </p:sp>
      <p:sp>
        <p:nvSpPr>
          <p:cNvPr id="102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 marL="0" indent="0" defTabSz="379475">
              <a:spcBef>
                <a:spcPts val="0"/>
              </a:spcBef>
              <a:buSzTx/>
              <a:buNone/>
              <a:defRPr sz="2213"/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•</a:t>
            </a:r>
            <a:r>
              <a:t>Start with instrument file provided on github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996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379475">
              <a:spcBef>
                <a:spcPts val="0"/>
              </a:spcBef>
              <a:buSzTx/>
              <a:buNone/>
              <a:defRPr sz="2213"/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•</a:t>
            </a:r>
            <a:r>
              <a:t>Task 1)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2213"/>
            </a:pPr>
            <a:r>
              <a:rPr sz="996">
                <a:latin typeface="Times Roman"/>
                <a:ea typeface="Times Roman"/>
                <a:cs typeface="Times Roman"/>
                <a:sym typeface="Times Roman"/>
              </a:rPr>
              <a:t>    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– </a:t>
            </a:r>
            <a:r>
              <a:t>Compare output for two different guide lengths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2213"/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•</a:t>
            </a:r>
            <a:r>
              <a:t>Task 2)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2213"/>
            </a:pPr>
            <a:r>
              <a:rPr sz="996">
                <a:latin typeface="Times Roman"/>
                <a:ea typeface="Times Roman"/>
                <a:cs typeface="Times Roman"/>
                <a:sym typeface="Times Roman"/>
              </a:rPr>
              <a:t>   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– </a:t>
            </a:r>
            <a:r>
              <a:t>Introduce a parameter that control width of the guide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2213"/>
            </a:pPr>
            <a:r>
              <a:rPr sz="996">
                <a:latin typeface="Times Roman"/>
                <a:ea typeface="Times Roman"/>
                <a:cs typeface="Times Roman"/>
                <a:sym typeface="Times Roman"/>
              </a:rPr>
              <a:t>   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– </a:t>
            </a:r>
            <a:r>
              <a:t>Compare two runs with different guide widths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2213"/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•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Optional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t>Task 3)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2213"/>
            </a:pPr>
            <a:r>
              <a:rPr sz="996">
                <a:latin typeface="Times Roman"/>
                <a:ea typeface="Times Roman"/>
                <a:cs typeface="Times Roman"/>
                <a:sym typeface="Times Roman"/>
              </a:rPr>
              <a:t>   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– </a:t>
            </a:r>
            <a:r>
              <a:t>Check how much gravity impacts the output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2213"/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•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Optional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t>Task 4)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1992"/>
            </a:pPr>
            <a:r>
              <a:rPr sz="996">
                <a:latin typeface="Times Roman"/>
                <a:ea typeface="Times Roman"/>
                <a:cs typeface="Times Roman"/>
                <a:sym typeface="Times Roman"/>
              </a:rPr>
              <a:t>   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– </a:t>
            </a:r>
            <a:r>
              <a:t>Exchange the last 20% of the guide with an elliptic nose.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1992"/>
            </a:pPr>
            <a:r>
              <a:rPr sz="996">
                <a:latin typeface="Times Roman"/>
                <a:ea typeface="Times Roman"/>
                <a:cs typeface="Times Roman"/>
                <a:sym typeface="Times Roman"/>
              </a:rPr>
              <a:t>   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– </a:t>
            </a:r>
            <a:r>
              <a:t>See the geometry with mcdisplay</a:t>
            </a:r>
            <a:endParaRPr sz="996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79475">
              <a:spcBef>
                <a:spcPts val="0"/>
              </a:spcBef>
              <a:buSzTx/>
              <a:buNone/>
              <a:defRPr sz="1992"/>
            </a:pPr>
            <a:r>
              <a:rPr sz="996">
                <a:latin typeface="Times Roman"/>
                <a:ea typeface="Times Roman"/>
                <a:cs typeface="Times Roman"/>
                <a:sym typeface="Times Roman"/>
              </a:rPr>
              <a:t>   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– </a:t>
            </a:r>
            <a:r>
              <a:t>Identify how the resulting beam have changed</a:t>
            </a:r>
            <a:endParaRPr sz="996"/>
          </a:p>
        </p:txBody>
      </p:sp>
      <p:sp>
        <p:nvSpPr>
          <p:cNvPr id="102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5" name="TextBox 4"/>
          <p:cNvSpPr txBox="1"/>
          <p:nvPr/>
        </p:nvSpPr>
        <p:spPr>
          <a:xfrm rot="390092">
            <a:off x="7061507" y="753737"/>
            <a:ext cx="4812024" cy="77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Solution on github, use if you are stuck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10" name="noguide_5.png" descr="noguide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1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1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14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6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18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9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0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21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2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2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24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25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26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29" name="noguide_9.png" descr="noguide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3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3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33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34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5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37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8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9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40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1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4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43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44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45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48" name="noguide_13.png" descr="noguide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4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5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5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5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5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6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62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63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64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67" name="noguide_17.png" descr="noguide_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6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6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71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72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3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74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5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6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7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78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9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81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82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83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86" name="noguide_21.png" descr="noguide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8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8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90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2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4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97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9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00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01" name="Shape 353"/>
          <p:cNvSpPr txBox="1"/>
          <p:nvPr/>
        </p:nvSpPr>
        <p:spPr>
          <a:xfrm>
            <a:off x="3195176" y="4178643"/>
            <a:ext cx="436031" cy="58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02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