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25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25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53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4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5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7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415167" y="596320"/>
            <a:ext cx="11348967" cy="762806"/>
          </a:xfrm>
          <a:prstGeom prst="rect">
            <a:avLst/>
          </a:prstGeom>
        </p:spPr>
        <p:txBody>
          <a:bodyPr lIns="121773" tIns="121773" rIns="121773" bIns="121773" anchor="t">
            <a:normAutofit fontScale="100000" lnSpcReduction="0"/>
          </a:bodyPr>
          <a:lstStyle>
            <a:lvl1pPr defTabSz="1219200">
              <a:defRPr b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idx="1"/>
          </p:nvPr>
        </p:nvSpPr>
        <p:spPr>
          <a:xfrm>
            <a:off x="415167" y="1538604"/>
            <a:ext cx="11348967" cy="4550456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■"/>
              <a:defRPr sz="2400">
                <a:solidFill>
                  <a:srgbClr val="595959"/>
                </a:solidFill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90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96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Text"/>
          <p:cNvSpPr txBox="1"/>
          <p:nvPr>
            <p:ph type="title"/>
          </p:nvPr>
        </p:nvSpPr>
        <p:spPr>
          <a:xfrm>
            <a:off x="415177" y="995304"/>
            <a:ext cx="11348967" cy="2733950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algn="ctr" defTabSz="1219200">
              <a:defRPr b="0" sz="6800"/>
            </a:lvl1pPr>
          </a:lstStyle>
          <a:p>
            <a:pPr/>
            <a:r>
              <a:t>Title Text</a:t>
            </a:r>
          </a:p>
        </p:txBody>
      </p:sp>
      <p:sp>
        <p:nvSpPr>
          <p:cNvPr id="307" name="Body Level One…"/>
          <p:cNvSpPr txBox="1"/>
          <p:nvPr>
            <p:ph type="body" sz="quarter" idx="1"/>
          </p:nvPr>
        </p:nvSpPr>
        <p:spPr>
          <a:xfrm>
            <a:off x="415167" y="3778468"/>
            <a:ext cx="11348967" cy="1055701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457200" indent="-342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1pPr>
            <a:lvl2pPr marL="457200" indent="1397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2pPr>
            <a:lvl3pPr marL="457200" indent="596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3pPr>
            <a:lvl4pPr marL="457200" indent="10541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4pPr>
            <a:lvl5pPr marL="457200" indent="15113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0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09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7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15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Text"/>
          <p:cNvSpPr txBox="1"/>
          <p:nvPr>
            <p:ph type="title"/>
          </p:nvPr>
        </p:nvSpPr>
        <p:spPr>
          <a:xfrm>
            <a:off x="2187376" y="178593"/>
            <a:ext cx="7804548" cy="1518048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algn="ctr" defTabSz="410765">
              <a:defRPr b="0"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6" name="Body Level One…"/>
          <p:cNvSpPr txBox="1"/>
          <p:nvPr>
            <p:ph type="body" idx="1"/>
          </p:nvPr>
        </p:nvSpPr>
        <p:spPr>
          <a:xfrm>
            <a:off x="2187376" y="1821656"/>
            <a:ext cx="7804548" cy="4420196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305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50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94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39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835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spcBef>
                <a:spcPts val="0"/>
              </a:spcBef>
              <a:defRPr b="0" sz="11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41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42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4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0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48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1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353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6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3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64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3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941396" y="44092"/>
            <a:ext cx="1257109" cy="5473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77" name="image6.png" descr="image6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9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39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8472469" y="6432103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1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41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1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8478698" y="6536741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2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36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37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5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43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6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6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6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7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650" y="0"/>
            <a:ext cx="9144000" cy="78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Slide Number"/>
          <p:cNvSpPr txBox="1"/>
          <p:nvPr>
            <p:ph type="sldNum" sz="quarter" idx="2"/>
          </p:nvPr>
        </p:nvSpPr>
        <p:spPr>
          <a:xfrm>
            <a:off x="8432800" y="6572716"/>
            <a:ext cx="2133600" cy="248306"/>
          </a:xfrm>
          <a:prstGeom prst="rect">
            <a:avLst/>
          </a:prstGeom>
        </p:spPr>
        <p:txBody>
          <a:bodyPr wrap="square"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8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84980" y="0"/>
            <a:ext cx="1071907" cy="7842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7" name="Group"/>
          <p:cNvGrpSpPr/>
          <p:nvPr/>
        </p:nvGrpSpPr>
        <p:grpSpPr>
          <a:xfrm>
            <a:off x="1627187" y="6567160"/>
            <a:ext cx="8837613" cy="253862"/>
            <a:chOff x="0" y="0"/>
            <a:chExt cx="8837612" cy="253861"/>
          </a:xfrm>
        </p:grpSpPr>
        <p:sp>
          <p:nvSpPr>
            <p:cNvPr id="484" name="ILL College 7 seminar on SINE2020 WP8 work"/>
            <p:cNvSpPr txBox="1"/>
            <p:nvPr/>
          </p:nvSpPr>
          <p:spPr>
            <a:xfrm>
              <a:off x="4445000" y="0"/>
              <a:ext cx="4392613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ILL College 7 seminar on SINE2020 WP8 work</a:t>
              </a:r>
            </a:p>
          </p:txBody>
        </p:sp>
        <p:sp>
          <p:nvSpPr>
            <p:cNvPr id="485" name="Footer Placeholder 4"/>
            <p:cNvSpPr txBox="1"/>
            <p:nvPr/>
          </p:nvSpPr>
          <p:spPr>
            <a:xfrm>
              <a:off x="591467" y="5556"/>
              <a:ext cx="4185990" cy="248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This project was funded by the European Union (GA no. 654000)</a:t>
              </a:r>
            </a:p>
          </p:txBody>
        </p:sp>
        <p:sp>
          <p:nvSpPr>
            <p:cNvPr id="486" name="18/11/19"/>
            <p:cNvSpPr txBox="1"/>
            <p:nvPr/>
          </p:nvSpPr>
          <p:spPr>
            <a:xfrm>
              <a:off x="0" y="0"/>
              <a:ext cx="2759075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18/11/19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9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9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sp>
        <p:nvSpPr>
          <p:cNvPr id="49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0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3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04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5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2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10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3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52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52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2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2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3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5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6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8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6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0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01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02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03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09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2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2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3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3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3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3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56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5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"/>
          <p:cNvGrpSpPr/>
          <p:nvPr/>
        </p:nvGrpSpPr>
        <p:grpSpPr>
          <a:xfrm>
            <a:off x="11422660" y="5734846"/>
            <a:ext cx="746604" cy="779407"/>
            <a:chOff x="0" y="0"/>
            <a:chExt cx="746602" cy="779406"/>
          </a:xfrm>
        </p:grpSpPr>
        <p:sp>
          <p:nvSpPr>
            <p:cNvPr id="15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9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7" name="Group"/>
          <p:cNvGrpSpPr/>
          <p:nvPr/>
        </p:nvGrpSpPr>
        <p:grpSpPr>
          <a:xfrm>
            <a:off x="11469154" y="4960396"/>
            <a:ext cx="653617" cy="652604"/>
            <a:chOff x="0" y="0"/>
            <a:chExt cx="653615" cy="652603"/>
          </a:xfrm>
        </p:grpSpPr>
        <p:pic>
          <p:nvPicPr>
            <p:cNvPr id="165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8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8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8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9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1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1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1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1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2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15.xml"/><Relationship Id="rId26" Type="http://schemas.openxmlformats.org/officeDocument/2006/relationships/slideLayout" Target="../slideLayouts/slideLayout16.xml"/><Relationship Id="rId27" Type="http://schemas.openxmlformats.org/officeDocument/2006/relationships/slideLayout" Target="../slideLayouts/slideLayout17.xml"/><Relationship Id="rId28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2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  <p:sldLayoutId id="2147483661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  <p:sldLayoutId id="2147483668" r:id="rId30"/>
    <p:sldLayoutId id="2147483669" r:id="rId31"/>
    <p:sldLayoutId id="2147483670" r:id="rId32"/>
    <p:sldLayoutId id="2147483671" r:id="rId33"/>
    <p:sldLayoutId id="2147483672" r:id="rId34"/>
    <p:sldLayoutId id="2147483673" r:id="rId35"/>
    <p:sldLayoutId id="2147483674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openacc.org" TargetMode="External"/><Relationship Id="rId3" Type="http://schemas.openxmlformats.org/officeDocument/2006/relationships/hyperlink" Target="https://developer.nvidia.com/hpc-sdk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3" Type="http://schemas.openxmlformats.org/officeDocument/2006/relationships/image" Target="../media/image1.tif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image" Target="../media/image20.png"/><Relationship Id="rId9" Type="http://schemas.openxmlformats.org/officeDocument/2006/relationships/image" Target="../media/image14.jpeg"/><Relationship Id="rId10" Type="http://schemas.openxmlformats.org/officeDocument/2006/relationships/image" Target="../media/image21.png"/><Relationship Id="rId11" Type="http://schemas.openxmlformats.org/officeDocument/2006/relationships/image" Target="../media/image1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4.jpe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5.jpe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png"/><Relationship Id="rId17" Type="http://schemas.openxmlformats.org/officeDocument/2006/relationships/image" Target="../media/image7.png"/><Relationship Id="rId18" Type="http://schemas.openxmlformats.org/officeDocument/2006/relationships/image" Target="../media/image8.png"/><Relationship Id="rId19" Type="http://schemas.openxmlformats.org/officeDocument/2006/relationships/image" Target="../media/image2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3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3" Type="http://schemas.openxmlformats.org/officeDocument/2006/relationships/image" Target="../media/image7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mcstas-2.x vs. mcstas-3.0, status and elements of the GPU 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6560"/>
            </a:lvl1pPr>
          </a:lstStyle>
          <a:p>
            <a:pPr/>
            <a:r>
              <a:t>mcstas-2.x vs. mcstas-3.0, status and elements of the GPU port</a:t>
            </a:r>
          </a:p>
        </p:txBody>
      </p:sp>
      <p:sp>
        <p:nvSpPr>
          <p:cNvPr id="575" name="Peter Willendrup and Erik Knudsen DTU Physic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Peter Willendrup</a:t>
            </a:r>
            <a:r>
              <a:rPr u="none"/>
              <a:t> and Erik Knudsen DTU Physics</a:t>
            </a:r>
          </a:p>
        </p:txBody>
      </p:sp>
      <p:sp>
        <p:nvSpPr>
          <p:cNvPr id="5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3905097" y="6549580"/>
            <a:ext cx="1244409" cy="300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5166862" y="6548588"/>
            <a:ext cx="992495" cy="276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Illustration, simple instr with…"/>
          <p:cNvSpPr txBox="1"/>
          <p:nvPr>
            <p:ph type="body" sz="quarter" idx="1"/>
          </p:nvPr>
        </p:nvSpPr>
        <p:spPr>
          <a:xfrm>
            <a:off x="73000" y="1065600"/>
            <a:ext cx="1918197" cy="5716058"/>
          </a:xfrm>
          <a:prstGeom prst="rect">
            <a:avLst/>
          </a:prstGeom>
        </p:spPr>
        <p:txBody>
          <a:bodyPr/>
          <a:lstStyle/>
          <a:p>
            <a:pPr/>
            <a:r>
              <a:t>Illustration, simple instr with</a:t>
            </a:r>
          </a:p>
          <a:p>
            <a:pPr/>
            <a:r>
              <a:t>Instr vars and “flag”</a:t>
            </a:r>
          </a:p>
          <a:p>
            <a:pPr/>
          </a:p>
          <a:p>
            <a:pPr/>
            <a:r>
              <a:t>Arm</a:t>
            </a:r>
          </a:p>
          <a:p>
            <a:pPr/>
          </a:p>
          <a:p>
            <a:pPr/>
            <a:r>
              <a:t>Source</a:t>
            </a:r>
          </a:p>
          <a:p>
            <a:pPr/>
          </a:p>
          <a:p>
            <a:pPr/>
            <a:r>
              <a:t>Slit</a:t>
            </a:r>
          </a:p>
          <a:p>
            <a:pPr/>
          </a:p>
          <a:p>
            <a:pPr/>
            <a:r>
              <a:t>PSD</a:t>
            </a:r>
          </a:p>
        </p:txBody>
      </p:sp>
      <p:sp>
        <p:nvSpPr>
          <p:cNvPr id="7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6" name="Screenshot 2020-01-17 at 14.32.48.png" descr="Screenshot 2020-01-17 at 14.3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293" y="0"/>
            <a:ext cx="9784714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he neutron and USERVARS in the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neutron and USERVARS in the instrument </a:t>
            </a:r>
          </a:p>
        </p:txBody>
      </p:sp>
      <p:sp>
        <p:nvSpPr>
          <p:cNvPr id="7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0" name="Screenshot 2020-01-17 at 21.55.31.png" descr="Screenshot 2020-01-17 at 21.5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3226120"/>
            <a:ext cx="9474200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Screenshot 2020-01-17 at 22.01.09.png" descr="Screenshot 2020-01-17 at 22.01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500" y="1930400"/>
            <a:ext cx="1231900" cy="241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5" name="Group"/>
          <p:cNvGrpSpPr/>
          <p:nvPr/>
        </p:nvGrpSpPr>
        <p:grpSpPr>
          <a:xfrm>
            <a:off x="1468146" y="1917700"/>
            <a:ext cx="4183354" cy="254000"/>
            <a:chOff x="0" y="0"/>
            <a:chExt cx="4183353" cy="254000"/>
          </a:xfrm>
        </p:grpSpPr>
        <p:pic>
          <p:nvPicPr>
            <p:cNvPr id="722" name="Screenshot 2020-01-17 at 21.58.15.png" descr="Screenshot 2020-01-17 at 21.58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9103" y="0"/>
              <a:ext cx="3352801" cy="25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3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5" t="0" r="0" b="0"/>
            <a:stretch>
              <a:fillRect/>
            </a:stretch>
          </p:blipFill>
          <p:spPr>
            <a:xfrm>
              <a:off x="4016616" y="6350"/>
              <a:ext cx="166738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4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45058" b="0"/>
            <a:stretch>
              <a:fillRect/>
            </a:stretch>
          </p:blipFill>
          <p:spPr>
            <a:xfrm>
              <a:off x="0" y="12700"/>
              <a:ext cx="67682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26" name="v2.5: Global variables"/>
          <p:cNvSpPr txBox="1"/>
          <p:nvPr/>
        </p:nvSpPr>
        <p:spPr>
          <a:xfrm>
            <a:off x="1553567" y="1553645"/>
            <a:ext cx="196671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v2.5: Global variables</a:t>
            </a:r>
          </a:p>
        </p:txBody>
      </p:sp>
      <p:sp>
        <p:nvSpPr>
          <p:cNvPr id="727" name="v3.0: particle struct, including any USERVARS like flag."/>
          <p:cNvSpPr txBox="1"/>
          <p:nvPr/>
        </p:nvSpPr>
        <p:spPr>
          <a:xfrm>
            <a:off x="1553567" y="2988745"/>
            <a:ext cx="49745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v3.0: particle struct, including any USERVARS like flag.</a:t>
            </a:r>
          </a:p>
        </p:txBody>
      </p:sp>
      <p:sp>
        <p:nvSpPr>
          <p:cNvPr id="728" name="Line"/>
          <p:cNvSpPr/>
          <p:nvPr/>
        </p:nvSpPr>
        <p:spPr>
          <a:xfrm flipH="1">
            <a:off x="2766785" y="2268770"/>
            <a:ext cx="4205724" cy="355010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9" name="Can be probed using e.g. Monitor_nD with user1=“flag” which uses the function…"/>
          <p:cNvSpPr/>
          <p:nvPr/>
        </p:nvSpPr>
        <p:spPr>
          <a:xfrm>
            <a:off x="6960365" y="2271856"/>
            <a:ext cx="5098042" cy="142564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Can be probed using e.g. Monitor_nD with</a:t>
            </a:r>
            <a:br/>
            <a:r>
              <a:t>user1=“flag” which uses the function</a:t>
            </a:r>
            <a:br/>
          </a:p>
          <a:p>
            <a:pPr/>
            <a:br/>
            <a:r>
              <a:t>also works with e.g. “x” </a:t>
            </a:r>
          </a:p>
        </p:txBody>
      </p:sp>
      <p:sp>
        <p:nvSpPr>
          <p:cNvPr id="730" name="double particle_getvar(_class_particle *p, char *name, int *suc)"/>
          <p:cNvSpPr txBox="1"/>
          <p:nvPr/>
        </p:nvSpPr>
        <p:spPr>
          <a:xfrm>
            <a:off x="7027379" y="3087309"/>
            <a:ext cx="496401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/>
            </a:pPr>
            <a:r>
              <a:rPr>
                <a:solidFill>
                  <a:schemeClr val="accent2">
                    <a:lumOff val="11225"/>
                  </a:schemeClr>
                </a:solidFill>
              </a:rPr>
              <a:t>double</a:t>
            </a:r>
            <a:r>
              <a:t> </a:t>
            </a:r>
            <a:r>
              <a:rPr>
                <a:solidFill>
                  <a:schemeClr val="accent3">
                    <a:lumOff val="-9372"/>
                  </a:schemeClr>
                </a:solidFill>
              </a:rPr>
              <a:t>particle_getvar</a:t>
            </a:r>
            <a:r>
              <a:t>(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_class_particle</a:t>
            </a:r>
            <a:r>
              <a:t> *p, 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char</a:t>
            </a:r>
            <a:r>
              <a:t> *name, 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int</a:t>
            </a:r>
            <a:r>
              <a:t> *suc)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he neutron and USERVARS in the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neutron and USERVARS in the instrument </a:t>
            </a:r>
          </a:p>
        </p:txBody>
      </p:sp>
      <p:sp>
        <p:nvSpPr>
          <p:cNvPr id="7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Screenshot 2020-01-17 at 21.55.31.png" descr="Screenshot 2020-01-17 at 21.5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3226120"/>
            <a:ext cx="9474200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Screenshot 2020-01-17 at 22.01.09.png" descr="Screenshot 2020-01-17 at 22.01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500" y="1930400"/>
            <a:ext cx="1231900" cy="241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9" name="Group"/>
          <p:cNvGrpSpPr/>
          <p:nvPr/>
        </p:nvGrpSpPr>
        <p:grpSpPr>
          <a:xfrm>
            <a:off x="1468146" y="1917700"/>
            <a:ext cx="4183354" cy="254000"/>
            <a:chOff x="0" y="0"/>
            <a:chExt cx="4183353" cy="254000"/>
          </a:xfrm>
        </p:grpSpPr>
        <p:pic>
          <p:nvPicPr>
            <p:cNvPr id="736" name="Screenshot 2020-01-17 at 21.58.15.png" descr="Screenshot 2020-01-17 at 21.58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9103" y="0"/>
              <a:ext cx="3352801" cy="25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7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5" t="0" r="0" b="0"/>
            <a:stretch>
              <a:fillRect/>
            </a:stretch>
          </p:blipFill>
          <p:spPr>
            <a:xfrm>
              <a:off x="4016616" y="6350"/>
              <a:ext cx="166738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8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45058" b="0"/>
            <a:stretch>
              <a:fillRect/>
            </a:stretch>
          </p:blipFill>
          <p:spPr>
            <a:xfrm>
              <a:off x="0" y="12700"/>
              <a:ext cx="67682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0" name="v2.5: Global variables"/>
          <p:cNvSpPr txBox="1"/>
          <p:nvPr/>
        </p:nvSpPr>
        <p:spPr>
          <a:xfrm>
            <a:off x="1553567" y="1553645"/>
            <a:ext cx="196671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v2.5: Global variables</a:t>
            </a:r>
          </a:p>
        </p:txBody>
      </p:sp>
      <p:sp>
        <p:nvSpPr>
          <p:cNvPr id="741" name="v3.0: particle struct, including any USERVARS like flag."/>
          <p:cNvSpPr txBox="1"/>
          <p:nvPr/>
        </p:nvSpPr>
        <p:spPr>
          <a:xfrm>
            <a:off x="1553567" y="2988745"/>
            <a:ext cx="49745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v3.0: particle struct, including any USERVARS like flag.</a:t>
            </a:r>
          </a:p>
        </p:txBody>
      </p:sp>
      <p:sp>
        <p:nvSpPr>
          <p:cNvPr id="742" name="Line"/>
          <p:cNvSpPr/>
          <p:nvPr/>
        </p:nvSpPr>
        <p:spPr>
          <a:xfrm flipH="1">
            <a:off x="4290856" y="2700442"/>
            <a:ext cx="3592527" cy="14614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3" name="RNG state is a thread-variable contained on the _particle struct. Was earlier a global state in CPU settings"/>
          <p:cNvSpPr/>
          <p:nvPr/>
        </p:nvSpPr>
        <p:spPr>
          <a:xfrm>
            <a:off x="7833783" y="1838823"/>
            <a:ext cx="3650126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RNG state is a thread-variable contained on the _particle struct. Was earlier a global state in CPU settings</a:t>
            </a:r>
          </a:p>
        </p:txBody>
      </p:sp>
      <p:sp>
        <p:nvSpPr>
          <p:cNvPr id="744" name="Line"/>
          <p:cNvSpPr/>
          <p:nvPr/>
        </p:nvSpPr>
        <p:spPr>
          <a:xfrm>
            <a:off x="9658845" y="2781150"/>
            <a:ext cx="1" cy="4565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5" name="Side-effect:  Every function in TRACE that uses random numbers must have _particle in the footprint"/>
          <p:cNvSpPr/>
          <p:nvPr/>
        </p:nvSpPr>
        <p:spPr>
          <a:xfrm>
            <a:off x="7833783" y="3243683"/>
            <a:ext cx="3650126" cy="108922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Side-effect: </a:t>
            </a:r>
            <a:br/>
            <a:r>
              <a:t>Every function in TRACE that uses random numbers must have _particle in the footprint</a:t>
            </a:r>
          </a:p>
        </p:txBody>
      </p:sp>
      <p:sp>
        <p:nvSpPr>
          <p:cNvPr id="746" name="Particle state data are not global: Don’t use RESTORE_NEUTRON in TRACE to do a local restore, the macro only raises a flag"/>
          <p:cNvSpPr/>
          <p:nvPr/>
        </p:nvSpPr>
        <p:spPr>
          <a:xfrm>
            <a:off x="7833783" y="4818484"/>
            <a:ext cx="3650126" cy="108922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Particle state data are not global:</a:t>
            </a:r>
            <a:br/>
            <a:r>
              <a:rPr b="1"/>
              <a:t>Don’t</a:t>
            </a:r>
            <a:r>
              <a:t> use RESTORE_NEUTRON in TRACE to do a </a:t>
            </a:r>
            <a:r>
              <a:rPr b="1"/>
              <a:t>local</a:t>
            </a:r>
            <a:r>
              <a:t> restore, the macro only raises a flag</a:t>
            </a:r>
          </a:p>
        </p:txBody>
      </p:sp>
      <p:sp>
        <p:nvSpPr>
          <p:cNvPr id="747" name="Line"/>
          <p:cNvSpPr/>
          <p:nvPr/>
        </p:nvSpPr>
        <p:spPr>
          <a:xfrm>
            <a:off x="9658845" y="4347442"/>
            <a:ext cx="1" cy="4565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0" name="Source_simple minor changes"/>
          <p:cNvSpPr txBox="1"/>
          <p:nvPr/>
        </p:nvSpPr>
        <p:spPr>
          <a:xfrm>
            <a:off x="301525" y="859642"/>
            <a:ext cx="2181871" cy="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731520">
              <a:spcBef>
                <a:spcPts val="0"/>
              </a:spcBef>
              <a:defRPr b="1" sz="2400"/>
            </a:pPr>
            <a:r>
              <a:t>Source_simple</a:t>
            </a:r>
            <a:br/>
            <a:r>
              <a:t>minor changes</a:t>
            </a:r>
          </a:p>
        </p:txBody>
      </p:sp>
      <p:pic>
        <p:nvPicPr>
          <p:cNvPr id="751" name="Screen Shot 2021-02-20 at 19.29.10.png" descr="Screen Shot 2021-02-20 at 19.29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1876" y="-137542"/>
            <a:ext cx="10563528" cy="6995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4" name="PSD has several changes"/>
          <p:cNvSpPr txBox="1"/>
          <p:nvPr/>
        </p:nvSpPr>
        <p:spPr>
          <a:xfrm>
            <a:off x="156747" y="961242"/>
            <a:ext cx="2181870" cy="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667512">
              <a:spcBef>
                <a:spcPts val="0"/>
              </a:spcBef>
              <a:defRPr b="1" sz="2190"/>
            </a:pPr>
            <a:r>
              <a:t>PSD has several</a:t>
            </a:r>
            <a:br/>
            <a:r>
              <a:t>changes</a:t>
            </a:r>
          </a:p>
        </p:txBody>
      </p:sp>
      <p:pic>
        <p:nvPicPr>
          <p:cNvPr id="755" name="Screenshot 2020-01-17 at 15.22.34.png" descr="Screenshot 2020-01-17 at 15.22.34.png"/>
          <p:cNvPicPr>
            <a:picLocks noChangeAspect="1"/>
          </p:cNvPicPr>
          <p:nvPr/>
        </p:nvPicPr>
        <p:blipFill>
          <a:blip r:embed="rId2">
            <a:extLst/>
          </a:blip>
          <a:srcRect l="0" t="0" r="18997" b="0"/>
          <a:stretch>
            <a:fillRect/>
          </a:stretch>
        </p:blipFill>
        <p:spPr>
          <a:xfrm>
            <a:off x="78796" y="2661786"/>
            <a:ext cx="12021660" cy="1677195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No more DEFINITION PARAMETERS"/>
          <p:cNvSpPr txBox="1"/>
          <p:nvPr/>
        </p:nvSpPr>
        <p:spPr>
          <a:xfrm>
            <a:off x="4512667" y="1626117"/>
            <a:ext cx="350867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pPr/>
            <a:r>
              <a:t>No more DEFINITION PARAMETERS</a:t>
            </a:r>
          </a:p>
        </p:txBody>
      </p:sp>
      <p:sp>
        <p:nvSpPr>
          <p:cNvPr id="757" name="Use of new DArray2d for dynamic allocation"/>
          <p:cNvSpPr txBox="1"/>
          <p:nvPr/>
        </p:nvSpPr>
        <p:spPr>
          <a:xfrm>
            <a:off x="3954809" y="5066809"/>
            <a:ext cx="426968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pPr/>
            <a:r>
              <a:t>Use of new DArray2d for dynamic allocation</a:t>
            </a:r>
          </a:p>
        </p:txBody>
      </p:sp>
      <p:sp>
        <p:nvSpPr>
          <p:cNvPr id="758" name="Line"/>
          <p:cNvSpPr/>
          <p:nvPr/>
        </p:nvSpPr>
        <p:spPr>
          <a:xfrm flipH="1">
            <a:off x="2400498" y="1924977"/>
            <a:ext cx="3612952" cy="10307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9" name="Line"/>
          <p:cNvSpPr/>
          <p:nvPr/>
        </p:nvSpPr>
        <p:spPr>
          <a:xfrm>
            <a:off x="6000749" y="1898339"/>
            <a:ext cx="3303341" cy="93299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0" name="Line"/>
          <p:cNvSpPr/>
          <p:nvPr/>
        </p:nvSpPr>
        <p:spPr>
          <a:xfrm flipH="1" flipV="1">
            <a:off x="1130498" y="4098712"/>
            <a:ext cx="4683217" cy="89452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1" name="Line"/>
          <p:cNvSpPr/>
          <p:nvPr/>
        </p:nvSpPr>
        <p:spPr>
          <a:xfrm flipV="1">
            <a:off x="5844767" y="4268450"/>
            <a:ext cx="2376771" cy="72569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762" name="Screen Shot 2021-03-02 at 10.36.51.png" descr="Screen Shot 2021-03-02 at 10.36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87330" y="4437471"/>
            <a:ext cx="3734393" cy="2005239"/>
          </a:xfrm>
          <a:prstGeom prst="rect">
            <a:avLst/>
          </a:prstGeom>
          <a:ln w="12700">
            <a:miter lim="400000"/>
          </a:ln>
        </p:spPr>
      </p:pic>
      <p:sp>
        <p:nvSpPr>
          <p:cNvPr id="763" name="Line"/>
          <p:cNvSpPr/>
          <p:nvPr/>
        </p:nvSpPr>
        <p:spPr>
          <a:xfrm>
            <a:off x="5871811" y="5302585"/>
            <a:ext cx="2625964" cy="6746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Screenshot 2020-01-20 at 09.37.08.png" descr="Screenshot 2020-01-20 at 09.3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4297"/>
            <a:ext cx="12179301" cy="2356916"/>
          </a:xfrm>
          <a:prstGeom prst="rect">
            <a:avLst/>
          </a:prstGeom>
          <a:ln w="12700">
            <a:miter lim="400000"/>
          </a:ln>
        </p:spPr>
      </p:pic>
      <p:sp>
        <p:nvSpPr>
          <p:cNvPr id="7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7" name="PSD lots of changes"/>
          <p:cNvSpPr txBox="1"/>
          <p:nvPr/>
        </p:nvSpPr>
        <p:spPr>
          <a:xfrm>
            <a:off x="2157453" y="-351722"/>
            <a:ext cx="5701375" cy="110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spcBef>
                <a:spcPts val="0"/>
              </a:spcBef>
              <a:defRPr b="1" sz="3000"/>
            </a:lvl1pPr>
          </a:lstStyle>
          <a:p>
            <a:pPr/>
            <a:r>
              <a:t>PSD lots of changes</a:t>
            </a:r>
          </a:p>
        </p:txBody>
      </p:sp>
      <p:pic>
        <p:nvPicPr>
          <p:cNvPr id="768" name="Screenshot 2020-01-20 at 09.45.43.png" descr="Screenshot 2020-01-20 at 09.4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4781" y="3136101"/>
            <a:ext cx="4238068" cy="370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Enabling atomic writes on the detector arrays"/>
          <p:cNvSpPr txBox="1"/>
          <p:nvPr/>
        </p:nvSpPr>
        <p:spPr>
          <a:xfrm>
            <a:off x="1274023" y="4850834"/>
            <a:ext cx="4416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pPr/>
            <a:r>
              <a:t>Enabling atomic writes on the detector arrays</a:t>
            </a:r>
          </a:p>
        </p:txBody>
      </p:sp>
      <p:sp>
        <p:nvSpPr>
          <p:cNvPr id="770" name="Line"/>
          <p:cNvSpPr/>
          <p:nvPr/>
        </p:nvSpPr>
        <p:spPr>
          <a:xfrm>
            <a:off x="2762106" y="5123056"/>
            <a:ext cx="397435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771" name="Screenshot 2020-08-15 at 12.40.31.png" descr="Screenshot 2020-08-15 at 12.40.31.png"/>
          <p:cNvPicPr>
            <a:picLocks noChangeAspect="1"/>
          </p:cNvPicPr>
          <p:nvPr/>
        </p:nvPicPr>
        <p:blipFill>
          <a:blip r:embed="rId4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ompiler settings used for GPU:"/>
          <p:cNvSpPr txBox="1"/>
          <p:nvPr>
            <p:ph type="title"/>
          </p:nvPr>
        </p:nvSpPr>
        <p:spPr>
          <a:xfrm>
            <a:off x="1433462" y="553126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Compiler settings used for GPU:</a:t>
            </a:r>
          </a:p>
        </p:txBody>
      </p:sp>
      <p:sp>
        <p:nvSpPr>
          <p:cNvPr id="7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5" name="nvc -ta=tesla,managed -Minfo=accel -DOPENACC"/>
          <p:cNvSpPr txBox="1"/>
          <p:nvPr/>
        </p:nvSpPr>
        <p:spPr>
          <a:xfrm>
            <a:off x="522962" y="1785752"/>
            <a:ext cx="570178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nvc -ta=tesla,managed -Minfo=accel -DOPENACC</a:t>
            </a:r>
          </a:p>
        </p:txBody>
      </p:sp>
      <p:sp>
        <p:nvSpPr>
          <p:cNvPr id="776" name="Line"/>
          <p:cNvSpPr/>
          <p:nvPr/>
        </p:nvSpPr>
        <p:spPr>
          <a:xfrm flipV="1">
            <a:off x="1887172" y="2106257"/>
            <a:ext cx="1" cy="38224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7" name="Generate Tesla code. “compute capability” e.g. tesla:cc70  may be specified to indicate specific card."/>
          <p:cNvSpPr txBox="1"/>
          <p:nvPr/>
        </p:nvSpPr>
        <p:spPr>
          <a:xfrm>
            <a:off x="1732997" y="6057116"/>
            <a:ext cx="523855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Generate Tesla code. “compute capability” e.g. tesla:cc70 </a:t>
            </a:r>
            <a:br/>
            <a:r>
              <a:t>may be specified to indicate specific card.</a:t>
            </a:r>
          </a:p>
        </p:txBody>
      </p:sp>
      <p:sp>
        <p:nvSpPr>
          <p:cNvPr id="778" name="Line"/>
          <p:cNvSpPr/>
          <p:nvPr/>
        </p:nvSpPr>
        <p:spPr>
          <a:xfrm flipV="1">
            <a:off x="2649172" y="2106257"/>
            <a:ext cx="1" cy="32434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9" name="Use CUDA shared memory for host-device-host allocation. Needed for our 2D-arrays at present, may include penalty, we could get rid."/>
          <p:cNvSpPr txBox="1"/>
          <p:nvPr/>
        </p:nvSpPr>
        <p:spPr>
          <a:xfrm>
            <a:off x="2380697" y="5422116"/>
            <a:ext cx="6094526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Use CUDA shared memory for host-device-host allocation. Needed for our 2D-arrays at present, may include penalty, we could get rid.</a:t>
            </a:r>
          </a:p>
        </p:txBody>
      </p:sp>
      <p:sp>
        <p:nvSpPr>
          <p:cNvPr id="780" name="Give accel debug information"/>
          <p:cNvSpPr txBox="1"/>
          <p:nvPr/>
        </p:nvSpPr>
        <p:spPr>
          <a:xfrm>
            <a:off x="3650697" y="4304516"/>
            <a:ext cx="6094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Give accel debug information</a:t>
            </a:r>
          </a:p>
        </p:txBody>
      </p:sp>
      <p:sp>
        <p:nvSpPr>
          <p:cNvPr id="781" name="Line"/>
          <p:cNvSpPr/>
          <p:nvPr/>
        </p:nvSpPr>
        <p:spPr>
          <a:xfrm flipV="1">
            <a:off x="4046172" y="2106257"/>
            <a:ext cx="1" cy="215036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2" name="Main “enable GPU”/OpenACC switch"/>
          <p:cNvSpPr txBox="1"/>
          <p:nvPr/>
        </p:nvSpPr>
        <p:spPr>
          <a:xfrm>
            <a:off x="5503306" y="3804894"/>
            <a:ext cx="609452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Main “enable GPU”/OpenACC switch</a:t>
            </a:r>
          </a:p>
        </p:txBody>
      </p:sp>
      <p:sp>
        <p:nvSpPr>
          <p:cNvPr id="783" name="Line"/>
          <p:cNvSpPr/>
          <p:nvPr/>
        </p:nvSpPr>
        <p:spPr>
          <a:xfrm flipV="1">
            <a:off x="5697172" y="2106257"/>
            <a:ext cx="1" cy="16178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784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0" t="20495" r="0" b="20495"/>
          <a:stretch>
            <a:fillRect/>
          </a:stretch>
        </p:blipFill>
        <p:spPr>
          <a:xfrm>
            <a:off x="9740849" y="192830"/>
            <a:ext cx="1236066" cy="344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( McStas 3.0 mcrun is preconfigured    on Linux - excluding -Minfo=accel,    simply use mcrun --openacc when    compiling, can also combine with    e.g. --mpi=N )"/>
          <p:cNvSpPr txBox="1"/>
          <p:nvPr/>
        </p:nvSpPr>
        <p:spPr>
          <a:xfrm>
            <a:off x="8566145" y="679747"/>
            <a:ext cx="3276502" cy="113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 McStas 3.0 mcrun is preconfigured</a:t>
            </a:r>
            <a:br/>
            <a:r>
              <a:t>   on Linux - excluding -Minfo=accel,</a:t>
            </a:r>
            <a:br/>
            <a:r>
              <a:t>   simply use mcrun --openacc when</a:t>
            </a:r>
            <a:br/>
            <a:r>
              <a:t>   compiling, can also combine with</a:t>
            </a:r>
            <a:br/>
            <a:r>
              <a:t>   e.g. --mpi=N 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ompiler settings used for GPU:"/>
          <p:cNvSpPr txBox="1"/>
          <p:nvPr>
            <p:ph type="title"/>
          </p:nvPr>
        </p:nvSpPr>
        <p:spPr>
          <a:xfrm>
            <a:off x="1433462" y="553126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Compiler settings used for GPU:</a:t>
            </a:r>
          </a:p>
        </p:txBody>
      </p:sp>
      <p:sp>
        <p:nvSpPr>
          <p:cNvPr id="7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0" name="nvc -ta=tesla,managed -Minfo=accel -DOPENACC"/>
          <p:cNvSpPr txBox="1"/>
          <p:nvPr/>
        </p:nvSpPr>
        <p:spPr>
          <a:xfrm>
            <a:off x="522962" y="1785752"/>
            <a:ext cx="570178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nvc -ta=tesla,managed -Minfo=accel -DOPENACC</a:t>
            </a:r>
          </a:p>
        </p:txBody>
      </p:sp>
      <p:sp>
        <p:nvSpPr>
          <p:cNvPr id="791" name="Line"/>
          <p:cNvSpPr/>
          <p:nvPr/>
        </p:nvSpPr>
        <p:spPr>
          <a:xfrm flipV="1">
            <a:off x="1887172" y="2106257"/>
            <a:ext cx="1" cy="38224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2" name="Generate Tesla code. “compute capability” e.g. tesla:cc70  may be specified to indicate specific card."/>
          <p:cNvSpPr txBox="1"/>
          <p:nvPr/>
        </p:nvSpPr>
        <p:spPr>
          <a:xfrm>
            <a:off x="1732997" y="6057116"/>
            <a:ext cx="523855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Generate Tesla code. “compute capability” e.g. tesla:cc70 </a:t>
            </a:r>
            <a:br/>
            <a:r>
              <a:t>may be specified to indicate specific card.</a:t>
            </a:r>
          </a:p>
        </p:txBody>
      </p:sp>
      <p:sp>
        <p:nvSpPr>
          <p:cNvPr id="793" name="Line"/>
          <p:cNvSpPr/>
          <p:nvPr/>
        </p:nvSpPr>
        <p:spPr>
          <a:xfrm flipV="1">
            <a:off x="2649172" y="2106257"/>
            <a:ext cx="1" cy="32434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4" name="Use CUDA shared memory for host-device-host allocation. Needed for our 2D-arrays at present, may include penalty, we could get rid."/>
          <p:cNvSpPr txBox="1"/>
          <p:nvPr/>
        </p:nvSpPr>
        <p:spPr>
          <a:xfrm>
            <a:off x="2380697" y="5422116"/>
            <a:ext cx="6094526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Use CUDA shared memory for host-device-host allocation. Needed for our 2D-arrays at present, may include penalty, we could get rid.</a:t>
            </a:r>
          </a:p>
        </p:txBody>
      </p:sp>
      <p:sp>
        <p:nvSpPr>
          <p:cNvPr id="795" name="Give accel debug information"/>
          <p:cNvSpPr txBox="1"/>
          <p:nvPr/>
        </p:nvSpPr>
        <p:spPr>
          <a:xfrm>
            <a:off x="3650697" y="4304516"/>
            <a:ext cx="6094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Give accel debug information</a:t>
            </a:r>
          </a:p>
        </p:txBody>
      </p:sp>
      <p:sp>
        <p:nvSpPr>
          <p:cNvPr id="796" name="Line"/>
          <p:cNvSpPr/>
          <p:nvPr/>
        </p:nvSpPr>
        <p:spPr>
          <a:xfrm flipV="1">
            <a:off x="4046172" y="2106257"/>
            <a:ext cx="1" cy="215036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7" name="Main “enable GPU”/OpenACC switch"/>
          <p:cNvSpPr txBox="1"/>
          <p:nvPr/>
        </p:nvSpPr>
        <p:spPr>
          <a:xfrm>
            <a:off x="5503306" y="3804894"/>
            <a:ext cx="609452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Main “enable GPU”/OpenACC switch</a:t>
            </a:r>
          </a:p>
        </p:txBody>
      </p:sp>
      <p:sp>
        <p:nvSpPr>
          <p:cNvPr id="798" name="Line"/>
          <p:cNvSpPr/>
          <p:nvPr/>
        </p:nvSpPr>
        <p:spPr>
          <a:xfrm flipV="1">
            <a:off x="5697172" y="2106257"/>
            <a:ext cx="1" cy="16178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801" name="Group"/>
          <p:cNvGrpSpPr/>
          <p:nvPr/>
        </p:nvGrpSpPr>
        <p:grpSpPr>
          <a:xfrm>
            <a:off x="1164573" y="3526989"/>
            <a:ext cx="9586208" cy="2980680"/>
            <a:chOff x="0" y="0"/>
            <a:chExt cx="9586206" cy="2980679"/>
          </a:xfrm>
        </p:grpSpPr>
        <p:sp>
          <p:nvSpPr>
            <p:cNvPr id="799" name="For CPU/threading, use below settings, with  -DMULTICORE e.g. printfs are not nullified in TRACE"/>
            <p:cNvSpPr/>
            <p:nvPr/>
          </p:nvSpPr>
          <p:spPr>
            <a:xfrm>
              <a:off x="0" y="0"/>
              <a:ext cx="9586207" cy="29806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  <a:r>
                <a:t>For CPU/threading, use below settings, with  -DMULTICORE e.g. printfs are not nullified in TRACE</a:t>
              </a:r>
              <a:br/>
            </a:p>
          </p:txBody>
        </p:sp>
        <p:sp>
          <p:nvSpPr>
            <p:cNvPr id="800" name="nvc -ta=multicore -Minfo=accel -DOPENACC ( -DMULTICORE )"/>
            <p:cNvSpPr txBox="1"/>
            <p:nvPr/>
          </p:nvSpPr>
          <p:spPr>
            <a:xfrm>
              <a:off x="726220" y="1824419"/>
              <a:ext cx="8383652" cy="562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nvc -ta=multicore -Minfo=accel -DOPENACC ( -DMULTICORE )</a:t>
              </a:r>
            </a:p>
          </p:txBody>
        </p:sp>
      </p:grpSp>
      <p:sp>
        <p:nvSpPr>
          <p:cNvPr id="802" name="Defaults for “GPU neutron loops”: 1) non-funnelled     GPU_INNERLOOP=2147483647 2) funnelled    GPU_FUNNEL_INNERLOOP=1024*1024"/>
          <p:cNvSpPr txBox="1"/>
          <p:nvPr/>
        </p:nvSpPr>
        <p:spPr>
          <a:xfrm>
            <a:off x="7115668" y="2041269"/>
            <a:ext cx="4639006" cy="116175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Defaults for “GPU neutron loops”:</a:t>
            </a:r>
            <a:br/>
            <a:r>
              <a:t>1) non-funnelled </a:t>
            </a:r>
            <a:br/>
            <a:r>
              <a:t>   GPU_INNERLOOP=2147483647</a:t>
            </a:r>
            <a:br/>
            <a:r>
              <a:t>2) funnelled</a:t>
            </a:r>
            <a:br/>
            <a:r>
              <a:t>   GPU_FUNNEL_INNERLOOP=1024*1024</a:t>
            </a:r>
          </a:p>
        </p:txBody>
      </p:sp>
      <p:pic>
        <p:nvPicPr>
          <p:cNvPr id="80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0" t="20495" r="0" b="20495"/>
          <a:stretch>
            <a:fillRect/>
          </a:stretch>
        </p:blipFill>
        <p:spPr>
          <a:xfrm>
            <a:off x="9740849" y="192830"/>
            <a:ext cx="1236066" cy="344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What doesn’t work"/>
          <p:cNvSpPr txBox="1"/>
          <p:nvPr>
            <p:ph type="title"/>
          </p:nvPr>
        </p:nvSpPr>
        <p:spPr>
          <a:xfrm>
            <a:off x="1774725" y="71642"/>
            <a:ext cx="9312376" cy="972717"/>
          </a:xfrm>
          <a:prstGeom prst="rect">
            <a:avLst/>
          </a:prstGeom>
        </p:spPr>
        <p:txBody>
          <a:bodyPr/>
          <a:lstStyle/>
          <a:p>
            <a:pPr lvl="1"/>
            <a:r>
              <a:t>What doesn’t work</a:t>
            </a:r>
          </a:p>
        </p:txBody>
      </p:sp>
      <p:sp>
        <p:nvSpPr>
          <p:cNvPr id="807" name="Function pointers are not available on GPU…"/>
          <p:cNvSpPr txBox="1"/>
          <p:nvPr>
            <p:ph type="body" idx="1"/>
          </p:nvPr>
        </p:nvSpPr>
        <p:spPr>
          <a:xfrm>
            <a:off x="1774725" y="1160655"/>
            <a:ext cx="9312376" cy="5264248"/>
          </a:xfrm>
          <a:prstGeom prst="rect">
            <a:avLst/>
          </a:prstGeom>
        </p:spPr>
        <p:txBody>
          <a:bodyPr/>
          <a:lstStyle/>
          <a:p>
            <a:pPr marL="166319" indent="-166319" defTabSz="768095">
              <a:spcBef>
                <a:spcPts val="300"/>
              </a:spcBef>
              <a:defRPr b="1" sz="1512"/>
            </a:pPr>
            <a:r>
              <a:t>Function pointers are not available on GPU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Solutions:</a:t>
            </a:r>
          </a:p>
          <a:p>
            <a:pPr lvl="2" marL="517103" indent="-166320" defTabSz="768095">
              <a:spcBef>
                <a:spcPts val="300"/>
              </a:spcBef>
              <a:defRPr sz="1512"/>
            </a:pPr>
            <a:r>
              <a:t>Code around if possible (integration routine pr. specific function to be integrated…)</a:t>
            </a:r>
          </a:p>
          <a:p>
            <a:pPr lvl="2" marL="517103" indent="-166320" defTabSz="768095">
              <a:spcBef>
                <a:spcPts val="300"/>
              </a:spcBef>
              <a:defRPr sz="1512"/>
            </a:pPr>
            <a:r>
              <a:t>Mark the component NOACC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rPr b="1"/>
              <a:t>Variadic functions are not available on GPU</a:t>
            </a:r>
            <a:br/>
          </a:p>
          <a:p>
            <a:pPr marL="166319" indent="-166319" defTabSz="768095">
              <a:spcBef>
                <a:spcPts val="300"/>
              </a:spcBef>
              <a:defRPr b="1" sz="1512"/>
            </a:pPr>
            <a:r>
              <a:t>Anonymous structs as comp pars are not available on GPU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Unfold into comp struct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</a:p>
          <a:p>
            <a:pPr marL="166319" indent="-166319" defTabSz="768095">
              <a:spcBef>
                <a:spcPts val="300"/>
              </a:spcBef>
              <a:defRPr b="1" sz="1512"/>
            </a:pPr>
            <a:r>
              <a:t>User-defined fieldfunctions for polarisation had to be abandoned 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No solution yet, may become handled via grammar</a:t>
            </a:r>
          </a:p>
          <a:p>
            <a:pPr marL="166319" indent="-166319" defTabSz="768095">
              <a:spcBef>
                <a:spcPts val="300"/>
              </a:spcBef>
              <a:defRPr sz="1512"/>
            </a:pPr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rPr b="1"/>
              <a:t>External libs generally can not be used in TRACE</a:t>
            </a:r>
            <a:r>
              <a:t> (“#pragma….” hard to add on 3rd party codes) 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Handle in INIT / FINALLY (MCPL)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NOACC (GSL etc.)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rPr b="1"/>
              <a:t>Union master is for now NOACC</a:t>
            </a:r>
            <a:r>
              <a:t>, will eventually become supported on GPU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(Looks like we may have implemented a BUG in the NeXus/Mantid stuff…)</a:t>
            </a:r>
          </a:p>
        </p:txBody>
      </p:sp>
      <p:sp>
        <p:nvSpPr>
          <p:cNvPr id="8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9" name="not-working-sign-or-stamp-vector-22549641.jpeg" descr="not-working-sign-or-stamp-vector-22549641.jpeg"/>
          <p:cNvPicPr>
            <a:picLocks noChangeAspect="1"/>
          </p:cNvPicPr>
          <p:nvPr/>
        </p:nvPicPr>
        <p:blipFill>
          <a:blip r:embed="rId2">
            <a:extLst/>
          </a:blip>
          <a:srcRect l="0" t="19668" r="0" b="34415"/>
          <a:stretch>
            <a:fillRect/>
          </a:stretch>
        </p:blipFill>
        <p:spPr>
          <a:xfrm>
            <a:off x="7983265" y="136610"/>
            <a:ext cx="3940657" cy="1411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Highlights of comps that work different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 of comps that work differently</a:t>
            </a:r>
          </a:p>
        </p:txBody>
      </p:sp>
      <p:sp>
        <p:nvSpPr>
          <p:cNvPr id="812" name="Monitor_nD  uservars are strings user1=“flag”, they use _particle_getvar to access instrument USERVARS…"/>
          <p:cNvSpPr txBox="1"/>
          <p:nvPr>
            <p:ph type="body" idx="1"/>
          </p:nvPr>
        </p:nvSpPr>
        <p:spPr>
          <a:xfrm>
            <a:off x="1350568" y="2115204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Monitor_nD </a:t>
            </a:r>
            <a:br/>
            <a:r>
              <a:t>uservars are strings user1=“flag”, they use _particle_getvar to access instrument USERVARS</a:t>
            </a:r>
            <a:br/>
            <a:br/>
          </a:p>
          <a:p>
            <a:pPr/>
            <a:r>
              <a:t>MCPL_input and MCPL_output </a:t>
            </a:r>
            <a:br/>
            <a:r>
              <a:t>do most of their work in INIT/FINALLY - buffers transferred for TRACE use</a:t>
            </a:r>
            <a:br/>
            <a:br/>
          </a:p>
          <a:p>
            <a:pPr/>
            <a:r>
              <a:t>PowderN + Single_crystal + Isotropic_sqw </a:t>
            </a:r>
            <a:br/>
            <a:r>
              <a:t>don’t check for “same particle as before”</a:t>
            </a:r>
            <a:br/>
            <a:r>
              <a:t>- in SPLIT cases, no particle state info is kept </a:t>
            </a:r>
            <a:br/>
            <a:r>
              <a:t>(we could potentially use _particle and “USERVARS” injected from the comps…)</a:t>
            </a:r>
          </a:p>
        </p:txBody>
      </p:sp>
      <p:sp>
        <p:nvSpPr>
          <p:cNvPr id="8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81" name="McStas on GPU via OpenACC  (a “high-level” #pragma driven access to CUDA see https://www.openacc.org and https://developer.nvidia.com/hpc-sd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on GPU via OpenACC </a:t>
            </a:r>
            <a:br/>
            <a:r>
              <a:rPr sz="1200"/>
              <a:t>(a “high-level” #pragma driven access to CUDA see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https://www.openacc.org</a:t>
            </a:r>
            <a:r>
              <a:rPr sz="1200"/>
              <a:t> and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https://developer.nvidia.com/hpc-sdk</a:t>
            </a:r>
            <a:r>
              <a:rPr sz="1200"/>
              <a:t>)</a:t>
            </a:r>
            <a:br/>
          </a:p>
          <a:p>
            <a:pPr/>
            <a:r>
              <a:t>How well (fast) does it work?</a:t>
            </a:r>
            <a:br/>
          </a:p>
          <a:p>
            <a:pPr/>
            <a:r>
              <a:t>Simulation flow</a:t>
            </a:r>
            <a:br/>
          </a:p>
          <a:p>
            <a:pPr/>
            <a:r>
              <a:t>What did we change?</a:t>
            </a:r>
            <a:br/>
          </a:p>
          <a:p>
            <a:pPr/>
            <a:r>
              <a:t>What does not work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3" name="Warning: 1. Assumes previous experience with McStas 2. Does not introduce OpenACC"/>
          <p:cNvSpPr txBox="1"/>
          <p:nvPr/>
        </p:nvSpPr>
        <p:spPr>
          <a:xfrm rot="19966760">
            <a:off x="7308500" y="4328465"/>
            <a:ext cx="4089798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1">
                    <a:lumOff val="-6000"/>
                  </a:schemeClr>
                </a:solidFill>
              </a:defRPr>
            </a:pPr>
            <a:r>
              <a:t>Warning:</a:t>
            </a:r>
            <a:br/>
            <a:r>
              <a:t>1. Assumes previous experience with McStas</a:t>
            </a:r>
            <a:br/>
            <a:r>
              <a:t>2. Does not introduce OpenACC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816" name="It really does work nicely!…"/>
          <p:cNvSpPr txBox="1"/>
          <p:nvPr>
            <p:ph type="body" idx="1"/>
          </p:nvPr>
        </p:nvSpPr>
        <p:spPr>
          <a:xfrm>
            <a:off x="1774725" y="1664785"/>
            <a:ext cx="9844170" cy="461047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It really does work nicely!</a:t>
            </a:r>
            <a:br/>
          </a:p>
          <a:p>
            <a:pPr/>
            <a:r>
              <a:rPr b="1"/>
              <a:t>Code changes</a:t>
            </a:r>
            <a:r>
              <a:t> much </a:t>
            </a:r>
            <a:r>
              <a:rPr b="1"/>
              <a:t>less invasive</a:t>
            </a:r>
            <a:r>
              <a:t> than envisioned!</a:t>
            </a:r>
            <a:br/>
          </a:p>
          <a:p>
            <a:pPr/>
            <a:r>
              <a:t>It often gives a speedup of </a:t>
            </a:r>
            <a:r>
              <a:rPr b="1"/>
              <a:t>1-2 orders </a:t>
            </a:r>
            <a:r>
              <a:t>of magnitude over 1 cpu</a:t>
            </a:r>
            <a:br/>
          </a:p>
          <a:p>
            <a:pPr/>
            <a:r>
              <a:rPr b="1"/>
              <a:t>Most things work </a:t>
            </a:r>
            <a:br>
              <a:rPr b="1"/>
            </a:br>
            <a:r>
              <a:rPr sz="1500"/>
              <a:t>(we have workarounds or solutions in the pipe for the rest)</a:t>
            </a:r>
            <a:br>
              <a:rPr sz="1500"/>
            </a:br>
          </a:p>
          <a:p>
            <a:pPr/>
            <a:r>
              <a:t>McStas 3.0 is as of yet “ported” to GPU but </a:t>
            </a:r>
            <a:r>
              <a:rPr b="1"/>
              <a:t>not fully “optimised” performance-wise</a:t>
            </a:r>
            <a:r>
              <a:t>, we will try to go to another Hackathon</a:t>
            </a:r>
            <a:br/>
          </a:p>
          <a:p>
            <a:pPr/>
            <a:r>
              <a:rPr b="1"/>
              <a:t>Union</a:t>
            </a:r>
            <a:r>
              <a:t> needs a dedicated </a:t>
            </a:r>
            <a:r>
              <a:rPr b="1"/>
              <a:t>Hackathon</a:t>
            </a:r>
          </a:p>
        </p:txBody>
      </p:sp>
      <p:sp>
        <p:nvSpPr>
          <p:cNvPr id="8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8" name="30891_1Z.jpeg" descr="30891_1Z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7935" y="121254"/>
            <a:ext cx="2931681" cy="198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10674158" y="1588937"/>
            <a:ext cx="1236066" cy="34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he team, Nvidia mentors and Hackathon hosts :-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team, Nvidia mentors and Hackathon hosts :-)</a:t>
            </a:r>
          </a:p>
        </p:txBody>
      </p:sp>
      <p:sp>
        <p:nvSpPr>
          <p:cNvPr id="8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33" name="Group"/>
          <p:cNvGrpSpPr/>
          <p:nvPr/>
        </p:nvGrpSpPr>
        <p:grpSpPr>
          <a:xfrm>
            <a:off x="2204369" y="1711812"/>
            <a:ext cx="8444445" cy="4455177"/>
            <a:chOff x="0" y="0"/>
            <a:chExt cx="8444444" cy="4455175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94" t="22560" r="8692" b="10775"/>
            <a:stretch>
              <a:fillRect/>
            </a:stretch>
          </p:blipFill>
          <p:spPr>
            <a:xfrm>
              <a:off x="0" y="0"/>
              <a:ext cx="7788010" cy="44291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4" name="Jakob"/>
            <p:cNvSpPr/>
            <p:nvPr/>
          </p:nvSpPr>
          <p:spPr>
            <a:xfrm>
              <a:off x="509064" y="13053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Jakob</a:t>
              </a:r>
            </a:p>
          </p:txBody>
        </p:sp>
        <p:sp>
          <p:nvSpPr>
            <p:cNvPr id="825" name="Peter"/>
            <p:cNvSpPr/>
            <p:nvPr/>
          </p:nvSpPr>
          <p:spPr>
            <a:xfrm>
              <a:off x="1626665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Peter</a:t>
              </a:r>
            </a:p>
          </p:txBody>
        </p:sp>
        <p:sp>
          <p:nvSpPr>
            <p:cNvPr id="826" name="Mads"/>
            <p:cNvSpPr/>
            <p:nvPr/>
          </p:nvSpPr>
          <p:spPr>
            <a:xfrm>
              <a:off x="2687710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Mads</a:t>
              </a:r>
            </a:p>
          </p:txBody>
        </p:sp>
        <p:sp>
          <p:nvSpPr>
            <p:cNvPr id="827" name="Erik"/>
            <p:cNvSpPr/>
            <p:nvPr/>
          </p:nvSpPr>
          <p:spPr>
            <a:xfrm>
              <a:off x="3614991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Erik</a:t>
              </a:r>
            </a:p>
          </p:txBody>
        </p:sp>
        <p:sp>
          <p:nvSpPr>
            <p:cNvPr id="828" name="Tobias"/>
            <p:cNvSpPr/>
            <p:nvPr/>
          </p:nvSpPr>
          <p:spPr>
            <a:xfrm flipV="1">
              <a:off x="4212201" y="1105596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Tobias</a:t>
              </a:r>
            </a:p>
          </p:txBody>
        </p:sp>
        <p:sp>
          <p:nvSpPr>
            <p:cNvPr id="829" name="Torben"/>
            <p:cNvSpPr/>
            <p:nvPr/>
          </p:nvSpPr>
          <p:spPr>
            <a:xfrm flipV="1">
              <a:off x="4927325" y="1011644"/>
              <a:ext cx="1721088" cy="51348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Torben</a:t>
              </a:r>
            </a:p>
          </p:txBody>
        </p:sp>
        <p:sp>
          <p:nvSpPr>
            <p:cNvPr id="830" name="Gino - (RAMP)"/>
            <p:cNvSpPr/>
            <p:nvPr/>
          </p:nvSpPr>
          <p:spPr>
            <a:xfrm flipV="1">
              <a:off x="5776686" y="932853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Gino -</a:t>
              </a:r>
              <a:br/>
              <a:r>
                <a:t>(RAMP)</a:t>
              </a:r>
            </a:p>
          </p:txBody>
        </p:sp>
        <p:sp>
          <p:nvSpPr>
            <p:cNvPr id="831" name="Emmanuel"/>
            <p:cNvSpPr/>
            <p:nvPr/>
          </p:nvSpPr>
          <p:spPr>
            <a:xfrm>
              <a:off x="6678321" y="1544489"/>
              <a:ext cx="1766124" cy="326513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Emmanuel</a:t>
              </a:r>
            </a:p>
          </p:txBody>
        </p:sp>
        <p:pic>
          <p:nvPicPr>
            <p:cNvPr id="83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34840" y="3609992"/>
              <a:ext cx="2718033" cy="845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1076" y="3262709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97" b="0"/>
          <a:stretch>
            <a:fillRect/>
          </a:stretch>
        </p:blipFill>
        <p:spPr>
          <a:xfrm>
            <a:off x="5034285" y="3058181"/>
            <a:ext cx="263684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7137" y="3058206"/>
            <a:ext cx="518021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6679335" y="3141558"/>
            <a:ext cx="263889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7378978" y="3045508"/>
            <a:ext cx="263888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5172" y="3058181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556228">
            <a:off x="9195196" y="3141508"/>
            <a:ext cx="518022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27" y="1105805"/>
            <a:ext cx="1381485" cy="652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0.jpeg" descr="0.jpeg"/>
          <p:cNvPicPr>
            <a:picLocks noChangeAspect="1"/>
          </p:cNvPicPr>
          <p:nvPr/>
        </p:nvPicPr>
        <p:blipFill>
          <a:blip r:embed="rId5">
            <a:extLst/>
          </a:blip>
          <a:srcRect l="7868" t="48717" r="70908" b="33459"/>
          <a:stretch>
            <a:fillRect/>
          </a:stretch>
        </p:blipFill>
        <p:spPr>
          <a:xfrm>
            <a:off x="530289" y="1706611"/>
            <a:ext cx="805641" cy="676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0.jpeg" descr="0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9816" y="2682948"/>
            <a:ext cx="746603" cy="746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0.jpeg" descr="0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9422" y="3734490"/>
            <a:ext cx="547391" cy="54739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Vishal Metha"/>
          <p:cNvSpPr txBox="1"/>
          <p:nvPr/>
        </p:nvSpPr>
        <p:spPr>
          <a:xfrm>
            <a:off x="487650" y="2368289"/>
            <a:ext cx="89093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Vishal Metha</a:t>
            </a:r>
          </a:p>
        </p:txBody>
      </p:sp>
      <p:sp>
        <p:nvSpPr>
          <p:cNvPr id="846" name="Christian Hundt"/>
          <p:cNvSpPr txBox="1"/>
          <p:nvPr/>
        </p:nvSpPr>
        <p:spPr>
          <a:xfrm>
            <a:off x="401590" y="3456513"/>
            <a:ext cx="106305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Christian Hundt</a:t>
            </a:r>
          </a:p>
        </p:txBody>
      </p:sp>
      <p:sp>
        <p:nvSpPr>
          <p:cNvPr id="847" name="Alexey Romanenko"/>
          <p:cNvSpPr txBox="1"/>
          <p:nvPr/>
        </p:nvSpPr>
        <p:spPr>
          <a:xfrm>
            <a:off x="266007" y="4288590"/>
            <a:ext cx="133422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Alexey Romanenko</a:t>
            </a:r>
          </a:p>
        </p:txBody>
      </p:sp>
      <p:pic>
        <p:nvPicPr>
          <p:cNvPr id="84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732103" y="1311932"/>
            <a:ext cx="793319" cy="547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0.jpeg" descr="0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18163" y="1971635"/>
            <a:ext cx="676673" cy="676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725794" y="2956485"/>
            <a:ext cx="1104014" cy="921852"/>
          </a:xfrm>
          <a:prstGeom prst="rect">
            <a:avLst/>
          </a:prstGeom>
          <a:ln w="12700">
            <a:miter lim="400000"/>
          </a:ln>
        </p:spPr>
      </p:pic>
      <p:sp>
        <p:nvSpPr>
          <p:cNvPr id="851" name="Guido Juckeland"/>
          <p:cNvSpPr txBox="1"/>
          <p:nvPr/>
        </p:nvSpPr>
        <p:spPr>
          <a:xfrm>
            <a:off x="10630982" y="2665189"/>
            <a:ext cx="11479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Guido Juckeland</a:t>
            </a:r>
          </a:p>
        </p:txBody>
      </p:sp>
      <p:sp>
        <p:nvSpPr>
          <p:cNvPr id="852" name="Sebastian von Alfthan"/>
          <p:cNvSpPr txBox="1"/>
          <p:nvPr/>
        </p:nvSpPr>
        <p:spPr>
          <a:xfrm>
            <a:off x="10461467" y="4417016"/>
            <a:ext cx="148699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Sebastian von Alfthan</a:t>
            </a:r>
          </a:p>
        </p:txBody>
      </p:sp>
      <p:pic>
        <p:nvPicPr>
          <p:cNvPr id="853" name="0.jpeg" descr="0.jpe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818163" y="3707948"/>
            <a:ext cx="676673" cy="676673"/>
          </a:xfrm>
          <a:prstGeom prst="rect">
            <a:avLst/>
          </a:prstGeom>
          <a:ln w="12700">
            <a:miter lim="400000"/>
          </a:ln>
        </p:spPr>
      </p:pic>
      <p:sp>
        <p:nvSpPr>
          <p:cNvPr id="854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5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Rectangle"/>
          <p:cNvSpPr/>
          <p:nvPr/>
        </p:nvSpPr>
        <p:spPr>
          <a:xfrm>
            <a:off x="30562" y="4787378"/>
            <a:ext cx="1336397" cy="17476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6" name="Rectangle"/>
          <p:cNvSpPr/>
          <p:nvPr/>
        </p:nvSpPr>
        <p:spPr>
          <a:xfrm>
            <a:off x="6037915" y="5073606"/>
            <a:ext cx="1232726" cy="14066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587" name="Screenshot 2020-08-16 at 11.41.05.png" descr="Screenshot 2020-08-16 at 11.41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713" y="4240458"/>
            <a:ext cx="2566429" cy="1090216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Main events on timeline of road toward GPU"/>
          <p:cNvSpPr txBox="1"/>
          <p:nvPr>
            <p:ph type="title"/>
          </p:nvPr>
        </p:nvSpPr>
        <p:spPr>
          <a:xfrm>
            <a:off x="2117625" y="-461158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Main events on timeline of road toward GPU</a:t>
            </a:r>
          </a:p>
        </p:txBody>
      </p:sp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Line"/>
          <p:cNvSpPr/>
          <p:nvPr/>
        </p:nvSpPr>
        <p:spPr>
          <a:xfrm>
            <a:off x="62398" y="2968972"/>
            <a:ext cx="12054504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1" name="2017: E. Farhi  initial cogen  modernisation"/>
          <p:cNvSpPr txBox="1"/>
          <p:nvPr/>
        </p:nvSpPr>
        <p:spPr>
          <a:xfrm>
            <a:off x="29199" y="2099838"/>
            <a:ext cx="1012305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2017: E. Farhi </a:t>
            </a:r>
            <a:br/>
            <a:r>
              <a:t>initial cogen </a:t>
            </a:r>
            <a:br/>
            <a:r>
              <a:t>modernisation</a:t>
            </a:r>
          </a:p>
        </p:txBody>
      </p:sp>
      <p:sp>
        <p:nvSpPr>
          <p:cNvPr id="592" name="Fall 2018 onwards:  J. Garde further cogen  modernisation and  restructuring"/>
          <p:cNvSpPr txBox="1"/>
          <p:nvPr/>
        </p:nvSpPr>
        <p:spPr>
          <a:xfrm>
            <a:off x="1544957" y="1750815"/>
            <a:ext cx="2158505" cy="70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Fall 2018 onwards: </a:t>
            </a:r>
            <a:br/>
            <a:r>
              <a:t>J. Garde further cogen  modernisation and </a:t>
            </a:r>
            <a:br/>
            <a:r>
              <a:t>restructuring</a:t>
            </a:r>
          </a:p>
        </p:txBody>
      </p:sp>
      <p:sp>
        <p:nvSpPr>
          <p:cNvPr id="593" name="October 2019: Participation at Espoo Hackathon.  First meaningful data extracted.  Work on cogen and realising  we need another RNG."/>
          <p:cNvSpPr txBox="1"/>
          <p:nvPr/>
        </p:nvSpPr>
        <p:spPr>
          <a:xfrm>
            <a:off x="3191585" y="3166014"/>
            <a:ext cx="2710226" cy="884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October 2019:</a:t>
            </a:r>
            <a:br/>
            <a:r>
              <a:t>Participation at </a:t>
            </a:r>
            <a:r>
              <a:rPr b="1"/>
              <a:t>Espoo</a:t>
            </a:r>
            <a:r>
              <a:t> Hackathon. </a:t>
            </a:r>
            <a:br/>
            <a:r>
              <a:t>First meaningful data extracted. </a:t>
            </a:r>
            <a:br/>
            <a:r>
              <a:t>Work on cogen and realising </a:t>
            </a:r>
            <a:br/>
            <a:r>
              <a:t>we need another RNG.   </a:t>
            </a:r>
          </a:p>
        </p:txBody>
      </p:sp>
      <p:sp>
        <p:nvSpPr>
          <p:cNvPr id="594" name="October 2019 onwards:  J. Garde &amp; P. Willendrup:  New RNG, test system, multiple  functional instruments."/>
          <p:cNvSpPr txBox="1"/>
          <p:nvPr/>
        </p:nvSpPr>
        <p:spPr>
          <a:xfrm>
            <a:off x="3887066" y="1793851"/>
            <a:ext cx="2206056" cy="88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October 2019 onwards: </a:t>
            </a:r>
            <a:br/>
            <a:r>
              <a:t>J. Garde &amp; P. Willendrup: </a:t>
            </a:r>
            <a:br/>
            <a:r>
              <a:t>New RNG, test system, multiple </a:t>
            </a:r>
            <a:br/>
            <a:r>
              <a:t>functional instruments.</a:t>
            </a:r>
            <a:br/>
            <a:r>
              <a:t> </a:t>
            </a:r>
          </a:p>
        </p:txBody>
      </p:sp>
      <p:sp>
        <p:nvSpPr>
          <p:cNvPr id="595" name="November- December 2019: First good look at  benchmarks and  overview of what  needs doing for first release with limited GPU support."/>
          <p:cNvSpPr txBox="1"/>
          <p:nvPr/>
        </p:nvSpPr>
        <p:spPr>
          <a:xfrm>
            <a:off x="5562318" y="3194031"/>
            <a:ext cx="1351187" cy="141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November-</a:t>
            </a:r>
            <a:br/>
            <a:r>
              <a:t>December 2019:</a:t>
            </a:r>
            <a:br/>
            <a:r>
              <a:t>First good look at </a:t>
            </a:r>
            <a:br/>
            <a:r>
              <a:t>benchmarks and </a:t>
            </a:r>
            <a:br/>
            <a:r>
              <a:t>overview of what </a:t>
            </a:r>
            <a:br/>
            <a:r>
              <a:t>needs doing for first</a:t>
            </a:r>
            <a:br/>
            <a:r>
              <a:t>release with limited</a:t>
            </a:r>
            <a:br/>
            <a:r>
              <a:t>GPU support.</a:t>
            </a:r>
          </a:p>
        </p:txBody>
      </p:sp>
      <p:pic>
        <p:nvPicPr>
          <p:cNvPr id="596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9385" y="5343064"/>
            <a:ext cx="992495" cy="46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154" y="5343064"/>
            <a:ext cx="992495" cy="468847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mentor: Vishal Metha  hackathon org.: Guido Juckeland"/>
          <p:cNvSpPr txBox="1"/>
          <p:nvPr/>
        </p:nvSpPr>
        <p:spPr>
          <a:xfrm>
            <a:off x="78402" y="5464150"/>
            <a:ext cx="1449935" cy="706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mentor: Vishal Metha</a:t>
            </a:r>
            <a:br/>
            <a:br/>
            <a:r>
              <a:t>hackathon org.:</a:t>
            </a:r>
            <a:br/>
            <a:r>
              <a:t>Guido Juckeland</a:t>
            </a:r>
          </a:p>
        </p:txBody>
      </p:sp>
      <p:sp>
        <p:nvSpPr>
          <p:cNvPr id="599" name="mentor: Christian Hundt  hackathon org.: Sebastian Von Alfthan"/>
          <p:cNvSpPr txBox="1"/>
          <p:nvPr/>
        </p:nvSpPr>
        <p:spPr>
          <a:xfrm>
            <a:off x="2820192" y="5435656"/>
            <a:ext cx="1622054" cy="70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mentor: Christian Hundt</a:t>
            </a:r>
            <a:br/>
            <a:br/>
            <a:r>
              <a:t>hackathon org.:</a:t>
            </a:r>
            <a:br/>
            <a:r>
              <a:t>Sebastian Von Alfthan</a:t>
            </a:r>
          </a:p>
        </p:txBody>
      </p:sp>
      <p:sp>
        <p:nvSpPr>
          <p:cNvPr id="600" name="Line"/>
          <p:cNvSpPr/>
          <p:nvPr/>
        </p:nvSpPr>
        <p:spPr>
          <a:xfrm flipV="1">
            <a:off x="4210050" y="4558388"/>
            <a:ext cx="1" cy="8032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1" name="Line"/>
          <p:cNvSpPr/>
          <p:nvPr/>
        </p:nvSpPr>
        <p:spPr>
          <a:xfrm flipV="1">
            <a:off x="1187450" y="4431388"/>
            <a:ext cx="1" cy="7626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January 2020: One-week local hackathon @ DTU…"/>
          <p:cNvSpPr txBox="1"/>
          <p:nvPr/>
        </p:nvSpPr>
        <p:spPr>
          <a:xfrm>
            <a:off x="6339010" y="1717622"/>
            <a:ext cx="2059460" cy="82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January 2020:</a:t>
            </a:r>
            <a:br/>
            <a:r>
              <a:t>One-week local</a:t>
            </a:r>
            <a:br/>
            <a:r>
              <a:t>hackathon </a:t>
            </a:r>
            <a:r>
              <a:rPr b="1"/>
              <a:t>@ DTU</a:t>
            </a:r>
            <a:endParaRPr b="1"/>
          </a:p>
          <a:p>
            <a:pPr>
              <a:defRPr sz="1200"/>
            </a:pPr>
            <a:r>
              <a:t>with McCode &amp; RAMP teams  </a:t>
            </a:r>
          </a:p>
        </p:txBody>
      </p:sp>
      <p:sp>
        <p:nvSpPr>
          <p:cNvPr id="603" name="February 2020: First release  McStas 3.0beta with GPU  support was released to the public"/>
          <p:cNvSpPr txBox="1"/>
          <p:nvPr/>
        </p:nvSpPr>
        <p:spPr>
          <a:xfrm>
            <a:off x="6118472" y="5157108"/>
            <a:ext cx="1088356" cy="123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February 2020:</a:t>
            </a:r>
            <a:br/>
            <a:r>
              <a:rPr b="1"/>
              <a:t>First</a:t>
            </a:r>
            <a:r>
              <a:t> release </a:t>
            </a:r>
            <a:br/>
            <a:r>
              <a:t>McStas </a:t>
            </a:r>
            <a:r>
              <a:rPr b="1"/>
              <a:t>3.0beta</a:t>
            </a:r>
            <a:br/>
            <a:r>
              <a:t>with GPU </a:t>
            </a:r>
            <a:br/>
            <a:r>
              <a:t>support was</a:t>
            </a:r>
            <a:br/>
            <a:r>
              <a:rPr b="1"/>
              <a:t>released</a:t>
            </a:r>
            <a:br/>
            <a:r>
              <a:t>to the public</a:t>
            </a:r>
          </a:p>
        </p:txBody>
      </p:sp>
      <p:pic>
        <p:nvPicPr>
          <p:cNvPr id="604" name="Screenshot 2019-10-18 at 14.13.01.png" descr="Screenshot 2019-10-18 at 14.13.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1424" y="4525220"/>
            <a:ext cx="1075495" cy="869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G_9263.jpeg" descr="IMG_9263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99791" y="4604979"/>
            <a:ext cx="1008885" cy="756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230" y="3279376"/>
            <a:ext cx="1027857" cy="770893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March 2018: Participation at Dresden Hackathon. 1st “null” instrument prototype runs."/>
          <p:cNvSpPr txBox="1"/>
          <p:nvPr/>
        </p:nvSpPr>
        <p:spPr>
          <a:xfrm>
            <a:off x="1139357" y="3145044"/>
            <a:ext cx="2130450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March 2018: Participation at </a:t>
            </a:r>
            <a:r>
              <a:rPr b="1"/>
              <a:t>Dresden</a:t>
            </a:r>
            <a:r>
              <a:t> Hackathon. 1st “null” instrument prototype runs.</a:t>
            </a:r>
          </a:p>
        </p:txBody>
      </p:sp>
      <p:pic>
        <p:nvPicPr>
          <p:cNvPr id="6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87820" y="5860332"/>
            <a:ext cx="793319" cy="547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350394" y="5737785"/>
            <a:ext cx="1104014" cy="921852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Line"/>
          <p:cNvSpPr/>
          <p:nvPr/>
        </p:nvSpPr>
        <p:spPr>
          <a:xfrm>
            <a:off x="7278413" y="5875221"/>
            <a:ext cx="20107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61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58456" y="571799"/>
            <a:ext cx="1453620" cy="1090215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Line"/>
          <p:cNvSpPr/>
          <p:nvPr/>
        </p:nvSpPr>
        <p:spPr>
          <a:xfrm flipV="1">
            <a:off x="7481011" y="3041309"/>
            <a:ext cx="384338" cy="28359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61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48717" y="521028"/>
            <a:ext cx="1515137" cy="1136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750050" y="569190"/>
            <a:ext cx="1453620" cy="1090215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Line"/>
          <p:cNvSpPr/>
          <p:nvPr/>
        </p:nvSpPr>
        <p:spPr>
          <a:xfrm>
            <a:off x="6247146" y="1089204"/>
            <a:ext cx="4196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622" name="Group"/>
          <p:cNvGrpSpPr/>
          <p:nvPr/>
        </p:nvGrpSpPr>
        <p:grpSpPr>
          <a:xfrm>
            <a:off x="1969033" y="696190"/>
            <a:ext cx="746603" cy="779407"/>
            <a:chOff x="0" y="0"/>
            <a:chExt cx="746602" cy="779406"/>
          </a:xfrm>
        </p:grpSpPr>
        <p:sp>
          <p:nvSpPr>
            <p:cNvPr id="616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617" name="logoill.pdf" descr="logoill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8" name="mcstas-logo.pdf" descr="mcstas-logo.pdf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9" name="PSI-Logo_trans.png" descr="PSI-Logo_trans.png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0" name="ku-logo.pdf" descr="ku-logo.pdf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ESS_Logo_Frugal_Blue_cmyk.png" descr="ESS_Logo_Frugal_Blue_cmyk.png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5" name="Group"/>
          <p:cNvGrpSpPr/>
          <p:nvPr/>
        </p:nvGrpSpPr>
        <p:grpSpPr>
          <a:xfrm>
            <a:off x="2818101" y="701748"/>
            <a:ext cx="653617" cy="652604"/>
            <a:chOff x="0" y="0"/>
            <a:chExt cx="653615" cy="652603"/>
          </a:xfrm>
        </p:grpSpPr>
        <p:pic>
          <p:nvPicPr>
            <p:cNvPr id="623" name="image6.png" descr="image6.png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6" name="Line"/>
          <p:cNvSpPr/>
          <p:nvPr/>
        </p:nvSpPr>
        <p:spPr>
          <a:xfrm flipV="1">
            <a:off x="628649" y="27873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7" name="Line"/>
          <p:cNvSpPr/>
          <p:nvPr/>
        </p:nvSpPr>
        <p:spPr>
          <a:xfrm flipV="1">
            <a:off x="16065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8" name="Line"/>
          <p:cNvSpPr/>
          <p:nvPr/>
        </p:nvSpPr>
        <p:spPr>
          <a:xfrm flipV="1">
            <a:off x="2317750" y="28000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9" name="Line"/>
          <p:cNvSpPr/>
          <p:nvPr/>
        </p:nvSpPr>
        <p:spPr>
          <a:xfrm flipV="1">
            <a:off x="38544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0" name="Line"/>
          <p:cNvSpPr/>
          <p:nvPr/>
        </p:nvSpPr>
        <p:spPr>
          <a:xfrm flipV="1">
            <a:off x="4870450" y="28000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1" name="Line"/>
          <p:cNvSpPr/>
          <p:nvPr/>
        </p:nvSpPr>
        <p:spPr>
          <a:xfrm flipV="1">
            <a:off x="60896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2" name="Line"/>
          <p:cNvSpPr/>
          <p:nvPr/>
        </p:nvSpPr>
        <p:spPr>
          <a:xfrm flipV="1">
            <a:off x="7410450" y="28000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3" name="Line"/>
          <p:cNvSpPr/>
          <p:nvPr/>
        </p:nvSpPr>
        <p:spPr>
          <a:xfrm flipV="1">
            <a:off x="87566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4" name="2020 1st Corona lockdown P. Willendrup &amp; E. Knudsen continue work on comp and cogen"/>
          <p:cNvSpPr txBox="1"/>
          <p:nvPr/>
        </p:nvSpPr>
        <p:spPr>
          <a:xfrm>
            <a:off x="7939076" y="3254914"/>
            <a:ext cx="1876476" cy="70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2020 1st </a:t>
            </a:r>
            <a:r>
              <a:rPr b="1"/>
              <a:t>Corona</a:t>
            </a:r>
            <a:r>
              <a:t> lockdown</a:t>
            </a:r>
            <a:br/>
            <a:r>
              <a:t>P. Willendrup &amp; E. Knudsen</a:t>
            </a:r>
            <a:br/>
            <a:r>
              <a:t>continue work on comp and</a:t>
            </a:r>
            <a:br/>
            <a:r>
              <a:t>cogen</a:t>
            </a:r>
          </a:p>
        </p:txBody>
      </p:sp>
      <p:sp>
        <p:nvSpPr>
          <p:cNvPr id="635" name="Line"/>
          <p:cNvSpPr/>
          <p:nvPr/>
        </p:nvSpPr>
        <p:spPr>
          <a:xfrm flipV="1">
            <a:off x="10417536" y="2786232"/>
            <a:ext cx="1" cy="17178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6" name="November 2020 Virtual Hackathon,  setting release scope"/>
          <p:cNvSpPr txBox="1"/>
          <p:nvPr/>
        </p:nvSpPr>
        <p:spPr>
          <a:xfrm>
            <a:off x="9764799" y="2096891"/>
            <a:ext cx="1452911" cy="528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November 2020</a:t>
            </a:r>
            <a:br/>
            <a:r>
              <a:rPr b="1"/>
              <a:t>Virtual</a:t>
            </a:r>
            <a:r>
              <a:t> Hackathon, </a:t>
            </a:r>
            <a:br/>
            <a:r>
              <a:t>setting release scope</a:t>
            </a:r>
          </a:p>
        </p:txBody>
      </p:sp>
      <p:sp>
        <p:nvSpPr>
          <p:cNvPr id="637" name="Line"/>
          <p:cNvSpPr/>
          <p:nvPr/>
        </p:nvSpPr>
        <p:spPr>
          <a:xfrm flipV="1">
            <a:off x="11417599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8" name="December 15th 2020 McStas 3.0 release!"/>
          <p:cNvSpPr txBox="1"/>
          <p:nvPr/>
        </p:nvSpPr>
        <p:spPr>
          <a:xfrm>
            <a:off x="10674215" y="3233944"/>
            <a:ext cx="1486769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 sz="1200"/>
            </a:pPr>
            <a:r>
              <a:t>December 15th 2020</a:t>
            </a:r>
            <a:br/>
            <a:r>
              <a:t>McStas 3.0 release!</a:t>
            </a:r>
          </a:p>
        </p:txBody>
      </p:sp>
      <p:pic>
        <p:nvPicPr>
          <p:cNvPr id="639" name="Screen Shot 2021-02-19 at 16.47.52.png" descr="Screen Shot 2021-02-19 at 16.47.52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281062" y="3828450"/>
            <a:ext cx="4099422" cy="3345411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641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Screenshot 2019-11-18 at 10.37.08.png" descr="Screenshot 2019-11-18 at 10.3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0909" y="-1"/>
            <a:ext cx="761748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Rectangle"/>
          <p:cNvSpPr/>
          <p:nvPr/>
        </p:nvSpPr>
        <p:spPr>
          <a:xfrm>
            <a:off x="8680450" y="2159000"/>
            <a:ext cx="3498476" cy="81694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6" name="McStas heading for the GPU… November 2019 - first good look at performance."/>
          <p:cNvSpPr txBox="1"/>
          <p:nvPr>
            <p:ph type="title" idx="4294967295"/>
          </p:nvPr>
        </p:nvSpPr>
        <p:spPr>
          <a:xfrm>
            <a:off x="2014816" y="-1035850"/>
            <a:ext cx="11434197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/>
            </a:lvl1pPr>
          </a:lstStyle>
          <a:p>
            <a:pPr/>
            <a:r>
              <a:t>McStas heading for the GPU… November 2019 - first good look at performance.</a:t>
            </a:r>
          </a:p>
        </p:txBody>
      </p:sp>
      <p:sp>
        <p:nvSpPr>
          <p:cNvPr id="647" name="Idealised instrument with source and monitor only - i.e. without any use of the ABSORB macro.  (Likely a good indication of  maximal speedup  achievable.)"/>
          <p:cNvSpPr txBox="1"/>
          <p:nvPr/>
        </p:nvSpPr>
        <p:spPr>
          <a:xfrm>
            <a:off x="269122" y="1161405"/>
            <a:ext cx="2192835" cy="205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Idealised instrument</a:t>
            </a:r>
            <a:br/>
            <a:r>
              <a:t>with source and monitor</a:t>
            </a:r>
            <a:br/>
            <a:r>
              <a:t>only - i.e. without any</a:t>
            </a:r>
            <a:br/>
            <a:r>
              <a:t>use of the ABSORB</a:t>
            </a:r>
            <a:br/>
            <a:r>
              <a:t>macro.</a:t>
            </a:r>
            <a:br/>
            <a:br/>
            <a:r>
              <a:t>(Likely a good indication</a:t>
            </a:r>
            <a:br/>
            <a:r>
              <a:t>of  maximal speedup </a:t>
            </a:r>
            <a:br/>
            <a:r>
              <a:t>achievable.)</a:t>
            </a:r>
          </a:p>
        </p:txBody>
      </p:sp>
      <p:sp>
        <p:nvSpPr>
          <p:cNvPr id="648" name="V100 execution speedups  renormalised to wall- clock of single-core gcc standard simulation,…"/>
          <p:cNvSpPr txBox="1"/>
          <p:nvPr/>
        </p:nvSpPr>
        <p:spPr>
          <a:xfrm>
            <a:off x="9542710" y="3089423"/>
            <a:ext cx="2413020" cy="249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V100 execution speedups </a:t>
            </a:r>
            <a:br/>
            <a:r>
              <a:t>renormalised to wall-</a:t>
            </a:r>
            <a:br/>
            <a:r>
              <a:t>clock of single-core</a:t>
            </a:r>
            <a:br/>
            <a:r>
              <a:t>gcc standard simulation,</a:t>
            </a:r>
          </a:p>
          <a:p>
            <a:pPr>
              <a:defRPr b="1" sz="2500"/>
            </a:pPr>
            <a:r>
              <a:t>V100 run is</a:t>
            </a:r>
            <a:br/>
            <a:r>
              <a:t>600 times faster</a:t>
            </a:r>
            <a:br/>
            <a:r>
              <a:t>than a single-</a:t>
            </a:r>
            <a:br/>
            <a:r>
              <a:t>core CPU run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8713440" y="2261470"/>
            <a:ext cx="3432496" cy="612001"/>
            <a:chOff x="0" y="0"/>
            <a:chExt cx="3432495" cy="612000"/>
          </a:xfrm>
        </p:grpSpPr>
        <p:grpSp>
          <p:nvGrpSpPr>
            <p:cNvPr id="652" name="Group"/>
            <p:cNvGrpSpPr/>
            <p:nvPr/>
          </p:nvGrpSpPr>
          <p:grpSpPr>
            <a:xfrm>
              <a:off x="-1" y="0"/>
              <a:ext cx="3432497" cy="612001"/>
              <a:chOff x="0" y="0"/>
              <a:chExt cx="3432494" cy="612000"/>
            </a:xfrm>
          </p:grpSpPr>
          <p:pic>
            <p:nvPicPr>
              <p:cNvPr id="649" name="Screenshot 2019-11-18 at 10.37.08.png" descr="Screenshot 2019-11-18 at 10.37.0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15847" t="22618" r="61661" b="72222"/>
              <a:stretch>
                <a:fillRect/>
              </a:stretch>
            </p:blipFill>
            <p:spPr>
              <a:xfrm>
                <a:off x="0" y="0"/>
                <a:ext cx="2963212" cy="61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0" name="Screenshot 2019-11-18 at 10.37.08.png" descr="Screenshot 2019-11-18 at 10.37.0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3620" t="22618" r="14670" b="72222"/>
              <a:stretch>
                <a:fillRect/>
              </a:stretch>
            </p:blipFill>
            <p:spPr>
              <a:xfrm>
                <a:off x="572230" y="0"/>
                <a:ext cx="2860265" cy="612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1" name="Screenshot 2019-11-18 at 10.37.08.png" descr="Screenshot 2019-11-18 at 10.37.0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73106" t="22618" r="16677" b="76044"/>
              <a:stretch>
                <a:fillRect/>
              </a:stretch>
            </p:blipFill>
            <p:spPr>
              <a:xfrm>
                <a:off x="570386" y="0"/>
                <a:ext cx="1345998" cy="1585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53" name="Line"/>
            <p:cNvSpPr/>
            <p:nvPr/>
          </p:nvSpPr>
          <p:spPr>
            <a:xfrm>
              <a:off x="439676" y="382200"/>
              <a:ext cx="2808995" cy="1"/>
            </a:xfrm>
            <a:prstGeom prst="line">
              <a:avLst/>
            </a:prstGeom>
            <a:noFill/>
            <a:ln w="25400" cap="flat">
              <a:solidFill>
                <a:schemeClr val="accent3">
                  <a:satOff val="-8744"/>
                  <a:lumOff val="26568"/>
                </a:schemeClr>
              </a:solidFill>
              <a:prstDash val="sysDot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~600"/>
            <p:cNvSpPr txBox="1"/>
            <p:nvPr/>
          </p:nvSpPr>
          <p:spPr>
            <a:xfrm>
              <a:off x="15626" y="289650"/>
              <a:ext cx="384580" cy="185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300"/>
              </a:lvl1pPr>
            </a:lstStyle>
            <a:p>
              <a:pPr/>
              <a:r>
                <a:t>~600</a:t>
              </a:r>
            </a:p>
          </p:txBody>
        </p:sp>
      </p:grpSp>
      <p:sp>
        <p:nvSpPr>
          <p:cNvPr id="656" name="Looks like a factor of ~600"/>
          <p:cNvSpPr txBox="1"/>
          <p:nvPr/>
        </p:nvSpPr>
        <p:spPr>
          <a:xfrm>
            <a:off x="9465667" y="1823565"/>
            <a:ext cx="239047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Looks like a factor of ~600</a:t>
            </a:r>
          </a:p>
        </p:txBody>
      </p:sp>
      <p:sp>
        <p:nvSpPr>
          <p:cNvPr id="657" name="Speedup"/>
          <p:cNvSpPr txBox="1"/>
          <p:nvPr/>
        </p:nvSpPr>
        <p:spPr>
          <a:xfrm>
            <a:off x="9423350" y="1134433"/>
            <a:ext cx="9780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b="1" sz="1800"/>
            </a:lvl1pPr>
          </a:lstStyle>
          <a:p>
            <a:pPr/>
            <a:r>
              <a:t>Speedup</a:t>
            </a:r>
          </a:p>
        </p:txBody>
      </p:sp>
      <p:sp>
        <p:nvSpPr>
          <p:cNvPr id="658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65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61S5ttfWftL._SL1250_.jpeg" descr="61S5ttfWftL._SL1250_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8191" y="4671298"/>
            <a:ext cx="2913828" cy="1538502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3" name="McStas heading for the GPU…  first benchmarking  numbers from November 2019"/>
          <p:cNvSpPr txBox="1"/>
          <p:nvPr>
            <p:ph type="title" idx="4294967295"/>
          </p:nvPr>
        </p:nvSpPr>
        <p:spPr>
          <a:xfrm>
            <a:off x="2281306" y="54433"/>
            <a:ext cx="10961370" cy="14176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McStas heading for the GPU… </a:t>
            </a:r>
            <a:br/>
            <a:r>
              <a:t>first benchmarking </a:t>
            </a:r>
            <a:br/>
            <a:r>
              <a:t>numbers from </a:t>
            </a:r>
            <a:r>
              <a:rPr u="sng"/>
              <a:t>November</a:t>
            </a:r>
            <a:r>
              <a:t> </a:t>
            </a:r>
            <a:r>
              <a:rPr u="sng"/>
              <a:t>2019</a:t>
            </a:r>
          </a:p>
        </p:txBody>
      </p:sp>
      <p:sp>
        <p:nvSpPr>
          <p:cNvPr id="664" name="9 instruments fully ported, also realistic ones like PSI_DMC  (Aug 2020: 99 instrs)"/>
          <p:cNvSpPr txBox="1"/>
          <p:nvPr/>
        </p:nvSpPr>
        <p:spPr>
          <a:xfrm>
            <a:off x="1596476" y="1991192"/>
            <a:ext cx="23075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9 instruments fully ported, also realistic ones like PSI_DMC</a:t>
            </a:r>
            <a:br/>
            <a:br/>
            <a:r>
              <a:rPr b="1"/>
              <a:t>(Aug 2020: 99 instrs)</a:t>
            </a:r>
          </a:p>
        </p:txBody>
      </p:sp>
      <p:pic>
        <p:nvPicPr>
          <p:cNvPr id="665" name="Screenshot 2019-11-18 at 10.28.14.png" descr="Screenshot 2019-11-18 at 10.28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3068" y="1035947"/>
            <a:ext cx="4039859" cy="2569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Screenshot 2019-11-18 at 10.27.27.png" descr="Screenshot 2019-11-18 at 10.27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63068" y="3693423"/>
            <a:ext cx="4039859" cy="2569017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10-core MPI run, 1e9 in 200 secs"/>
          <p:cNvSpPr txBox="1"/>
          <p:nvPr/>
        </p:nvSpPr>
        <p:spPr>
          <a:xfrm>
            <a:off x="4396793" y="1647279"/>
            <a:ext cx="1603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10-core MPI run,</a:t>
            </a:r>
            <a:br/>
            <a:r>
              <a:rPr b="1"/>
              <a:t>1e9</a:t>
            </a:r>
            <a:r>
              <a:t> in 200 secs</a:t>
            </a:r>
          </a:p>
        </p:txBody>
      </p:sp>
      <p:sp>
        <p:nvSpPr>
          <p:cNvPr id="668" name="Tesla V100 run, 1e9 in 22 secs"/>
          <p:cNvSpPr txBox="1"/>
          <p:nvPr/>
        </p:nvSpPr>
        <p:spPr>
          <a:xfrm>
            <a:off x="6008255" y="4124597"/>
            <a:ext cx="14937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Tesla V100 run,</a:t>
            </a:r>
            <a:br/>
            <a:r>
              <a:rPr b="1"/>
              <a:t>1e9</a:t>
            </a:r>
            <a:r>
              <a:t> in 22 secs</a:t>
            </a:r>
          </a:p>
        </p:txBody>
      </p:sp>
      <p:sp>
        <p:nvSpPr>
          <p:cNvPr id="669" name="~ i.e. 2 orders of magnitude wrt. a single, modern CPU core"/>
          <p:cNvSpPr txBox="1"/>
          <p:nvPr/>
        </p:nvSpPr>
        <p:spPr>
          <a:xfrm>
            <a:off x="1580417" y="4196570"/>
            <a:ext cx="264233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~ i.e. 2 orders of magnitude wrt. a single, modern CPU core</a:t>
            </a:r>
          </a:p>
        </p:txBody>
      </p:sp>
      <p:pic>
        <p:nvPicPr>
          <p:cNvPr id="670" name="e7287943adec596e852b2c05702ebfd0-200-153.png" descr="e7287943adec596e852b2c05702ebfd0-200-1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7924" y="2264044"/>
            <a:ext cx="1402305" cy="1072763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(1-core run, 1e9 would be 2000 secs)"/>
          <p:cNvSpPr txBox="1"/>
          <p:nvPr/>
        </p:nvSpPr>
        <p:spPr>
          <a:xfrm>
            <a:off x="6211692" y="1615439"/>
            <a:ext cx="134993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(1-core run,</a:t>
            </a:r>
            <a:br/>
            <a:r>
              <a:rPr b="1"/>
              <a:t>1e9</a:t>
            </a:r>
            <a:r>
              <a:t> would be</a:t>
            </a:r>
            <a:br/>
            <a:r>
              <a:t>2000 secs)</a:t>
            </a:r>
          </a:p>
        </p:txBody>
      </p:sp>
      <p:sp>
        <p:nvSpPr>
          <p:cNvPr id="672" name="Line"/>
          <p:cNvSpPr/>
          <p:nvPr/>
        </p:nvSpPr>
        <p:spPr>
          <a:xfrm>
            <a:off x="6755105" y="2690120"/>
            <a:ext cx="1" cy="12979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3" name="vs."/>
          <p:cNvSpPr txBox="1"/>
          <p:nvPr/>
        </p:nvSpPr>
        <p:spPr>
          <a:xfrm>
            <a:off x="6872627" y="2893742"/>
            <a:ext cx="386656" cy="35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sz="2500"/>
              <a:t>vs</a:t>
            </a:r>
            <a:r>
              <a:t>.</a:t>
            </a:r>
          </a:p>
        </p:txBody>
      </p:sp>
      <p:sp>
        <p:nvSpPr>
          <p:cNvPr id="674" name="- If problem has the right size / complexity, GPU via OpenACC is great!"/>
          <p:cNvSpPr txBox="1"/>
          <p:nvPr/>
        </p:nvSpPr>
        <p:spPr>
          <a:xfrm>
            <a:off x="1297618" y="5150922"/>
            <a:ext cx="4436664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3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- If problem has the right size / complexity, GPU via OpenACC is great!</a:t>
            </a:r>
          </a:p>
        </p:txBody>
      </p:sp>
      <p:sp>
        <p:nvSpPr>
          <p:cNvPr id="675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676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McStas 2.x -&gt; McStas 3.0 main differences"/>
          <p:cNvSpPr txBox="1"/>
          <p:nvPr>
            <p:ph type="title"/>
          </p:nvPr>
        </p:nvSpPr>
        <p:spPr>
          <a:xfrm>
            <a:off x="1949787" y="-224103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McStas 2.x -&gt; McStas 3.0 main differences</a:t>
            </a:r>
          </a:p>
        </p:txBody>
      </p:sp>
      <p:sp>
        <p:nvSpPr>
          <p:cNvPr id="679" name="Rewritten / streamlined simplified code-generator with…"/>
          <p:cNvSpPr txBox="1"/>
          <p:nvPr>
            <p:ph type="body" idx="1"/>
          </p:nvPr>
        </p:nvSpPr>
        <p:spPr>
          <a:xfrm>
            <a:off x="1433462" y="970149"/>
            <a:ext cx="9312376" cy="5559802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rPr b="1"/>
              <a:t>Rewritten</a:t>
            </a:r>
            <a:r>
              <a:t> / streamlined simplified </a:t>
            </a:r>
            <a:r>
              <a:rPr b="1"/>
              <a:t>code-generator </a:t>
            </a:r>
            <a:r>
              <a:t>with</a:t>
            </a:r>
          </a:p>
          <a:p>
            <a:pPr lvl="1">
              <a:buChar char="•"/>
              <a:defRPr sz="1900"/>
            </a:pPr>
            <a:r>
              <a:t>Much </a:t>
            </a:r>
            <a:r>
              <a:rPr b="1"/>
              <a:t>less generated code</a:t>
            </a:r>
          </a:p>
          <a:p>
            <a:pPr lvl="1">
              <a:buChar char="•"/>
              <a:defRPr sz="1900"/>
            </a:pPr>
            <a:r>
              <a:rPr b="1"/>
              <a:t>improved compile time and compiler optimizations</a:t>
            </a:r>
            <a:r>
              <a:t>, esp. for large instrs</a:t>
            </a:r>
          </a:p>
          <a:p>
            <a:pPr lvl="1">
              <a:buChar char="•"/>
              <a:defRPr b="1" sz="1900"/>
            </a:pPr>
            <a:r>
              <a:t>Much less invasive use of #define</a:t>
            </a:r>
          </a:p>
          <a:p>
            <a:pPr lvl="1">
              <a:buChar char="•"/>
              <a:defRPr sz="1900"/>
            </a:pPr>
            <a:r>
              <a:rPr b="1"/>
              <a:t>Component sections -&gt; functions </a:t>
            </a:r>
            <a:r>
              <a:t>rather than #define / #undef</a:t>
            </a:r>
          </a:p>
          <a:p>
            <a:pPr lvl="1">
              <a:buChar char="•"/>
              <a:defRPr sz="1900"/>
            </a:pPr>
            <a:r>
              <a:t>Much</a:t>
            </a:r>
            <a:r>
              <a:rPr b="1"/>
              <a:t> less global variables,</a:t>
            </a:r>
            <a:r>
              <a:t> instrument, component and neutron reworked to be </a:t>
            </a:r>
            <a:r>
              <a:rPr b="1"/>
              <a:t>structures</a:t>
            </a:r>
            <a:endParaRPr b="1"/>
          </a:p>
          <a:p>
            <a:pPr>
              <a:defRPr sz="1900"/>
            </a:pPr>
          </a:p>
          <a:p>
            <a:pPr>
              <a:defRPr sz="1900"/>
            </a:pPr>
            <a:r>
              <a:t>Use of</a:t>
            </a:r>
            <a:r>
              <a:rPr b="1"/>
              <a:t> #pragma</a:t>
            </a:r>
            <a:r>
              <a:t> acc … in lots of places (</a:t>
            </a:r>
            <a:r>
              <a:rPr b="1"/>
              <a:t>put in place by cogen </a:t>
            </a:r>
            <a:r>
              <a:t>where possible)</a:t>
            </a:r>
          </a:p>
          <a:p>
            <a:pPr>
              <a:defRPr sz="1900"/>
            </a:pPr>
          </a:p>
          <a:p>
            <a:pPr>
              <a:defRPr sz="1900"/>
            </a:pPr>
            <a:r>
              <a:rPr b="1"/>
              <a:t>New random number generator </a:t>
            </a:r>
            <a:r>
              <a:t>implemented</a:t>
            </a:r>
          </a:p>
          <a:p>
            <a:pPr lvl="1">
              <a:buChar char="•"/>
              <a:defRPr sz="1900"/>
            </a:pPr>
            <a:r>
              <a:t>We couldn’t easily port our legacy Mersenne Twister</a:t>
            </a:r>
          </a:p>
          <a:p>
            <a:pPr lvl="1">
              <a:buChar char="•"/>
              <a:defRPr sz="1900"/>
            </a:pPr>
            <a:r>
              <a:t>Experimenting with curand showed huge overhead for our relative small number of random numbers </a:t>
            </a:r>
            <a:br/>
            <a:r>
              <a:rPr sz="1300"/>
              <a:t>(we have hundreds or thousands of randnom numbers, not billions)</a:t>
            </a:r>
          </a:p>
          <a:p>
            <a:pPr lvl="1">
              <a:buChar char="•"/>
              <a:defRPr sz="1900"/>
            </a:pPr>
          </a:p>
          <a:p>
            <a:pPr>
              <a:defRPr sz="1900"/>
            </a:pPr>
            <a:r>
              <a:t>Complete change to </a:t>
            </a:r>
            <a:r>
              <a:rPr b="1"/>
              <a:t>dynamic</a:t>
            </a:r>
            <a:r>
              <a:t> monitor-arrays</a:t>
            </a:r>
          </a:p>
        </p:txBody>
      </p:sp>
      <p:sp>
        <p:nvSpPr>
          <p:cNvPr id="6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10608264" y="3600031"/>
            <a:ext cx="1244410" cy="300143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Rectangle"/>
          <p:cNvSpPr/>
          <p:nvPr/>
        </p:nvSpPr>
        <p:spPr>
          <a:xfrm>
            <a:off x="1172971" y="893801"/>
            <a:ext cx="10866007" cy="235309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83" name="Rectangle"/>
          <p:cNvSpPr/>
          <p:nvPr/>
        </p:nvSpPr>
        <p:spPr>
          <a:xfrm>
            <a:off x="1172971" y="3252672"/>
            <a:ext cx="10866007" cy="99475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84" name="Rectangle"/>
          <p:cNvSpPr/>
          <p:nvPr/>
        </p:nvSpPr>
        <p:spPr>
          <a:xfrm>
            <a:off x="1172971" y="4255972"/>
            <a:ext cx="10866007" cy="219140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685" name="images.jpeg" descr="image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5375" y="1817340"/>
            <a:ext cx="746604" cy="658992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Advantage of 3.0 also on CPU"/>
          <p:cNvSpPr txBox="1"/>
          <p:nvPr/>
        </p:nvSpPr>
        <p:spPr>
          <a:xfrm>
            <a:off x="10686925" y="1096593"/>
            <a:ext cx="1232794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Advantage</a:t>
            </a:r>
            <a:br/>
            <a:r>
              <a:t>of 3.0 also on</a:t>
            </a:r>
            <a:br/>
            <a:r>
              <a:t>CPU</a:t>
            </a:r>
          </a:p>
        </p:txBody>
      </p:sp>
      <p:sp>
        <p:nvSpPr>
          <p:cNvPr id="687" name="Rectangle"/>
          <p:cNvSpPr/>
          <p:nvPr/>
        </p:nvSpPr>
        <p:spPr>
          <a:xfrm>
            <a:off x="10582138" y="995401"/>
            <a:ext cx="1373053" cy="16088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88" name="Line"/>
          <p:cNvSpPr/>
          <p:nvPr/>
        </p:nvSpPr>
        <p:spPr>
          <a:xfrm flipH="1" flipV="1">
            <a:off x="6973291" y="1934304"/>
            <a:ext cx="3603422" cy="2342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Anatomy of a McStas GPU run (*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Anatomy of a McStas GPU run (*)</a:t>
            </a:r>
          </a:p>
        </p:txBody>
      </p:sp>
      <p:sp>
        <p:nvSpPr>
          <p:cNvPr id="691" name="Init, geometry, files etc. read on CP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Init, geometry, files etc. read on CPU</a:t>
            </a:r>
          </a:p>
          <a:p>
            <a:pPr lvl="1">
              <a:buChar char="•"/>
            </a:pPr>
            <a:r>
              <a:t>MPI if needed</a:t>
            </a:r>
          </a:p>
          <a:p>
            <a:pPr/>
            <a:r>
              <a:t>Memory-structures </a:t>
            </a:r>
          </a:p>
          <a:p>
            <a:pPr lvl="1">
              <a:buChar char="•"/>
            </a:pPr>
            <a:r>
              <a:t>Built on CPU</a:t>
            </a:r>
          </a:p>
          <a:p>
            <a:pPr lvl="1">
              <a:buChar char="•"/>
            </a:pPr>
            <a:r>
              <a:t>Marked for transfer to GPU (#pragma acc declare create etc.)</a:t>
            </a:r>
          </a:p>
          <a:p>
            <a:pPr lvl="1">
              <a:buChar char="•"/>
            </a:pPr>
            <a:r>
              <a:t>Initialised and synced across</a:t>
            </a:r>
          </a:p>
          <a:p>
            <a:pPr lvl="1">
              <a:buChar char="•"/>
            </a:pPr>
            <a:r>
              <a:t>Trace-loop is a #pragma acc parallel loop </a:t>
            </a:r>
          </a:p>
          <a:p>
            <a:pPr lvl="2"/>
            <a:r>
              <a:t>Calculation performed entirely on GPU</a:t>
            </a:r>
          </a:p>
          <a:p>
            <a:pPr lvl="1">
              <a:buChar char="•"/>
            </a:pPr>
            <a:r>
              <a:t>Component structs (incl. e.g. monitor-arrays) synced across</a:t>
            </a:r>
          </a:p>
          <a:p>
            <a:pPr/>
            <a:r>
              <a:t>Finally and Save runs on CPU</a:t>
            </a:r>
          </a:p>
          <a:p>
            <a:pPr lvl="1">
              <a:buChar char="•"/>
            </a:pPr>
            <a:r>
              <a:t>MPI merge if needed</a:t>
            </a: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3" name="Rectangle"/>
          <p:cNvSpPr/>
          <p:nvPr/>
        </p:nvSpPr>
        <p:spPr>
          <a:xfrm>
            <a:off x="1698091" y="2926681"/>
            <a:ext cx="6911647" cy="1646017"/>
          </a:xfrm>
          <a:prstGeom prst="rect">
            <a:avLst/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94" name="(* Alternative layout via FUNNEL mode,     see next 2 slides)"/>
          <p:cNvSpPr txBox="1"/>
          <p:nvPr/>
        </p:nvSpPr>
        <p:spPr>
          <a:xfrm>
            <a:off x="8517833" y="5938492"/>
            <a:ext cx="3562649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(* Alternative layout via FUNNEL mode,</a:t>
            </a:r>
            <a:br/>
            <a:r>
              <a:t>    see next 2 slides)</a:t>
            </a:r>
          </a:p>
        </p:txBody>
      </p:sp>
      <p:sp>
        <p:nvSpPr>
          <p:cNvPr id="695" name="No printfs etc. available on GPU, automatically suppressed by #defines"/>
          <p:cNvSpPr txBox="1"/>
          <p:nvPr/>
        </p:nvSpPr>
        <p:spPr>
          <a:xfrm>
            <a:off x="9623695" y="5069085"/>
            <a:ext cx="2184401" cy="70455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No printfs etc. available</a:t>
            </a:r>
            <a:br/>
            <a:r>
              <a:t>on GPU, automatically</a:t>
            </a:r>
            <a:br/>
            <a:r>
              <a:t>suppressed by #defines</a:t>
            </a:r>
          </a:p>
        </p:txBody>
      </p:sp>
      <p:pic>
        <p:nvPicPr>
          <p:cNvPr id="69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9488295" y="3570830"/>
            <a:ext cx="2635378" cy="635636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Line"/>
          <p:cNvSpPr/>
          <p:nvPr/>
        </p:nvSpPr>
        <p:spPr>
          <a:xfrm flipH="1" flipV="1">
            <a:off x="8555722" y="3130076"/>
            <a:ext cx="1125343" cy="4356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8" name="Line"/>
          <p:cNvSpPr/>
          <p:nvPr/>
        </p:nvSpPr>
        <p:spPr>
          <a:xfrm flipH="1">
            <a:off x="8627435" y="3848579"/>
            <a:ext cx="85595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3" name="Screenshot 2020-08-31 at 19.20.58.png" descr="Screenshot 2020-08-31 at 19.20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171" y="55140"/>
            <a:ext cx="10996958" cy="6747720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Build and initialise instr/comp structures on host…"/>
          <p:cNvSpPr/>
          <p:nvPr/>
        </p:nvSpPr>
        <p:spPr>
          <a:xfrm>
            <a:off x="3748076" y="4309554"/>
            <a:ext cx="6323325" cy="237710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 marL="228600" indent="-228600">
              <a:buSzPct val="100000"/>
              <a:buChar char="•"/>
            </a:pPr>
            <a:r>
              <a:t>Build and initialise instr/comp structures on host</a:t>
            </a:r>
          </a:p>
          <a:p>
            <a:pPr marL="228600" indent="-228600">
              <a:buSzPct val="100000"/>
              <a:buChar char="•"/>
            </a:pPr>
            <a:r>
              <a:t>Push problem to device</a:t>
            </a:r>
          </a:p>
          <a:p>
            <a:pPr marL="228600" indent="-228600">
              <a:buSzPct val="100000"/>
              <a:buChar char="•"/>
            </a:pPr>
            <a:r>
              <a:t>One big generated kernel calculates independent particle rays</a:t>
            </a:r>
          </a:p>
          <a:p>
            <a:pPr marL="228600" indent="-228600">
              <a:buSzPct val="100000"/>
              <a:buChar char="•"/>
            </a:pPr>
            <a:r>
              <a:t>Push back to host and save. </a:t>
            </a:r>
            <a:br/>
            <a:br/>
            <a:r>
              <a:t>Big problems, do multiple runs of the kernel for every ~2e9 rays (default is MAXINT limit, controllable via -DGPU_INNERLOOP).</a:t>
            </a:r>
          </a:p>
        </p:txBody>
      </p:sp>
      <p:sp>
        <p:nvSpPr>
          <p:cNvPr id="705" name="Profiling an example run…"/>
          <p:cNvSpPr txBox="1"/>
          <p:nvPr/>
        </p:nvSpPr>
        <p:spPr>
          <a:xfrm>
            <a:off x="2684677" y="127287"/>
            <a:ext cx="240714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Profiling an example run…</a:t>
            </a:r>
          </a:p>
        </p:txBody>
      </p:sp>
      <p:pic>
        <p:nvPicPr>
          <p:cNvPr id="706" name="Screenshot 2020-08-31 at 19.20.58.png" descr="Screenshot 2020-08-31 at 19.20.58.png"/>
          <p:cNvPicPr>
            <a:picLocks noChangeAspect="1"/>
          </p:cNvPicPr>
          <p:nvPr/>
        </p:nvPicPr>
        <p:blipFill>
          <a:blip r:embed="rId2">
            <a:extLst/>
          </a:blip>
          <a:srcRect l="37213" t="0" r="41991" b="95872"/>
          <a:stretch>
            <a:fillRect/>
          </a:stretch>
        </p:blipFill>
        <p:spPr>
          <a:xfrm>
            <a:off x="9294678" y="70633"/>
            <a:ext cx="2286830" cy="278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Screen Shot 2021-02-19 at 17.26.20.png" descr="Screen Shot 2021-02-19 at 17.26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6620" y="153317"/>
            <a:ext cx="8661336" cy="6133040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FUNNEL mode"/>
          <p:cNvSpPr txBox="1"/>
          <p:nvPr>
            <p:ph type="title"/>
          </p:nvPr>
        </p:nvSpPr>
        <p:spPr>
          <a:xfrm>
            <a:off x="1982984" y="-52098"/>
            <a:ext cx="9312376" cy="972717"/>
          </a:xfrm>
          <a:prstGeom prst="rect">
            <a:avLst/>
          </a:prstGeom>
        </p:spPr>
        <p:txBody>
          <a:bodyPr/>
          <a:lstStyle/>
          <a:p>
            <a:pPr lvl="1"/>
            <a:r>
              <a:t>FUNNEL mode</a:t>
            </a:r>
          </a:p>
        </p:txBody>
      </p:sp>
      <p:sp>
        <p:nvSpPr>
          <p:cNvPr id="710" name="Activated explicitly using -DFUNNEL or implicitly using  CPUCOMPONENT in instrument or NOACC in comp header…"/>
          <p:cNvSpPr txBox="1"/>
          <p:nvPr>
            <p:ph type="body" idx="1"/>
          </p:nvPr>
        </p:nvSpPr>
        <p:spPr>
          <a:xfrm>
            <a:off x="382818" y="1128980"/>
            <a:ext cx="9312376" cy="5147240"/>
          </a:xfrm>
          <a:prstGeom prst="rect">
            <a:avLst/>
          </a:prstGeom>
        </p:spPr>
        <p:txBody>
          <a:bodyPr/>
          <a:lstStyle/>
          <a:p>
            <a:pPr marL="166319" indent="-166319" defTabSz="768095">
              <a:spcBef>
                <a:spcPts val="300"/>
              </a:spcBef>
              <a:defRPr sz="1512"/>
            </a:pPr>
            <a:r>
              <a:t>Activated </a:t>
            </a:r>
            <a:r>
              <a:rPr b="1"/>
              <a:t>explicitly</a:t>
            </a:r>
            <a:r>
              <a:t> using -DFUNNEL or </a:t>
            </a:r>
            <a:r>
              <a:rPr b="1"/>
              <a:t>implicitly</a:t>
            </a:r>
            <a:r>
              <a:t> using </a:t>
            </a:r>
            <a:br/>
            <a:r>
              <a:t>CPUCOMPONENT in instrument or NOACC in comp header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Has N kernels / calculation zones instead of one</a:t>
            </a:r>
            <a:br/>
          </a:p>
          <a:p>
            <a:pPr lvl="1" marL="628850" indent="-202130" defTabSz="768095">
              <a:spcBef>
                <a:spcPts val="300"/>
              </a:spcBef>
              <a:buAutoNum type="arabicPeriod" startAt="1"/>
              <a:defRPr sz="1512"/>
            </a:pPr>
            <a:r>
              <a:t>Separation at SPLIT </a:t>
            </a:r>
            <a:br/>
          </a:p>
          <a:p>
            <a:pPr lvl="1" marL="628850" indent="-202130" defTabSz="768095">
              <a:spcBef>
                <a:spcPts val="300"/>
              </a:spcBef>
              <a:buAutoNum type="arabicPeriod" startAt="1"/>
              <a:defRPr sz="1512"/>
            </a:pPr>
            <a:r>
              <a:t>Separation if CPUCOMPONENT in instrument file</a:t>
            </a:r>
            <a:br/>
            <a:r>
              <a:rPr sz="1092"/>
              <a:t>( CPUCOMPONENT A=Comp(vars=pars…) )</a:t>
            </a:r>
            <a:br>
              <a:rPr sz="1092"/>
            </a:br>
            <a:endParaRPr sz="1428"/>
          </a:p>
          <a:p>
            <a:pPr lvl="1" marL="628850" indent="-202130" defTabSz="768095">
              <a:spcBef>
                <a:spcPts val="300"/>
              </a:spcBef>
              <a:buAutoNum type="arabicPeriod" startAt="1"/>
              <a:defRPr sz="1512"/>
            </a:pPr>
            <a:r>
              <a:t>Separation if a component has NOACC in the header</a:t>
            </a:r>
            <a:br/>
            <a:r>
              <a:rPr sz="1175"/>
              <a:t>(See e.g. Multilayer_sample, Union_master )</a:t>
            </a:r>
            <a:endParaRPr sz="1175"/>
          </a:p>
          <a:p>
            <a:pPr marL="166319" indent="-166319" defTabSz="768095">
              <a:spcBef>
                <a:spcPts val="300"/>
              </a:spcBef>
              <a:defRPr sz="1512"/>
            </a:pPr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Each of these “calculation zones” is finalised before</a:t>
            </a:r>
            <a:br/>
            <a:r>
              <a:t> the next one initiated.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Example: </a:t>
            </a:r>
            <a:br/>
            <a:r>
              <a:t>Union: Instrument up to Union_master can </a:t>
            </a:r>
            <a:br/>
            <a:r>
              <a:t>be GPU, then CPU, then GPU again</a:t>
            </a:r>
          </a:p>
          <a:p>
            <a:pPr marL="166319" indent="-166319" defTabSz="768095">
              <a:spcBef>
                <a:spcPts val="300"/>
              </a:spcBef>
              <a:defRPr sz="1512"/>
            </a:pP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Can be as slow as single cpu…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Copying back and forth to/from GPU is costly…</a:t>
            </a:r>
          </a:p>
        </p:txBody>
      </p:sp>
      <p:sp>
        <p:nvSpPr>
          <p:cNvPr id="7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2" name="Output from the code-generator:   NOTE: CPU COMPONENT grammar activated:…"/>
          <p:cNvSpPr txBox="1"/>
          <p:nvPr/>
        </p:nvSpPr>
        <p:spPr>
          <a:xfrm>
            <a:off x="7185088" y="5076656"/>
            <a:ext cx="4566141" cy="133147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100"/>
            </a:pPr>
            <a:r>
              <a:t>Output from the code-generator:</a:t>
            </a:r>
            <a:br/>
            <a:br/>
            <a:br/>
            <a:r>
              <a:t>NOTE: CPU COMPONENT grammar activated:</a:t>
            </a:r>
          </a:p>
          <a:p>
            <a:pPr>
              <a:defRPr sz="1100"/>
            </a:pPr>
            <a:r>
              <a:t> 1) "FUNNEL" raytrace algorithm enabled.</a:t>
            </a:r>
          </a:p>
          <a:p>
            <a:pPr>
              <a:defRPr sz="1100"/>
            </a:pPr>
            <a:r>
              <a:t> 2) Any SPLIT's are dynamically allocated based on available buffer size.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