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A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1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Logo white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</a:defRPr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ackground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0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Physics</a:t>
            </a:r>
          </a:p>
        </p:txBody>
      </p:sp>
      <p:sp>
        <p:nvSpPr>
          <p:cNvPr id="13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11 June 2019</a:t>
            </a:r>
          </a:p>
        </p:txBody>
      </p:sp>
      <p:sp>
        <p:nvSpPr>
          <p:cNvPr id="1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Background"/>
          <p:cNvSpPr/>
          <p:nvPr/>
        </p:nvSpPr>
        <p:spPr>
          <a:xfrm>
            <a:off x="-1168400" y="-990600"/>
            <a:ext cx="12193200" cy="6861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133" name="Logo color"/>
          <p:cNvSpPr/>
          <p:nvPr/>
        </p:nvSpPr>
        <p:spPr>
          <a:xfrm>
            <a:off x="2394039" y="1687322"/>
            <a:ext cx="2388324" cy="3483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0780" y="1687322"/>
            <a:ext cx="6508803" cy="34833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0"/>
          <p:cNvSpPr/>
          <p:nvPr/>
        </p:nvSpPr>
        <p:spPr>
          <a:xfrm>
            <a:off x="252000" y="251999"/>
            <a:ext cx="419041" cy="611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45" name="CustomShape 11"/>
          <p:cNvSpPr/>
          <p:nvPr/>
        </p:nvSpPr>
        <p:spPr>
          <a:xfrm>
            <a:off x="0" y="6541199"/>
            <a:ext cx="12192480" cy="31608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46" name="CustomShape 14"/>
          <p:cNvSpPr/>
          <p:nvPr/>
        </p:nvSpPr>
        <p:spPr>
          <a:xfrm>
            <a:off x="0" y="-1"/>
            <a:ext cx="12192480" cy="496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4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1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spcBef>
                <a:spcPts val="0"/>
              </a:spcBef>
              <a:defRPr b="0"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1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3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4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Picture Placeholder 9"/>
          <p:cNvSpPr/>
          <p:nvPr>
            <p:ph type="pic" sz="quarter" idx="21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0" name="Picture Placeholder 11"/>
          <p:cNvSpPr/>
          <p:nvPr>
            <p:ph type="pic" sz="quarter" idx="22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Picture Placeholder 9"/>
          <p:cNvSpPr/>
          <p:nvPr>
            <p:ph type="pic" sz="quarter" idx="21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1" name="Picture Placeholder 11"/>
          <p:cNvSpPr/>
          <p:nvPr>
            <p:ph type="pic" sz="quarter" idx="22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Text Placeholder 18"/>
          <p:cNvSpPr/>
          <p:nvPr>
            <p:ph type="body" sz="quarter" idx="21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92" name="Text Placeholder 22"/>
          <p:cNvSpPr/>
          <p:nvPr>
            <p:ph type="body" sz="quarter" idx="22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93" name="Picture Placeholder 8"/>
          <p:cNvSpPr/>
          <p:nvPr>
            <p:ph type="pic" sz="quarter" idx="23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4" name="Picture Placeholder 8"/>
          <p:cNvSpPr/>
          <p:nvPr>
            <p:ph type="pic" sz="quarter" idx="24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5" name="Picture Placeholder 8"/>
          <p:cNvSpPr/>
          <p:nvPr>
            <p:ph type="pic" sz="quarter" idx="25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Box 1"/>
          <p:cNvSpPr txBox="1"/>
          <p:nvPr/>
        </p:nvSpPr>
        <p:spPr>
          <a:xfrm>
            <a:off x="3770755" y="2926148"/>
            <a:ext cx="4047149" cy="3190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Moving Optics</a:t>
            </a:r>
          </a:p>
          <a:p>
            <a:pPr marL="250031" indent="-250031">
              <a:buSzPct val="100000"/>
              <a:buFont typeface="Arial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250031" indent="-250031">
              <a:buSzPct val="100000"/>
              <a:buFont typeface="Arial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Velocity selector</a:t>
            </a:r>
          </a:p>
          <a:p>
            <a:pPr marL="250031" indent="-250031">
              <a:buSzPct val="100000"/>
              <a:buFont typeface="Arial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Disk Chopper</a:t>
            </a:r>
          </a:p>
          <a:p>
            <a:pPr marL="250031" indent="-250031">
              <a:buSzPct val="100000"/>
              <a:buFont typeface="Arial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Fermi Chopper</a:t>
            </a:r>
          </a:p>
        </p:txBody>
      </p:sp>
      <p:sp>
        <p:nvSpPr>
          <p:cNvPr id="159" name="Rounded Rectangle 2"/>
          <p:cNvSpPr/>
          <p:nvPr/>
        </p:nvSpPr>
        <p:spPr>
          <a:xfrm>
            <a:off x="2044069" y="2228221"/>
            <a:ext cx="1457407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60" name="Rounded Rectangle 3"/>
          <p:cNvSpPr/>
          <p:nvPr/>
        </p:nvSpPr>
        <p:spPr>
          <a:xfrm>
            <a:off x="6923697" y="2228221"/>
            <a:ext cx="2461131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61" name="Rounded Rectangle 4"/>
          <p:cNvSpPr/>
          <p:nvPr/>
        </p:nvSpPr>
        <p:spPr>
          <a:xfrm>
            <a:off x="4164285" y="2228221"/>
            <a:ext cx="166574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62" name="Rounded Rectangle 5"/>
          <p:cNvSpPr/>
          <p:nvPr/>
        </p:nvSpPr>
        <p:spPr>
          <a:xfrm>
            <a:off x="5144466" y="2228221"/>
            <a:ext cx="360230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63" name="Rectangle 6"/>
          <p:cNvSpPr/>
          <p:nvPr/>
        </p:nvSpPr>
        <p:spPr>
          <a:xfrm flipH="1">
            <a:off x="3542968" y="1777500"/>
            <a:ext cx="41494" cy="1497409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5000"/>
              </a:srgbClr>
            </a:outerShdw>
          </a:effectLst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0" name="Title 1"/>
          <p:cNvSpPr txBox="1"/>
          <p:nvPr/>
        </p:nvSpPr>
        <p:spPr>
          <a:xfrm>
            <a:off x="1519571" y="110814"/>
            <a:ext cx="8232759" cy="421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DISK CHOPPER</a:t>
            </a:r>
          </a:p>
        </p:txBody>
      </p:sp>
      <p:pic>
        <p:nvPicPr>
          <p:cNvPr id="231" name="Screenshot 2022-03-16 at 21.09.23.png" descr="Screenshot 2022-03-16 at 21.09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5316" y="1065600"/>
            <a:ext cx="10350501" cy="5422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4" name="Shape 83"/>
          <p:cNvSpPr txBox="1"/>
          <p:nvPr/>
        </p:nvSpPr>
        <p:spPr>
          <a:xfrm>
            <a:off x="1796196" y="161364"/>
            <a:ext cx="7745507" cy="864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104" tIns="46104" rIns="46104" bIns="46104">
            <a:spAutoFit/>
          </a:bodyPr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DISK CHOPPER_S</a:t>
            </a:r>
          </a:p>
        </p:txBody>
      </p:sp>
      <p:pic>
        <p:nvPicPr>
          <p:cNvPr id="235" name="DiskChop2.pdf" descr="DiskChop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660" y="2189949"/>
            <a:ext cx="7295991" cy="3849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8" name="Shape 125"/>
          <p:cNvSpPr txBox="1"/>
          <p:nvPr/>
        </p:nvSpPr>
        <p:spPr>
          <a:xfrm>
            <a:off x="1911456" y="207468"/>
            <a:ext cx="7538038" cy="514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104" tIns="46104" rIns="46104" bIns="46104">
            <a:spAutoFit/>
          </a:bodyPr>
          <a:lstStyle>
            <a:lvl1pPr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FERMI CHOPPER</a:t>
            </a:r>
          </a:p>
        </p:txBody>
      </p:sp>
      <p:pic>
        <p:nvPicPr>
          <p:cNvPr id="239" name="FermiChop.pdf" descr="FermiChop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7722" y="1267865"/>
            <a:ext cx="7388199" cy="411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Box 1"/>
          <p:cNvSpPr txBox="1"/>
          <p:nvPr/>
        </p:nvSpPr>
        <p:spPr>
          <a:xfrm>
            <a:off x="5756985" y="2807262"/>
            <a:ext cx="5766874" cy="2610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104" tIns="46104" rIns="46104" bIns="46104">
            <a:spAutoFit/>
          </a:bodyPr>
          <a:lstStyle/>
          <a:p>
            <a:pPr marR="36882" indent="40639" defTabSz="407733">
              <a:lnSpc>
                <a:spcPct val="93000"/>
              </a:lnSpc>
              <a:defRPr b="1" sz="28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Velocity Selectors</a:t>
            </a:r>
          </a:p>
          <a:p>
            <a:pPr marR="36882" indent="40639" defTabSz="407733">
              <a:lnSpc>
                <a:spcPct val="93000"/>
              </a:lnSpc>
              <a:defRPr sz="28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R="36882" indent="40639" defTabSz="407733">
              <a:lnSpc>
                <a:spcPct val="93000"/>
              </a:lnSpc>
              <a:defRPr sz="28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</a:t>
            </a:r>
          </a:p>
          <a:p>
            <a:pPr marR="36882" indent="40639" defTabSz="407733">
              <a:lnSpc>
                <a:spcPct val="93000"/>
              </a:lnSpc>
              <a:defRPr sz="28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R="36882" indent="40639" defTabSz="407733">
              <a:lnSpc>
                <a:spcPct val="93000"/>
              </a:lnSpc>
              <a:defRPr sz="28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Select the neutron energy you want</a:t>
            </a:r>
          </a:p>
        </p:txBody>
      </p:sp>
      <p:sp>
        <p:nvSpPr>
          <p:cNvPr id="167" name="Rounded Rectangle 2"/>
          <p:cNvSpPr/>
          <p:nvPr/>
        </p:nvSpPr>
        <p:spPr>
          <a:xfrm>
            <a:off x="2044069" y="2059143"/>
            <a:ext cx="1457407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68" name="Rounded Rectangle 3"/>
          <p:cNvSpPr/>
          <p:nvPr/>
        </p:nvSpPr>
        <p:spPr>
          <a:xfrm>
            <a:off x="3681617" y="2059143"/>
            <a:ext cx="5156060" cy="518619"/>
          </a:xfrm>
          <a:prstGeom prst="roundRect">
            <a:avLst>
              <a:gd name="adj" fmla="val 16667"/>
            </a:avLst>
          </a:prstGeom>
          <a:solidFill>
            <a:srgbClr val="E41962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69" name="Rectangle 6"/>
          <p:cNvSpPr/>
          <p:nvPr/>
        </p:nvSpPr>
        <p:spPr>
          <a:xfrm flipH="1">
            <a:off x="3542968" y="1608422"/>
            <a:ext cx="41494" cy="1497409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5000"/>
              </a:srgbClr>
            </a:outerShdw>
          </a:effectLst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70" name="Title 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"/>
          <p:cNvGrpSpPr/>
          <p:nvPr/>
        </p:nvGrpSpPr>
        <p:grpSpPr>
          <a:xfrm>
            <a:off x="3814411" y="2131054"/>
            <a:ext cx="3570043" cy="1788248"/>
            <a:chOff x="0" y="0"/>
            <a:chExt cx="3570042" cy="1788246"/>
          </a:xfrm>
        </p:grpSpPr>
        <p:sp>
          <p:nvSpPr>
            <p:cNvPr id="173" name="Shape 45"/>
            <p:cNvSpPr/>
            <p:nvPr/>
          </p:nvSpPr>
          <p:spPr>
            <a:xfrm>
              <a:off x="1169389" y="-1"/>
              <a:ext cx="2394467" cy="1788248"/>
            </a:xfrm>
            <a:prstGeom prst="rect">
              <a:avLst/>
            </a:prstGeom>
            <a:solidFill>
              <a:srgbClr val="00C5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174" name="Shape 52"/>
            <p:cNvSpPr/>
            <p:nvPr/>
          </p:nvSpPr>
          <p:spPr>
            <a:xfrm>
              <a:off x="0" y="847064"/>
              <a:ext cx="1033271" cy="112943"/>
            </a:xfrm>
            <a:prstGeom prst="rightArrow">
              <a:avLst>
                <a:gd name="adj1" fmla="val 32000"/>
                <a:gd name="adj2" fmla="val 366667"/>
              </a:avLst>
            </a:prstGeom>
            <a:solidFill>
              <a:srgbClr val="008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175" name="Shape 53"/>
            <p:cNvSpPr/>
            <p:nvPr/>
          </p:nvSpPr>
          <p:spPr>
            <a:xfrm>
              <a:off x="1169389" y="696475"/>
              <a:ext cx="2394467" cy="470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16" y="20329"/>
                    <a:pt x="6276" y="18635"/>
                    <a:pt x="6276" y="18635"/>
                  </a:cubicBezTo>
                  <a:lnTo>
                    <a:pt x="10270" y="15388"/>
                  </a:lnTo>
                  <a:lnTo>
                    <a:pt x="14835" y="10588"/>
                  </a:lnTo>
                  <a:lnTo>
                    <a:pt x="18666" y="4941"/>
                  </a:ln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 defTabSz="530198">
                <a:defRPr sz="3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76" name="Shape 54"/>
            <p:cNvSpPr/>
            <p:nvPr/>
          </p:nvSpPr>
          <p:spPr>
            <a:xfrm>
              <a:off x="1175577" y="894123"/>
              <a:ext cx="2394466" cy="470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16" y="20329"/>
                    <a:pt x="6276" y="18635"/>
                    <a:pt x="6276" y="18635"/>
                  </a:cubicBezTo>
                  <a:lnTo>
                    <a:pt x="10270" y="15388"/>
                  </a:lnTo>
                  <a:lnTo>
                    <a:pt x="14835" y="10588"/>
                  </a:lnTo>
                  <a:lnTo>
                    <a:pt x="18666" y="4941"/>
                  </a:ln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 defTabSz="530198">
                <a:defRPr sz="3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77" name="Shape 55"/>
            <p:cNvSpPr/>
            <p:nvPr/>
          </p:nvSpPr>
          <p:spPr>
            <a:xfrm>
              <a:off x="1175577" y="517650"/>
              <a:ext cx="2394466" cy="470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16" y="20329"/>
                    <a:pt x="6276" y="18635"/>
                    <a:pt x="6276" y="18635"/>
                  </a:cubicBezTo>
                  <a:lnTo>
                    <a:pt x="10270" y="15388"/>
                  </a:lnTo>
                  <a:lnTo>
                    <a:pt x="14835" y="10588"/>
                  </a:lnTo>
                  <a:lnTo>
                    <a:pt x="18666" y="4941"/>
                  </a:ln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 defTabSz="530198">
                <a:defRPr sz="3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78" name="Shape 56"/>
            <p:cNvSpPr/>
            <p:nvPr/>
          </p:nvSpPr>
          <p:spPr>
            <a:xfrm>
              <a:off x="1175577" y="329413"/>
              <a:ext cx="2394466" cy="470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16" y="20329"/>
                    <a:pt x="6276" y="18635"/>
                    <a:pt x="6276" y="18635"/>
                  </a:cubicBezTo>
                  <a:lnTo>
                    <a:pt x="10270" y="15388"/>
                  </a:lnTo>
                  <a:lnTo>
                    <a:pt x="14835" y="10588"/>
                  </a:lnTo>
                  <a:lnTo>
                    <a:pt x="18666" y="4941"/>
                  </a:ln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 defTabSz="530198">
                <a:defRPr sz="3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180" name="TextBox 8"/>
          <p:cNvSpPr txBox="1"/>
          <p:nvPr/>
        </p:nvSpPr>
        <p:spPr>
          <a:xfrm>
            <a:off x="3834891" y="497359"/>
            <a:ext cx="4548486" cy="563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104" tIns="46104" rIns="46104" bIns="46104">
            <a:spAutoFit/>
          </a:bodyPr>
          <a:lstStyle>
            <a:lvl1pPr marR="36882" indent="40639" defTabSz="407733">
              <a:lnSpc>
                <a:spcPct val="93000"/>
              </a:lnSpc>
              <a:defRPr sz="32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VELOCITY SELECTORS</a:t>
            </a:r>
          </a:p>
        </p:txBody>
      </p:sp>
      <p:sp>
        <p:nvSpPr>
          <p:cNvPr id="181" name="TextBox 9"/>
          <p:cNvSpPr txBox="1"/>
          <p:nvPr/>
        </p:nvSpPr>
        <p:spPr>
          <a:xfrm>
            <a:off x="7626851" y="4427590"/>
            <a:ext cx="1585875" cy="222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absorbing blades</a:t>
            </a:r>
          </a:p>
        </p:txBody>
      </p:sp>
      <p:sp>
        <p:nvSpPr>
          <p:cNvPr id="182" name="Straight Arrow Connector 12"/>
          <p:cNvSpPr/>
          <p:nvPr/>
        </p:nvSpPr>
        <p:spPr>
          <a:xfrm flipH="1" flipV="1">
            <a:off x="7174460" y="3119296"/>
            <a:ext cx="1421802" cy="1275978"/>
          </a:xfrm>
          <a:prstGeom prst="line">
            <a:avLst/>
          </a:prstGeom>
          <a:ln w="12700">
            <a:solidFill>
              <a:srgbClr val="FF0000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8020" y="2300014"/>
            <a:ext cx="4257561" cy="1111232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TextBox 2"/>
          <p:cNvSpPr txBox="1"/>
          <p:nvPr/>
        </p:nvSpPr>
        <p:spPr>
          <a:xfrm>
            <a:off x="3834891" y="497359"/>
            <a:ext cx="4548486" cy="563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104" tIns="46104" rIns="46104" bIns="46104">
            <a:spAutoFit/>
          </a:bodyPr>
          <a:lstStyle>
            <a:lvl1pPr marR="36882" indent="40639" defTabSz="407733">
              <a:lnSpc>
                <a:spcPct val="93000"/>
              </a:lnSpc>
              <a:defRPr sz="32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VELOCITY SELECTORS</a:t>
            </a:r>
          </a:p>
        </p:txBody>
      </p:sp>
      <p:sp>
        <p:nvSpPr>
          <p:cNvPr id="1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0" name="Picture 11" descr="Picture 11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8478" y="2900740"/>
            <a:ext cx="3688337" cy="2074690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TextBox 3"/>
          <p:cNvSpPr txBox="1"/>
          <p:nvPr/>
        </p:nvSpPr>
        <p:spPr>
          <a:xfrm>
            <a:off x="1725575" y="4817646"/>
            <a:ext cx="1067929" cy="241054"/>
          </a:xfrm>
          <a:prstGeom prst="rect">
            <a:avLst/>
          </a:prstGeom>
          <a:solidFill>
            <a:srgbClr val="0D1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104" tIns="46104" rIns="46104" bIns="46104">
            <a:spAutoFit/>
          </a:bodyPr>
          <a:lstStyle>
            <a:lvl1pPr marR="36882" indent="40639" defTabSz="407733">
              <a:lnSpc>
                <a:spcPct val="93000"/>
              </a:lnSpc>
              <a:defRPr sz="10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ILL.FR</a:t>
            </a:r>
          </a:p>
        </p:txBody>
      </p:sp>
      <p:sp>
        <p:nvSpPr>
          <p:cNvPr id="192" name="TextBox 8"/>
          <p:cNvSpPr txBox="1"/>
          <p:nvPr/>
        </p:nvSpPr>
        <p:spPr>
          <a:xfrm>
            <a:off x="3167593" y="1892739"/>
            <a:ext cx="4834644" cy="389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104" tIns="46104" rIns="46104" bIns="46104">
            <a:spAutoFit/>
          </a:bodyPr>
          <a:lstStyle/>
          <a:p>
            <a:pPr>
              <a:defRPr sz="20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‘broad’ monochromatization </a:t>
            </a:r>
            <a:r>
              <a:rPr>
                <a:uFillTx/>
              </a:rPr>
              <a:t>δλ/λ </a:t>
            </a:r>
            <a:r>
              <a:rPr>
                <a:uFillTx/>
              </a:rPr>
              <a:t> ≈ 10 %</a:t>
            </a:r>
          </a:p>
        </p:txBody>
      </p:sp>
      <p:sp>
        <p:nvSpPr>
          <p:cNvPr id="193" name="TextBox 9"/>
          <p:cNvSpPr txBox="1"/>
          <p:nvPr/>
        </p:nvSpPr>
        <p:spPr>
          <a:xfrm>
            <a:off x="3834891" y="497359"/>
            <a:ext cx="4548486" cy="563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104" tIns="46104" rIns="46104" bIns="46104">
            <a:spAutoFit/>
          </a:bodyPr>
          <a:lstStyle>
            <a:lvl1pPr marR="36882" indent="40639" defTabSz="407733">
              <a:lnSpc>
                <a:spcPct val="93000"/>
              </a:lnSpc>
              <a:defRPr sz="32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VELOCITY SELECTORS</a:t>
            </a:r>
          </a:p>
        </p:txBody>
      </p:sp>
      <p:grpSp>
        <p:nvGrpSpPr>
          <p:cNvPr id="198" name="Group 10"/>
          <p:cNvGrpSpPr/>
          <p:nvPr/>
        </p:nvGrpSpPr>
        <p:grpSpPr>
          <a:xfrm>
            <a:off x="6322091" y="2900740"/>
            <a:ext cx="2637399" cy="2104134"/>
            <a:chOff x="0" y="0"/>
            <a:chExt cx="2637398" cy="2104133"/>
          </a:xfrm>
        </p:grpSpPr>
        <p:grpSp>
          <p:nvGrpSpPr>
            <p:cNvPr id="196" name="Group 7"/>
            <p:cNvGrpSpPr/>
            <p:nvPr/>
          </p:nvGrpSpPr>
          <p:grpSpPr>
            <a:xfrm>
              <a:off x="0" y="-1"/>
              <a:ext cx="2637399" cy="2104135"/>
              <a:chOff x="0" y="0"/>
              <a:chExt cx="2637398" cy="2104133"/>
            </a:xfrm>
          </p:grpSpPr>
          <p:pic>
            <p:nvPicPr>
              <p:cNvPr id="194" name="Picture 5" descr="Picture 5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-1"/>
                <a:ext cx="2637399" cy="10569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5" name="Picture 6" descr="Picture 6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1047178"/>
                <a:ext cx="2637399" cy="105695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97" name="TextBox 2"/>
            <p:cNvSpPr/>
            <p:nvPr/>
          </p:nvSpPr>
          <p:spPr>
            <a:xfrm>
              <a:off x="0" y="1855023"/>
              <a:ext cx="87043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Astrium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2125" y="941083"/>
            <a:ext cx="4257561" cy="1111232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TextBox 16"/>
          <p:cNvSpPr txBox="1"/>
          <p:nvPr/>
        </p:nvSpPr>
        <p:spPr>
          <a:xfrm>
            <a:off x="3929283" y="249660"/>
            <a:ext cx="4548486" cy="563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104" tIns="46104" rIns="46104" bIns="46104">
            <a:spAutoFit/>
          </a:bodyPr>
          <a:lstStyle>
            <a:lvl1pPr marR="36882" indent="40639" defTabSz="407733">
              <a:lnSpc>
                <a:spcPct val="93000"/>
              </a:lnSpc>
              <a:defRPr sz="32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VELOCITY SELECTORS</a:t>
            </a:r>
          </a:p>
        </p:txBody>
      </p:sp>
      <p:pic>
        <p:nvPicPr>
          <p:cNvPr id="203" name="Screenshot 2022-03-16 at 21.00.35.png" descr="Screenshot 2022-03-16 at 21.00.3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960" y="2665399"/>
            <a:ext cx="10795001" cy="410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Screenshot 2022-03-16 at 21.00.52.png" descr="Screenshot 2022-03-16 at 21.00.5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8602" y="2180309"/>
            <a:ext cx="11189848" cy="5281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7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2125" y="941083"/>
            <a:ext cx="4257561" cy="1111232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TextBox 16"/>
          <p:cNvSpPr txBox="1"/>
          <p:nvPr/>
        </p:nvSpPr>
        <p:spPr>
          <a:xfrm>
            <a:off x="3929283" y="249660"/>
            <a:ext cx="4548486" cy="563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104" tIns="46104" rIns="46104" bIns="46104">
            <a:spAutoFit/>
          </a:bodyPr>
          <a:lstStyle>
            <a:lvl1pPr marR="36882" indent="40639" defTabSz="407733">
              <a:lnSpc>
                <a:spcPct val="93000"/>
              </a:lnSpc>
              <a:defRPr sz="32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VELOCITY SELECTORS</a:t>
            </a:r>
          </a:p>
        </p:txBody>
      </p:sp>
      <p:pic>
        <p:nvPicPr>
          <p:cNvPr id="209" name="Screenshot 2022-03-16 at 21.00.35.png" descr="Screenshot 2022-03-16 at 21.00.3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960" y="2665399"/>
            <a:ext cx="10795001" cy="410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Screenshot 2022-03-16 at 21.00.52.png" descr="Screenshot 2022-03-16 at 21.00.5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8602" y="2180309"/>
            <a:ext cx="11189848" cy="5281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Screenshot 2022-03-16 at 21.07.17.png" descr="Screenshot 2022-03-16 at 21.07.1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86117" y="-62827"/>
            <a:ext cx="6363663" cy="6034508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Line"/>
          <p:cNvSpPr/>
          <p:nvPr/>
        </p:nvSpPr>
        <p:spPr>
          <a:xfrm flipV="1">
            <a:off x="3897458" y="2204524"/>
            <a:ext cx="6656538" cy="200847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13" name="Line"/>
          <p:cNvSpPr/>
          <p:nvPr/>
        </p:nvSpPr>
        <p:spPr>
          <a:xfrm>
            <a:off x="10557066" y="1749653"/>
            <a:ext cx="1338799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 len="sm"/>
            <a:tailEnd type="triangle" len="sm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ounded Rectangle 3"/>
          <p:cNvSpPr/>
          <p:nvPr/>
        </p:nvSpPr>
        <p:spPr>
          <a:xfrm>
            <a:off x="2044069" y="2228221"/>
            <a:ext cx="1457407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1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DISK CHOPPER</a:t>
            </a:r>
          </a:p>
        </p:txBody>
      </p:sp>
      <p:sp>
        <p:nvSpPr>
          <p:cNvPr id="2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8" name="Rounded Rectangle 12"/>
          <p:cNvSpPr/>
          <p:nvPr/>
        </p:nvSpPr>
        <p:spPr>
          <a:xfrm>
            <a:off x="6923697" y="2228221"/>
            <a:ext cx="2461131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19" name="Rounded Rectangle 13"/>
          <p:cNvSpPr/>
          <p:nvPr/>
        </p:nvSpPr>
        <p:spPr>
          <a:xfrm>
            <a:off x="4164285" y="2228221"/>
            <a:ext cx="166574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20" name="Rounded Rectangle 14"/>
          <p:cNvSpPr/>
          <p:nvPr/>
        </p:nvSpPr>
        <p:spPr>
          <a:xfrm>
            <a:off x="5144466" y="2228221"/>
            <a:ext cx="360230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21" name="Rectangle 15"/>
          <p:cNvSpPr/>
          <p:nvPr/>
        </p:nvSpPr>
        <p:spPr>
          <a:xfrm flipH="1">
            <a:off x="3542968" y="1777500"/>
            <a:ext cx="41494" cy="1497409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5000"/>
              </a:srgbClr>
            </a:outerShdw>
          </a:effectLst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22" name="TextBox 16"/>
          <p:cNvSpPr txBox="1"/>
          <p:nvPr/>
        </p:nvSpPr>
        <p:spPr>
          <a:xfrm>
            <a:off x="3167567" y="3932046"/>
            <a:ext cx="4035807" cy="1577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Define time structure of the beam 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Time Of Flight (TOF) measurements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5" name="DiskChop1.pdf" descr="DiskChop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9571" y="1234240"/>
            <a:ext cx="4377473" cy="4188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r&amp;d2-2.jpg" descr="r&amp;d2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87248" y="1543508"/>
            <a:ext cx="3826649" cy="2869988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Title 1"/>
          <p:cNvSpPr txBox="1"/>
          <p:nvPr/>
        </p:nvSpPr>
        <p:spPr>
          <a:xfrm>
            <a:off x="1519571" y="110814"/>
            <a:ext cx="8232759" cy="421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DISK CHOPPER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