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Inelastic samples</a:t>
            </a:r>
          </a:p>
        </p:txBody>
      </p:sp>
      <p:sp>
        <p:nvSpPr>
          <p:cNvPr id="28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ubtitle 4"/>
          <p:cNvSpPr txBox="1"/>
          <p:nvPr/>
        </p:nvSpPr>
        <p:spPr>
          <a:xfrm>
            <a:off x="4956574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Slides adapted from Mads Bertelsen, ESS DMSC</a:t>
            </a:r>
          </a:p>
        </p:txBody>
      </p:sp>
      <p:sp>
        <p:nvSpPr>
          <p:cNvPr id="292" name="Subtitle 4"/>
          <p:cNvSpPr txBox="1"/>
          <p:nvPr/>
        </p:nvSpPr>
        <p:spPr>
          <a:xfrm>
            <a:off x="5423705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/>
            </a:lvl1pPr>
          </a:lstStyle>
          <a:p>
            <a:pPr/>
            <a:r>
              <a:t>Slides adapted from Mads Bertelsen,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35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35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8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9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0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1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2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3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4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5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6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7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0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1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373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374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375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376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377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378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379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382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38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387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38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9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supported in McStas, but could use more sample components</a:t>
            </a:r>
          </a:p>
          <a:p>
            <a:pPr/>
            <a:r>
              <a:t>Longer computational times required</a:t>
            </a:r>
          </a:p>
          <a:p>
            <a:pPr/>
            <a:r>
              <a:t>Advantages from simulation especially important for spectroscopy (resolution function)</a:t>
            </a:r>
          </a:p>
        </p:txBody>
      </p:sp>
      <p:sp>
        <p:nvSpPr>
          <p:cNvPr id="39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396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Use provided TAS instrument to scan the phonon dispersion</a:t>
            </a:r>
          </a:p>
          <a:p>
            <a:pPr>
              <a:defRPr sz="2200"/>
            </a:pPr>
            <a:r>
              <a:t>Requires that you work in folder containing components from the zip file</a:t>
            </a:r>
          </a:p>
          <a:p>
            <a:pPr>
              <a:defRPr sz="2200"/>
            </a:pPr>
            <a:r>
              <a:t>Further explanation on github</a:t>
            </a:r>
          </a:p>
        </p:txBody>
      </p:sp>
      <p:sp>
        <p:nvSpPr>
          <p:cNvPr id="39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29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inelastic scattering</a:t>
            </a:r>
          </a:p>
          <a:p>
            <a:pPr/>
            <a:r>
              <a:t>Included components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</a:p>
          <a:p>
            <a:pPr/>
            <a:r>
              <a:t>Sampling performnace with data approach</a:t>
            </a:r>
          </a:p>
          <a:p>
            <a:pPr/>
          </a:p>
          <a:p>
            <a:pPr/>
            <a:r>
              <a:t>McStas performance, TAS / Chopper </a:t>
            </a:r>
          </a:p>
          <a:p>
            <a:pPr/>
            <a:r>
              <a:t>Exercise</a:t>
            </a:r>
          </a:p>
        </p:txBody>
      </p:sp>
      <p:sp>
        <p:nvSpPr>
          <p:cNvPr id="29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29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3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753" y="3345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7272" y="4221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0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One isotropic acustic phonon branch in all Briullion zones on FCC bravis single crystal</a:t>
            </a:r>
          </a:p>
        </p:txBody>
      </p:sp>
      <p:sp>
        <p:nvSpPr>
          <p:cNvPr id="30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16862" b="0"/>
          <a:stretch>
            <a:fillRect/>
          </a:stretch>
        </p:blipFill>
        <p:spPr>
          <a:xfrm>
            <a:off x="2047243" y="2351413"/>
            <a:ext cx="7143057" cy="1483037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extBox 3"/>
          <p:cNvSpPr txBox="1"/>
          <p:nvPr/>
        </p:nvSpPr>
        <p:spPr>
          <a:xfrm>
            <a:off x="8388381" y="3728920"/>
            <a:ext cx="3201455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 - Atomic mass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 – scattering length</a:t>
            </a:r>
          </a:p>
          <a:p>
            <a:pPr marL="285750" indent="-285750">
              <a:buSzPct val="100000"/>
              <a:buFont typeface="Arial"/>
              <a:buChar char="•"/>
              <a:defRPr i="1"/>
            </a:pPr>
            <a:r>
              <a:t>n </a:t>
            </a:r>
            <a:r>
              <a:rPr i="0"/>
              <a:t>– bose factor</a:t>
            </a:r>
            <a:endParaRPr i="0"/>
          </a:p>
          <a:p>
            <a:pPr marL="285750" indent="-285750">
              <a:buSzPct val="100000"/>
              <a:buFont typeface="Arial"/>
              <a:buChar char="•"/>
            </a:pPr>
            <a:r>
              <a:t>a – fcc lattice spacing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 - speed of sound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𝜿 – measured q vector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q </a:t>
            </a:r>
            <a:r>
              <a:rPr b="0"/>
              <a:t>– Phonon scattering vector</a:t>
            </a:r>
            <a:r>
              <a:t>  </a:t>
            </a:r>
          </a:p>
        </p:txBody>
      </p:sp>
      <p:pic>
        <p:nvPicPr>
          <p:cNvPr id="30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5770" y="4130990"/>
            <a:ext cx="2413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8250" y="4590927"/>
            <a:ext cx="838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3309" y="4578227"/>
            <a:ext cx="23495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11"/>
          <p:cNvSpPr txBox="1"/>
          <p:nvPr/>
        </p:nvSpPr>
        <p:spPr>
          <a:xfrm>
            <a:off x="2139841" y="4599204"/>
            <a:ext cx="391371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FCC Bravis</a:t>
            </a:r>
          </a:p>
        </p:txBody>
      </p:sp>
      <p:sp>
        <p:nvSpPr>
          <p:cNvPr id="313" name="TextBox 15"/>
          <p:cNvSpPr txBox="1"/>
          <p:nvPr/>
        </p:nvSpPr>
        <p:spPr>
          <a:xfrm>
            <a:off x="2139841" y="4120034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16" name="Straight Connector 12"/>
          <p:cNvSpPr/>
          <p:nvPr/>
        </p:nvSpPr>
        <p:spPr>
          <a:xfrm>
            <a:off x="2605190" y="21980"/>
            <a:ext cx="4767944" cy="1"/>
          </a:xfrm>
          <a:prstGeom prst="line">
            <a:avLst/>
          </a:prstGeom>
          <a:ln w="47625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1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027" y="2144227"/>
            <a:ext cx="4876801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Dispersion relation, theory and mcstas</a:t>
            </a:r>
          </a:p>
        </p:txBody>
      </p:sp>
      <p:sp>
        <p:nvSpPr>
          <p:cNvPr id="3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Straight Arrow Connector 2"/>
          <p:cNvSpPr/>
          <p:nvPr/>
        </p:nvSpPr>
        <p:spPr>
          <a:xfrm>
            <a:off x="1619659" y="5810830"/>
            <a:ext cx="4301081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1" name="Straight Arrow Connector 7"/>
          <p:cNvSpPr/>
          <p:nvPr/>
        </p:nvSpPr>
        <p:spPr>
          <a:xfrm flipV="1">
            <a:off x="1934105" y="2477562"/>
            <a:ext cx="1" cy="3578267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2" name="TextBox 5"/>
          <p:cNvSpPr txBox="1"/>
          <p:nvPr/>
        </p:nvSpPr>
        <p:spPr>
          <a:xfrm>
            <a:off x="6029328" y="5589296"/>
            <a:ext cx="672778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q</a:t>
            </a:r>
          </a:p>
        </p:txBody>
      </p:sp>
      <p:sp>
        <p:nvSpPr>
          <p:cNvPr id="323" name="TextBox 6"/>
          <p:cNvSpPr txBox="1"/>
          <p:nvPr/>
        </p:nvSpPr>
        <p:spPr>
          <a:xfrm>
            <a:off x="1424798" y="224887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24" name="TextBox 11"/>
          <p:cNvSpPr txBox="1"/>
          <p:nvPr/>
        </p:nvSpPr>
        <p:spPr>
          <a:xfrm>
            <a:off x="4009950" y="5652987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0</a:t>
            </a:r>
          </a:p>
        </p:txBody>
      </p:sp>
      <p:sp>
        <p:nvSpPr>
          <p:cNvPr id="325" name="Oval 8"/>
          <p:cNvSpPr/>
          <p:nvPr/>
        </p:nvSpPr>
        <p:spPr>
          <a:xfrm>
            <a:off x="2960393" y="-3863874"/>
            <a:ext cx="2411707" cy="967526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6" name="Rectangle 9"/>
          <p:cNvSpPr/>
          <p:nvPr/>
        </p:nvSpPr>
        <p:spPr>
          <a:xfrm>
            <a:off x="2721163" y="-942373"/>
            <a:ext cx="4213669" cy="394465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2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</p:txBody>
      </p:sp>
      <p:sp>
        <p:nvSpPr>
          <p:cNvPr id="33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326379" y="1543862"/>
            <a:ext cx="6679835" cy="4879799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3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3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40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540" y="3070875"/>
            <a:ext cx="8277587" cy="3181103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1"/>
          <p:cNvSpPr txBox="1"/>
          <p:nvPr/>
        </p:nvSpPr>
        <p:spPr>
          <a:xfrm>
            <a:off x="7665256" y="5812718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44" name="TextBox 7"/>
          <p:cNvSpPr txBox="1"/>
          <p:nvPr/>
        </p:nvSpPr>
        <p:spPr>
          <a:xfrm>
            <a:off x="10637247" y="5789974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45" name="TextBox 8"/>
          <p:cNvSpPr txBox="1"/>
          <p:nvPr/>
        </p:nvSpPr>
        <p:spPr>
          <a:xfrm>
            <a:off x="5228573" y="332329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46" name="TextBox 10"/>
          <p:cNvSpPr txBox="1"/>
          <p:nvPr/>
        </p:nvSpPr>
        <p:spPr>
          <a:xfrm>
            <a:off x="4332053" y="5892844"/>
            <a:ext cx="10400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P(⍵)</a:t>
            </a:r>
          </a:p>
        </p:txBody>
      </p:sp>
      <p:sp>
        <p:nvSpPr>
          <p:cNvPr id="347" name="TextBox 11"/>
          <p:cNvSpPr txBox="1"/>
          <p:nvPr/>
        </p:nvSpPr>
        <p:spPr>
          <a:xfrm rot="19151016">
            <a:off x="7697928" y="3105299"/>
            <a:ext cx="130207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P(Q|⍵)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50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Rb liquid in time of flight</a:t>
            </a:r>
          </a:p>
          <a:p>
            <a:pPr/>
            <a:r>
              <a:t>Coherent and incoherent</a:t>
            </a:r>
          </a:p>
        </p:txBody>
      </p:sp>
      <p:sp>
        <p:nvSpPr>
          <p:cNvPr id="35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2052" y="1706397"/>
            <a:ext cx="7071450" cy="4660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