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7638" y="60770"/>
            <a:ext cx="939002" cy="995525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ustomShape 6"/>
          <p:cNvSpPr/>
          <p:nvPr/>
        </p:nvSpPr>
        <p:spPr>
          <a:xfrm>
            <a:off x="1680971" y="333583"/>
            <a:ext cx="6991868" cy="65346"/>
          </a:xfrm>
          <a:prstGeom prst="rect">
            <a:avLst/>
          </a:prstGeom>
          <a:solidFill>
            <a:srgbClr val="0000CC"/>
          </a:solidFill>
          <a:ln w="3175">
            <a:solidFill>
              <a:srgbClr val="0000FF"/>
            </a:solidFill>
          </a:ln>
        </p:spPr>
        <p:txBody>
          <a:bodyPr lIns="41493" tIns="41493" rIns="41493" bIns="41493"/>
          <a:lstStyle/>
          <a:p>
            <a:pPr defTabSz="829875">
              <a:spcBef>
                <a:spcPts val="0"/>
              </a:spcBef>
            </a:pPr>
          </a:p>
        </p:txBody>
      </p:sp>
      <p:pic>
        <p:nvPicPr>
          <p:cNvPr id="15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3499" y="6471069"/>
            <a:ext cx="1172282" cy="31855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/>
          <p:nvPr>
            <p:ph type="title"/>
          </p:nvPr>
        </p:nvSpPr>
        <p:spPr>
          <a:xfrm>
            <a:off x="2107671" y="65344"/>
            <a:ext cx="7645312" cy="32672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defTabSz="829875">
              <a:lnSpc>
                <a:spcPct val="90000"/>
              </a:lnSpc>
              <a:defRPr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5937314" y="5988050"/>
            <a:ext cx="2132704" cy="368301"/>
          </a:xfrm>
          <a:prstGeom prst="rect">
            <a:avLst/>
          </a:prstGeom>
        </p:spPr>
        <p:txBody>
          <a:bodyPr anchor="b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2205082" y="2130425"/>
            <a:ext cx="7769136" cy="147002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407734">
              <a:lnSpc>
                <a:spcPct val="104000"/>
              </a:lnSpc>
              <a:defRPr b="0" sz="3800"/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2890594" y="3886200"/>
            <a:ext cx="6398112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1pPr>
            <a:lvl2pPr marL="0" indent="2159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2pPr>
            <a:lvl3pPr marL="0" indent="4318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3pPr>
            <a:lvl4pPr marL="0" indent="6477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4pPr>
            <a:lvl5pPr marL="0" indent="8636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0042231" y="6250000"/>
            <a:ext cx="165101" cy="184027"/>
          </a:xfrm>
          <a:prstGeom prst="rect">
            <a:avLst/>
          </a:prstGeom>
        </p:spPr>
        <p:txBody>
          <a:bodyPr anchor="t"/>
          <a:lstStyle>
            <a:lvl1pPr algn="r" defTabSz="407734">
              <a:lnSpc>
                <a:spcPct val="102000"/>
              </a:lnSpc>
              <a:spcBef>
                <a:spcPts val="0"/>
              </a:spcBef>
              <a:tabLst>
                <a:tab pos="647700" algn="l"/>
                <a:tab pos="1308100" algn="l"/>
                <a:tab pos="1968500" algn="l"/>
              </a:tabLst>
              <a:defRPr b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aw.githubusercontent.com/McStasMcXtrace/McCode/master/mcstas/nlib/share/pol-lib.c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9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3639" y="1001880"/>
            <a:ext cx="3010321" cy="319212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CustomShape 2"/>
          <p:cNvSpPr txBox="1"/>
          <p:nvPr/>
        </p:nvSpPr>
        <p:spPr>
          <a:xfrm>
            <a:off x="3983039" y="4288680"/>
            <a:ext cx="4562281" cy="4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400"/>
            </a:pPr>
            <a:r>
              <a:t>Simulating Polarized Neutron Scattering Experiments </a:t>
            </a:r>
            <a:br/>
            <a:r>
              <a:t>and Equipment with McStas</a:t>
            </a:r>
          </a:p>
        </p:txBody>
      </p:sp>
      <p:sp>
        <p:nvSpPr>
          <p:cNvPr id="181" name="CustomShape 3"/>
          <p:cNvSpPr txBox="1"/>
          <p:nvPr/>
        </p:nvSpPr>
        <p:spPr>
          <a:xfrm>
            <a:off x="4253040" y="5033879"/>
            <a:ext cx="36792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Peter Willendrup, DTU Physics &amp; ESS DMSC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92" name="Line 3"/>
          <p:cNvSpPr/>
          <p:nvPr/>
        </p:nvSpPr>
        <p:spPr>
          <a:xfrm flipV="1">
            <a:off x="3898079" y="3729599"/>
            <a:ext cx="12601" cy="759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CustomShape 4"/>
          <p:cNvSpPr txBox="1"/>
          <p:nvPr/>
        </p:nvSpPr>
        <p:spPr>
          <a:xfrm>
            <a:off x="3580200" y="3559319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1</a:t>
            </a:r>
          </a:p>
        </p:txBody>
      </p:sp>
      <p:sp>
        <p:nvSpPr>
          <p:cNvPr id="294" name="Line 5"/>
          <p:cNvSpPr/>
          <p:nvPr/>
        </p:nvSpPr>
        <p:spPr>
          <a:xfrm flipV="1">
            <a:off x="4455719" y="3366719"/>
            <a:ext cx="3517921" cy="992881"/>
          </a:xfrm>
          <a:prstGeom prst="line">
            <a:avLst/>
          </a:prstGeom>
          <a:ln w="12600">
            <a:solidFill>
              <a:srgbClr val="000000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Line 6"/>
          <p:cNvSpPr/>
          <p:nvPr/>
        </p:nvSpPr>
        <p:spPr>
          <a:xfrm flipV="1">
            <a:off x="7893360" y="2795040"/>
            <a:ext cx="703441" cy="6213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CustomShape 7"/>
          <p:cNvSpPr txBox="1"/>
          <p:nvPr/>
        </p:nvSpPr>
        <p:spPr>
          <a:xfrm>
            <a:off x="8149319" y="3150720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2</a:t>
            </a:r>
          </a:p>
        </p:txBody>
      </p:sp>
      <p:sp>
        <p:nvSpPr>
          <p:cNvPr id="297" name="Line 8"/>
          <p:cNvSpPr/>
          <p:nvPr/>
        </p:nvSpPr>
        <p:spPr>
          <a:xfrm flipV="1">
            <a:off x="4060079" y="3774959"/>
            <a:ext cx="3978722" cy="1161721"/>
          </a:xfrm>
          <a:prstGeom prst="line">
            <a:avLst/>
          </a:prstGeom>
          <a:ln w="324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Line 9"/>
          <p:cNvSpPr/>
          <p:nvPr/>
        </p:nvSpPr>
        <p:spPr>
          <a:xfrm>
            <a:off x="3898079" y="4560119"/>
            <a:ext cx="330841" cy="77256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Line 10"/>
          <p:cNvSpPr/>
          <p:nvPr/>
        </p:nvSpPr>
        <p:spPr>
          <a:xfrm>
            <a:off x="7893359" y="3416399"/>
            <a:ext cx="330841" cy="772561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Formula 11"/>
          <p:cNvSpPr txBox="1"/>
          <p:nvPr/>
        </p:nvSpPr>
        <p:spPr>
          <a:xfrm>
            <a:off x="6061154" y="4408552"/>
            <a:ext cx="606366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</p:txBody>
      </p:sp>
      <p:grpSp>
        <p:nvGrpSpPr>
          <p:cNvPr id="305" name="Group 12"/>
          <p:cNvGrpSpPr/>
          <p:nvPr/>
        </p:nvGrpSpPr>
        <p:grpSpPr>
          <a:xfrm>
            <a:off x="3384000" y="4359601"/>
            <a:ext cx="1071720" cy="324818"/>
            <a:chOff x="0" y="0"/>
            <a:chExt cx="1071719" cy="324816"/>
          </a:xfrm>
        </p:grpSpPr>
        <p:sp>
          <p:nvSpPr>
            <p:cNvPr id="301" name="Line 13"/>
            <p:cNvSpPr/>
            <p:nvPr/>
          </p:nvSpPr>
          <p:spPr>
            <a:xfrm flipV="1">
              <a:off x="-1" y="0"/>
              <a:ext cx="1071721" cy="320399"/>
            </a:xfrm>
            <a:prstGeom prst="line">
              <a:avLst/>
            </a:prstGeom>
            <a:noFill/>
            <a:ln w="1008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04" name="CustomShape 14"/>
            <p:cNvGrpSpPr/>
            <p:nvPr/>
          </p:nvGrpSpPr>
          <p:grpSpPr>
            <a:xfrm>
              <a:off x="359940" y="32301"/>
              <a:ext cx="306120" cy="292516"/>
              <a:chOff x="0" y="0"/>
              <a:chExt cx="306118" cy="292515"/>
            </a:xfrm>
          </p:grpSpPr>
          <p:sp>
            <p:nvSpPr>
              <p:cNvPr id="302" name="Oval"/>
              <p:cNvSpPr/>
              <p:nvPr/>
            </p:nvSpPr>
            <p:spPr>
              <a:xfrm rot="21414600">
                <a:off x="7259" y="7657"/>
                <a:ext cx="291601" cy="277201"/>
              </a:xfrm>
              <a:prstGeom prst="ellipse">
                <a:avLst/>
              </a:prstGeom>
              <a:solidFill>
                <a:srgbClr val="0000FF"/>
              </a:solidFill>
              <a:ln w="2556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303" name="n"/>
              <p:cNvSpPr/>
              <p:nvPr/>
            </p:nvSpPr>
            <p:spPr>
              <a:xfrm rot="21414600">
                <a:off x="67337" y="231358"/>
                <a:ext cx="18063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309" name="Line 3"/>
          <p:cNvSpPr/>
          <p:nvPr/>
        </p:nvSpPr>
        <p:spPr>
          <a:xfrm flipV="1">
            <a:off x="3898079" y="3729599"/>
            <a:ext cx="12601" cy="759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CustomShape 4"/>
          <p:cNvSpPr txBox="1"/>
          <p:nvPr/>
        </p:nvSpPr>
        <p:spPr>
          <a:xfrm>
            <a:off x="3580200" y="3559319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1</a:t>
            </a:r>
          </a:p>
        </p:txBody>
      </p:sp>
      <p:sp>
        <p:nvSpPr>
          <p:cNvPr id="311" name="Line 5"/>
          <p:cNvSpPr/>
          <p:nvPr/>
        </p:nvSpPr>
        <p:spPr>
          <a:xfrm flipV="1">
            <a:off x="4455719" y="3366719"/>
            <a:ext cx="3517921" cy="992881"/>
          </a:xfrm>
          <a:prstGeom prst="line">
            <a:avLst/>
          </a:prstGeom>
          <a:ln w="12600">
            <a:solidFill>
              <a:srgbClr val="000000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Line 6"/>
          <p:cNvSpPr/>
          <p:nvPr/>
        </p:nvSpPr>
        <p:spPr>
          <a:xfrm flipV="1">
            <a:off x="5991480" y="3307679"/>
            <a:ext cx="61201" cy="6213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CustomShape 7"/>
          <p:cNvSpPr txBox="1"/>
          <p:nvPr/>
        </p:nvSpPr>
        <p:spPr>
          <a:xfrm>
            <a:off x="5708879" y="3242160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2</a:t>
            </a:r>
          </a:p>
        </p:txBody>
      </p:sp>
      <p:sp>
        <p:nvSpPr>
          <p:cNvPr id="314" name="Line 8"/>
          <p:cNvSpPr/>
          <p:nvPr/>
        </p:nvSpPr>
        <p:spPr>
          <a:xfrm flipV="1">
            <a:off x="4060079" y="4319999"/>
            <a:ext cx="2103122" cy="616681"/>
          </a:xfrm>
          <a:prstGeom prst="line">
            <a:avLst/>
          </a:prstGeom>
          <a:ln w="324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e 9"/>
          <p:cNvSpPr/>
          <p:nvPr/>
        </p:nvSpPr>
        <p:spPr>
          <a:xfrm>
            <a:off x="3898079" y="4560119"/>
            <a:ext cx="330841" cy="77256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e 10"/>
          <p:cNvSpPr/>
          <p:nvPr/>
        </p:nvSpPr>
        <p:spPr>
          <a:xfrm>
            <a:off x="5991480" y="3929039"/>
            <a:ext cx="330840" cy="772561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Formula 11"/>
          <p:cNvSpPr txBox="1"/>
          <p:nvPr/>
        </p:nvSpPr>
        <p:spPr>
          <a:xfrm>
            <a:off x="5071679" y="4742639"/>
            <a:ext cx="53352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limUpp>
                    <m:e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/>
                  </m:limUpp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f>
                    <m:f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num>
                    <m:den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</p:txBody>
      </p:sp>
      <p:grpSp>
        <p:nvGrpSpPr>
          <p:cNvPr id="322" name="Group 12"/>
          <p:cNvGrpSpPr/>
          <p:nvPr/>
        </p:nvGrpSpPr>
        <p:grpSpPr>
          <a:xfrm>
            <a:off x="3384000" y="4359601"/>
            <a:ext cx="1071720" cy="324818"/>
            <a:chOff x="0" y="0"/>
            <a:chExt cx="1071719" cy="324816"/>
          </a:xfrm>
        </p:grpSpPr>
        <p:sp>
          <p:nvSpPr>
            <p:cNvPr id="318" name="Line 13"/>
            <p:cNvSpPr/>
            <p:nvPr/>
          </p:nvSpPr>
          <p:spPr>
            <a:xfrm flipV="1">
              <a:off x="-1" y="0"/>
              <a:ext cx="1071721" cy="320399"/>
            </a:xfrm>
            <a:prstGeom prst="line">
              <a:avLst/>
            </a:prstGeom>
            <a:noFill/>
            <a:ln w="1008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1" name="CustomShape 14"/>
            <p:cNvGrpSpPr/>
            <p:nvPr/>
          </p:nvGrpSpPr>
          <p:grpSpPr>
            <a:xfrm>
              <a:off x="359940" y="32301"/>
              <a:ext cx="306120" cy="292516"/>
              <a:chOff x="0" y="0"/>
              <a:chExt cx="306118" cy="292515"/>
            </a:xfrm>
          </p:grpSpPr>
          <p:sp>
            <p:nvSpPr>
              <p:cNvPr id="319" name="Oval"/>
              <p:cNvSpPr/>
              <p:nvPr/>
            </p:nvSpPr>
            <p:spPr>
              <a:xfrm rot="21414600">
                <a:off x="7259" y="7657"/>
                <a:ext cx="291601" cy="277201"/>
              </a:xfrm>
              <a:prstGeom prst="ellipse">
                <a:avLst/>
              </a:prstGeom>
              <a:solidFill>
                <a:srgbClr val="0000FF"/>
              </a:solidFill>
              <a:ln w="2556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320" name="n"/>
              <p:cNvSpPr/>
              <p:nvPr/>
            </p:nvSpPr>
            <p:spPr>
              <a:xfrm rot="21414600">
                <a:off x="67337" y="231358"/>
                <a:ext cx="18063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26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CustomShape 3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CustomShape 2"/>
          <p:cNvSpPr/>
          <p:nvPr/>
        </p:nvSpPr>
        <p:spPr>
          <a:xfrm>
            <a:off x="5176799" y="2269439"/>
            <a:ext cx="473400" cy="28512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1" name="CustomShape 3"/>
          <p:cNvSpPr/>
          <p:nvPr/>
        </p:nvSpPr>
        <p:spPr>
          <a:xfrm>
            <a:off x="4891320" y="2717280"/>
            <a:ext cx="986041" cy="31752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2" name="CustomShape 4"/>
          <p:cNvSpPr/>
          <p:nvPr/>
        </p:nvSpPr>
        <p:spPr>
          <a:xfrm>
            <a:off x="3508559" y="3191039"/>
            <a:ext cx="1128961" cy="25956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34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ustomShape 6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CustomShape 2"/>
          <p:cNvSpPr/>
          <p:nvPr/>
        </p:nvSpPr>
        <p:spPr>
          <a:xfrm>
            <a:off x="5176799" y="2269439"/>
            <a:ext cx="473400" cy="28512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9" name="CustomShape 3"/>
          <p:cNvSpPr/>
          <p:nvPr/>
        </p:nvSpPr>
        <p:spPr>
          <a:xfrm>
            <a:off x="4891320" y="2717280"/>
            <a:ext cx="986041" cy="31752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0" name="CustomShape 4"/>
          <p:cNvSpPr/>
          <p:nvPr/>
        </p:nvSpPr>
        <p:spPr>
          <a:xfrm>
            <a:off x="3508559" y="3191039"/>
            <a:ext cx="1128961" cy="25956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1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42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CustomShape 6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  <p:sp>
        <p:nvSpPr>
          <p:cNvPr id="344" name="CustomShape 7"/>
          <p:cNvSpPr/>
          <p:nvPr/>
        </p:nvSpPr>
        <p:spPr>
          <a:xfrm>
            <a:off x="4534199" y="2386899"/>
            <a:ext cx="5322111" cy="267641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</a:ln>
          <a:effectLst>
            <a:outerShdw sx="100000" sy="100000" kx="0" ky="0" algn="b" rotWithShape="0" blurRad="0" dist="50402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 anchor="ctr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mc_pol_set_angular_accuracy(double domega);</a:t>
            </a:r>
          </a:p>
        </p:txBody>
      </p:sp>
      <p:sp>
        <p:nvSpPr>
          <p:cNvPr id="345" name="CustomShape 8"/>
          <p:cNvSpPr/>
          <p:nvPr/>
        </p:nvSpPr>
        <p:spPr>
          <a:xfrm>
            <a:off x="5051880" y="1835740"/>
            <a:ext cx="4018132" cy="267641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</a:ln>
          <a:effectLst>
            <a:outerShdw sx="100000" sy="100000" kx="0" ky="0" algn="b" rotWithShape="0" blurRad="0" dist="50402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 anchor="ctr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mc_pol_set_timestep(double dt);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CustomShape 6"/>
          <p:cNvSpPr txBox="1"/>
          <p:nvPr/>
        </p:nvSpPr>
        <p:spPr>
          <a:xfrm>
            <a:off x="3099960" y="518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polarization components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5768080" y="915679"/>
            <a:ext cx="3522601" cy="2986043"/>
            <a:chOff x="0" y="0"/>
            <a:chExt cx="3522600" cy="2986041"/>
          </a:xfrm>
        </p:grpSpPr>
        <p:sp>
          <p:nvSpPr>
            <p:cNvPr id="349" name="CustomShape 2"/>
            <p:cNvSpPr/>
            <p:nvPr/>
          </p:nvSpPr>
          <p:spPr>
            <a:xfrm>
              <a:off x="0" y="66609"/>
              <a:ext cx="3411721" cy="2919433"/>
            </a:xfrm>
            <a:prstGeom prst="rect">
              <a:avLst/>
            </a:prstGeom>
            <a:solidFill>
              <a:srgbClr val="6666FF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0" name="CustomShape 7"/>
            <p:cNvSpPr txBox="1"/>
            <p:nvPr/>
          </p:nvSpPr>
          <p:spPr>
            <a:xfrm>
              <a:off x="33120" y="0"/>
              <a:ext cx="3489481" cy="2865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Optics: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Monochromator_pol.comp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Pol_bender.comp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Pol_guide_mirror.comp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Pol_guide_vmirror.comp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Transmission_polarisatorABSnT.comp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Pol_bender_tapering.comp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592520" y="3390170"/>
            <a:ext cx="3056401" cy="1504738"/>
            <a:chOff x="0" y="0"/>
            <a:chExt cx="3056400" cy="1504736"/>
          </a:xfrm>
        </p:grpSpPr>
        <p:sp>
          <p:nvSpPr>
            <p:cNvPr id="352" name="CustomShape 3"/>
            <p:cNvSpPr/>
            <p:nvPr/>
          </p:nvSpPr>
          <p:spPr>
            <a:xfrm>
              <a:off x="0" y="36189"/>
              <a:ext cx="3056401" cy="1468548"/>
            </a:xfrm>
            <a:prstGeom prst="rect">
              <a:avLst/>
            </a:prstGeom>
            <a:solidFill>
              <a:srgbClr val="CC66FF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3" name="CustomShape 8"/>
            <p:cNvSpPr txBox="1"/>
            <p:nvPr/>
          </p:nvSpPr>
          <p:spPr>
            <a:xfrm>
              <a:off x="58679" y="0"/>
              <a:ext cx="2940121" cy="1501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sp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Monitors: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MeanPolLambda_monitor.comp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PolLambda_monitor.comp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PolTOF_monitor.comp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5742260" y="4049307"/>
            <a:ext cx="3418575" cy="2199432"/>
            <a:chOff x="0" y="0"/>
            <a:chExt cx="3418573" cy="2199430"/>
          </a:xfrm>
        </p:grpSpPr>
        <p:sp>
          <p:nvSpPr>
            <p:cNvPr id="355" name="CustomShape 4"/>
            <p:cNvSpPr/>
            <p:nvPr/>
          </p:nvSpPr>
          <p:spPr>
            <a:xfrm>
              <a:off x="-1" y="-1"/>
              <a:ext cx="3418575" cy="1824541"/>
            </a:xfrm>
            <a:prstGeom prst="rect">
              <a:avLst/>
            </a:prstGeom>
            <a:solidFill>
              <a:srgbClr val="00CC00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6" name="CustomShape 9"/>
            <p:cNvSpPr txBox="1"/>
            <p:nvPr/>
          </p:nvSpPr>
          <p:spPr>
            <a:xfrm>
              <a:off x="123921" y="78529"/>
              <a:ext cx="2448361" cy="2120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Idealized components: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PolAnalyser_ideal.comp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Pol_SF_ideal.comp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Pol_pi_2_rotator.comp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Set_pol.comp</a:t>
              </a: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2592520" y="935479"/>
            <a:ext cx="3057480" cy="2325593"/>
            <a:chOff x="0" y="0"/>
            <a:chExt cx="3057479" cy="2325591"/>
          </a:xfrm>
        </p:grpSpPr>
        <p:sp>
          <p:nvSpPr>
            <p:cNvPr id="358" name="CustomShape 5"/>
            <p:cNvSpPr/>
            <p:nvPr/>
          </p:nvSpPr>
          <p:spPr>
            <a:xfrm>
              <a:off x="0" y="53291"/>
              <a:ext cx="3057480" cy="2272301"/>
            </a:xfrm>
            <a:prstGeom prst="rect">
              <a:avLst/>
            </a:prstGeom>
            <a:solidFill>
              <a:srgbClr val="FF6600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9" name="CustomShape 10"/>
            <p:cNvSpPr txBox="1"/>
            <p:nvPr/>
          </p:nvSpPr>
          <p:spPr>
            <a:xfrm>
              <a:off x="135720" y="0"/>
              <a:ext cx="2785680" cy="2291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0" sz="1200">
                  <a:latin typeface="Geneva"/>
                  <a:ea typeface="Geneva"/>
                  <a:cs typeface="Geneva"/>
                  <a:sym typeface="Geneva"/>
                </a:defRPr>
              </a:pPr>
              <a:r>
                <a:t>Magnetic fields: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Pol_FieldBox.comp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(Pol_constBfield.comp 2.x)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Pol_Bfield.comp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Pol_Bfield_stop.comp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</a:t>
              </a:r>
              <a:r>
                <a:rPr spc="0"/>
                <a:t>triafield.comp</a:t>
              </a:r>
              <a:endParaRPr spc="0"/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pc="0"/>
                <a:t>(Pol_tabled_field 3.x)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2593059" y="5024006"/>
            <a:ext cx="3056402" cy="860041"/>
            <a:chOff x="0" y="0"/>
            <a:chExt cx="3056400" cy="860040"/>
          </a:xfrm>
        </p:grpSpPr>
        <p:sp>
          <p:nvSpPr>
            <p:cNvPr id="361" name="CustomShape 11"/>
            <p:cNvSpPr/>
            <p:nvPr/>
          </p:nvSpPr>
          <p:spPr>
            <a:xfrm>
              <a:off x="0" y="0"/>
              <a:ext cx="3056401" cy="860041"/>
            </a:xfrm>
            <a:prstGeom prst="rect">
              <a:avLst/>
            </a:prstGeom>
            <a:solidFill>
              <a:srgbClr val="66FF99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62" name="CustomShape 12"/>
            <p:cNvSpPr txBox="1"/>
            <p:nvPr/>
          </p:nvSpPr>
          <p:spPr>
            <a:xfrm>
              <a:off x="58140" y="128909"/>
              <a:ext cx="2940121" cy="602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sp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Contrib: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Foil_flipper_magnet.comp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polarization monitors</a:t>
            </a:r>
          </a:p>
        </p:txBody>
      </p:sp>
      <p:sp>
        <p:nvSpPr>
          <p:cNvPr id="367" name="CustomShape 3"/>
          <p:cNvSpPr txBox="1"/>
          <p:nvPr/>
        </p:nvSpPr>
        <p:spPr>
          <a:xfrm>
            <a:off x="2930039" y="2107800"/>
            <a:ext cx="3483002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Monitors</a:t>
            </a:r>
          </a:p>
        </p:txBody>
      </p:sp>
      <p:pic>
        <p:nvPicPr>
          <p:cNvPr id="368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480" y="3239640"/>
            <a:ext cx="2996281" cy="1685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6479" y="1458360"/>
            <a:ext cx="2911681" cy="163764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Formula 5"/>
          <p:cNvSpPr txBox="1"/>
          <p:nvPr/>
        </p:nvSpPr>
        <p:spPr>
          <a:xfrm>
            <a:off x="4163760" y="5125680"/>
            <a:ext cx="1418761" cy="36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d>
                    <m:dPr>
                      <m:ctrlP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0.87</m:t>
                  </m:r>
                </m:oMath>
              </m:oMathPara>
            </a14:m>
          </a:p>
        </p:txBody>
      </p:sp>
      <p:sp>
        <p:nvSpPr>
          <p:cNvPr id="371" name="CustomShape 6"/>
          <p:cNvSpPr/>
          <p:nvPr/>
        </p:nvSpPr>
        <p:spPr>
          <a:xfrm>
            <a:off x="5628599" y="4083120"/>
            <a:ext cx="3353761" cy="1181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64" y="0"/>
                </a:moveTo>
                <a:lnTo>
                  <a:pt x="21600" y="0"/>
                </a:lnTo>
                <a:lnTo>
                  <a:pt x="21600" y="18421"/>
                </a:lnTo>
                <a:lnTo>
                  <a:pt x="5684" y="18421"/>
                </a:lnTo>
                <a:lnTo>
                  <a:pt x="5684" y="21600"/>
                </a:lnTo>
                <a:lnTo>
                  <a:pt x="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2" name="CustomShape 7"/>
          <p:cNvSpPr/>
          <p:nvPr/>
        </p:nvSpPr>
        <p:spPr>
          <a:xfrm>
            <a:off x="5513039" y="1203839"/>
            <a:ext cx="1716841" cy="2034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97"/>
                </a:moveTo>
                <a:lnTo>
                  <a:pt x="0" y="0"/>
                </a:lnTo>
                <a:lnTo>
                  <a:pt x="19938" y="0"/>
                </a:lnTo>
                <a:lnTo>
                  <a:pt x="19938" y="16503"/>
                </a:lnTo>
                <a:lnTo>
                  <a:pt x="21600" y="16503"/>
                </a:lnTo>
                <a:lnTo>
                  <a:pt x="2160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3" name="CustomShape 8"/>
          <p:cNvSpPr txBox="1"/>
          <p:nvPr/>
        </p:nvSpPr>
        <p:spPr>
          <a:xfrm>
            <a:off x="7318440" y="2918160"/>
            <a:ext cx="2413359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MeanPolLambda_monitor</a:t>
            </a:r>
          </a:p>
        </p:txBody>
      </p:sp>
      <p:sp>
        <p:nvSpPr>
          <p:cNvPr id="374" name="CustomShape 9"/>
          <p:cNvSpPr txBox="1"/>
          <p:nvPr/>
        </p:nvSpPr>
        <p:spPr>
          <a:xfrm>
            <a:off x="3976199" y="1276559"/>
            <a:ext cx="1885415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PolLambda_monitor</a:t>
            </a:r>
          </a:p>
        </p:txBody>
      </p:sp>
      <p:sp>
        <p:nvSpPr>
          <p:cNvPr id="375" name="CustomShape 10"/>
          <p:cNvSpPr txBox="1"/>
          <p:nvPr/>
        </p:nvSpPr>
        <p:spPr>
          <a:xfrm>
            <a:off x="2952000" y="4886640"/>
            <a:ext cx="1474201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Pol_monitor</a:t>
            </a:r>
          </a:p>
        </p:txBody>
      </p:sp>
      <p:sp>
        <p:nvSpPr>
          <p:cNvPr id="376" name="CustomShape 2"/>
          <p:cNvSpPr/>
          <p:nvPr/>
        </p:nvSpPr>
        <p:spPr>
          <a:xfrm rot="16200000">
            <a:off x="878157" y="3606949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7" name="Line 5"/>
          <p:cNvSpPr/>
          <p:nvPr/>
        </p:nvSpPr>
        <p:spPr>
          <a:xfrm>
            <a:off x="221877" y="3659869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Formula 6"/>
          <p:cNvSpPr txBox="1"/>
          <p:nvPr/>
        </p:nvSpPr>
        <p:spPr>
          <a:xfrm>
            <a:off x="1476477" y="375094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379" name="Line 8"/>
          <p:cNvSpPr/>
          <p:nvPr/>
        </p:nvSpPr>
        <p:spPr>
          <a:xfrm flipV="1">
            <a:off x="2389077" y="3254149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Formula 9"/>
          <p:cNvSpPr txBox="1"/>
          <p:nvPr/>
        </p:nvSpPr>
        <p:spPr>
          <a:xfrm>
            <a:off x="2404487" y="3824563"/>
            <a:ext cx="233061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383" name="CustomShape 17"/>
          <p:cNvGrpSpPr/>
          <p:nvPr/>
        </p:nvGrpSpPr>
        <p:grpSpPr>
          <a:xfrm>
            <a:off x="854039" y="3745762"/>
            <a:ext cx="233277" cy="230275"/>
            <a:chOff x="0" y="0"/>
            <a:chExt cx="233275" cy="230273"/>
          </a:xfrm>
        </p:grpSpPr>
        <p:sp>
          <p:nvSpPr>
            <p:cNvPr id="38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86" name="CustomShape 17"/>
          <p:cNvGrpSpPr/>
          <p:nvPr/>
        </p:nvGrpSpPr>
        <p:grpSpPr>
          <a:xfrm>
            <a:off x="1019139" y="3783862"/>
            <a:ext cx="233277" cy="230275"/>
            <a:chOff x="0" y="0"/>
            <a:chExt cx="233275" cy="230273"/>
          </a:xfrm>
        </p:grpSpPr>
        <p:sp>
          <p:nvSpPr>
            <p:cNvPr id="38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89" name="CustomShape 17"/>
          <p:cNvGrpSpPr/>
          <p:nvPr/>
        </p:nvGrpSpPr>
        <p:grpSpPr>
          <a:xfrm>
            <a:off x="968339" y="3580662"/>
            <a:ext cx="233277" cy="230275"/>
            <a:chOff x="0" y="0"/>
            <a:chExt cx="233275" cy="230273"/>
          </a:xfrm>
        </p:grpSpPr>
        <p:sp>
          <p:nvSpPr>
            <p:cNvPr id="38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2" name="CustomShape 17"/>
          <p:cNvGrpSpPr/>
          <p:nvPr/>
        </p:nvGrpSpPr>
        <p:grpSpPr>
          <a:xfrm>
            <a:off x="790539" y="3542562"/>
            <a:ext cx="233277" cy="230275"/>
            <a:chOff x="0" y="0"/>
            <a:chExt cx="233275" cy="230273"/>
          </a:xfrm>
        </p:grpSpPr>
        <p:sp>
          <p:nvSpPr>
            <p:cNvPr id="39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5" name="CustomShape 17"/>
          <p:cNvGrpSpPr/>
          <p:nvPr/>
        </p:nvGrpSpPr>
        <p:grpSpPr>
          <a:xfrm>
            <a:off x="1146139" y="3644162"/>
            <a:ext cx="233277" cy="230275"/>
            <a:chOff x="0" y="0"/>
            <a:chExt cx="233275" cy="230273"/>
          </a:xfrm>
        </p:grpSpPr>
        <p:sp>
          <p:nvSpPr>
            <p:cNvPr id="39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8" name="CustomShape 17"/>
          <p:cNvGrpSpPr/>
          <p:nvPr/>
        </p:nvGrpSpPr>
        <p:grpSpPr>
          <a:xfrm>
            <a:off x="1095339" y="3453662"/>
            <a:ext cx="233277" cy="230275"/>
            <a:chOff x="0" y="0"/>
            <a:chExt cx="233275" cy="230273"/>
          </a:xfrm>
        </p:grpSpPr>
        <p:sp>
          <p:nvSpPr>
            <p:cNvPr id="39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401" name="CustomShape 17"/>
          <p:cNvGrpSpPr/>
          <p:nvPr/>
        </p:nvGrpSpPr>
        <p:grpSpPr>
          <a:xfrm>
            <a:off x="904839" y="3390162"/>
            <a:ext cx="233277" cy="230275"/>
            <a:chOff x="0" y="0"/>
            <a:chExt cx="233275" cy="230273"/>
          </a:xfrm>
        </p:grpSpPr>
        <p:sp>
          <p:nvSpPr>
            <p:cNvPr id="399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00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CustomShape 2"/>
          <p:cNvSpPr/>
          <p:nvPr/>
        </p:nvSpPr>
        <p:spPr>
          <a:xfrm rot="16200000">
            <a:off x="6549480" y="376955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5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06" name="CustomShape 4"/>
          <p:cNvSpPr/>
          <p:nvPr/>
        </p:nvSpPr>
        <p:spPr>
          <a:xfrm rot="16200000">
            <a:off x="3468239" y="375263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7" name="CustomShape 5"/>
          <p:cNvSpPr txBox="1"/>
          <p:nvPr/>
        </p:nvSpPr>
        <p:spPr>
          <a:xfrm>
            <a:off x="3624119" y="1506599"/>
            <a:ext cx="3934081" cy="120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Pol_constBfield.comp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Single constant Magnetic field in a “box”.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- user may specify a wavelength to flip.</a:t>
            </a:r>
            <a:br/>
            <a:r>
              <a:t>- “blocking walls”</a:t>
            </a:r>
          </a:p>
        </p:txBody>
      </p:sp>
      <p:sp>
        <p:nvSpPr>
          <p:cNvPr id="408" name="Line 6"/>
          <p:cNvSpPr/>
          <p:nvPr/>
        </p:nvSpPr>
        <p:spPr>
          <a:xfrm>
            <a:off x="4094279" y="312623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Line 7"/>
          <p:cNvSpPr/>
          <p:nvPr/>
        </p:nvSpPr>
        <p:spPr>
          <a:xfrm>
            <a:off x="4637880" y="3584520"/>
            <a:ext cx="3081241" cy="6480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Line 8"/>
          <p:cNvSpPr/>
          <p:nvPr/>
        </p:nvSpPr>
        <p:spPr>
          <a:xfrm>
            <a:off x="4637880" y="492155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Line 9"/>
          <p:cNvSpPr/>
          <p:nvPr/>
        </p:nvSpPr>
        <p:spPr>
          <a:xfrm>
            <a:off x="4094279" y="4470119"/>
            <a:ext cx="3081241" cy="1692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Line 10"/>
          <p:cNvSpPr/>
          <p:nvPr/>
        </p:nvSpPr>
        <p:spPr>
          <a:xfrm flipV="1">
            <a:off x="3307319" y="3863519"/>
            <a:ext cx="5685482" cy="53208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CustomShape 11"/>
          <p:cNvSpPr/>
          <p:nvPr/>
        </p:nvSpPr>
        <p:spPr>
          <a:xfrm>
            <a:off x="4196879" y="3171600"/>
            <a:ext cx="3419641" cy="35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01" y="21600"/>
                </a:moveTo>
                <a:lnTo>
                  <a:pt x="21600" y="21600"/>
                </a:lnTo>
                <a:lnTo>
                  <a:pt x="18497" y="0"/>
                </a:lnTo>
                <a:lnTo>
                  <a:pt x="0" y="0"/>
                </a:lnTo>
                <a:lnTo>
                  <a:pt x="3101" y="21600"/>
                </a:lnTo>
              </a:path>
            </a:pathLst>
          </a:custGeom>
          <a:solidFill>
            <a:srgbClr val="CCCCCC">
              <a:alpha val="50000"/>
            </a:srgbClr>
          </a:solidFill>
          <a:ln w="3240">
            <a:solidFill>
              <a:srgbClr val="CCCCCC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4" name="CustomShape 12"/>
          <p:cNvSpPr/>
          <p:nvPr/>
        </p:nvSpPr>
        <p:spPr>
          <a:xfrm>
            <a:off x="4676759" y="3643200"/>
            <a:ext cx="2998081" cy="1239481"/>
          </a:xfrm>
          <a:prstGeom prst="rect">
            <a:avLst/>
          </a:prstGeom>
          <a:solidFill>
            <a:srgbClr val="DDDDDD">
              <a:alpha val="50000"/>
            </a:srgbClr>
          </a:solidFill>
          <a:ln w="3240">
            <a:solidFill>
              <a:srgbClr val="B2B2B2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5" name="Line 13"/>
          <p:cNvSpPr/>
          <p:nvPr/>
        </p:nvSpPr>
        <p:spPr>
          <a:xfrm flipV="1">
            <a:off x="5156999" y="3863519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>
            <a:off x="5003208" y="2709308"/>
            <a:ext cx="167284" cy="3863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CustomShape 2"/>
          <p:cNvSpPr/>
          <p:nvPr/>
        </p:nvSpPr>
        <p:spPr>
          <a:xfrm rot="16200000">
            <a:off x="6549480" y="364655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0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21" name="CustomShape 4"/>
          <p:cNvSpPr/>
          <p:nvPr/>
        </p:nvSpPr>
        <p:spPr>
          <a:xfrm rot="16200000">
            <a:off x="3468239" y="3629640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2" name="CustomShape 5"/>
          <p:cNvSpPr txBox="1"/>
          <p:nvPr/>
        </p:nvSpPr>
        <p:spPr>
          <a:xfrm>
            <a:off x="3624119" y="1506599"/>
            <a:ext cx="3934081" cy="88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40368" indent="-140368">
              <a:buSzPct val="100000"/>
              <a:buChar char="•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Pol_FieldBox.comp</a:t>
            </a:r>
          </a:p>
          <a:p>
            <a:pPr marL="140368" indent="-140368">
              <a:buSzPct val="100000"/>
              <a:buChar char="•"/>
              <a:defRPr spc="0" sz="1200">
                <a:latin typeface="Geneva"/>
                <a:ea typeface="Geneva"/>
                <a:cs typeface="Geneva"/>
                <a:sym typeface="Geneva"/>
              </a:defRPr>
            </a:pPr>
            <a:r>
              <a:t>Single Magnetic field in a “box”</a:t>
            </a:r>
          </a:p>
          <a:p>
            <a:pPr marL="140368" indent="-140368">
              <a:buSzPct val="100000"/>
              <a:buChar char="•"/>
              <a:defRPr spc="0" sz="1200">
                <a:latin typeface="Geneva"/>
                <a:ea typeface="Geneva"/>
                <a:cs typeface="Geneva"/>
                <a:sym typeface="Geneva"/>
              </a:defRPr>
            </a:pPr>
            <a:r>
              <a:t>Constant or tabled magnetic fields</a:t>
            </a:r>
          </a:p>
        </p:txBody>
      </p:sp>
      <p:sp>
        <p:nvSpPr>
          <p:cNvPr id="423" name="Line 6"/>
          <p:cNvSpPr/>
          <p:nvPr/>
        </p:nvSpPr>
        <p:spPr>
          <a:xfrm>
            <a:off x="4094279" y="300323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Line 7"/>
          <p:cNvSpPr/>
          <p:nvPr/>
        </p:nvSpPr>
        <p:spPr>
          <a:xfrm>
            <a:off x="4637880" y="345107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Line 8"/>
          <p:cNvSpPr/>
          <p:nvPr/>
        </p:nvSpPr>
        <p:spPr>
          <a:xfrm>
            <a:off x="4637880" y="479855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Line 9"/>
          <p:cNvSpPr/>
          <p:nvPr/>
        </p:nvSpPr>
        <p:spPr>
          <a:xfrm>
            <a:off x="4094279" y="4347119"/>
            <a:ext cx="3081241" cy="1692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Line 10"/>
          <p:cNvSpPr/>
          <p:nvPr/>
        </p:nvSpPr>
        <p:spPr>
          <a:xfrm flipV="1">
            <a:off x="3307319" y="3740520"/>
            <a:ext cx="5685482" cy="53208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31" name="CustomShape 3"/>
          <p:cNvSpPr txBox="1"/>
          <p:nvPr/>
        </p:nvSpPr>
        <p:spPr>
          <a:xfrm>
            <a:off x="3209760" y="1339559"/>
            <a:ext cx="7895966" cy="13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Pol_Bfield_stop.comp</a:t>
            </a:r>
            <a:br/>
            <a:br/>
            <a:r>
              <a:t>- Entry/Exit contruction allows for nested magnetic field descriptions.</a:t>
            </a:r>
            <a:br/>
            <a:r>
              <a:t>- Any magnetic field through user supplied c-function</a:t>
            </a:r>
            <a:br/>
            <a:r>
              <a:t>- Tabled magnetic fields</a:t>
            </a:r>
          </a:p>
        </p:txBody>
      </p:sp>
      <p:sp>
        <p:nvSpPr>
          <p:cNvPr id="432" name="CustomShape 4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33" name="Line 5"/>
          <p:cNvSpPr/>
          <p:nvPr/>
        </p:nvSpPr>
        <p:spPr>
          <a:xfrm flipV="1">
            <a:off x="3015359" y="4138560"/>
            <a:ext cx="999361" cy="1296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Line 6"/>
          <p:cNvSpPr/>
          <p:nvPr/>
        </p:nvSpPr>
        <p:spPr>
          <a:xfrm flipV="1">
            <a:off x="4365359" y="3470040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Line 7"/>
          <p:cNvSpPr/>
          <p:nvPr/>
        </p:nvSpPr>
        <p:spPr>
          <a:xfrm flipV="1">
            <a:off x="4969079" y="3762000"/>
            <a:ext cx="64801" cy="53244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Line 8"/>
          <p:cNvSpPr/>
          <p:nvPr/>
        </p:nvSpPr>
        <p:spPr>
          <a:xfrm flipH="1" flipV="1">
            <a:off x="5416560" y="3982680"/>
            <a:ext cx="134641" cy="3250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Line 9"/>
          <p:cNvSpPr/>
          <p:nvPr/>
        </p:nvSpPr>
        <p:spPr>
          <a:xfrm flipH="1" flipV="1">
            <a:off x="5760719" y="4203359"/>
            <a:ext cx="316441" cy="784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Line 10"/>
          <p:cNvSpPr/>
          <p:nvPr/>
        </p:nvSpPr>
        <p:spPr>
          <a:xfrm flipH="1">
            <a:off x="6234480" y="4264200"/>
            <a:ext cx="284401" cy="140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Line 11"/>
          <p:cNvSpPr/>
          <p:nvPr/>
        </p:nvSpPr>
        <p:spPr>
          <a:xfrm flipH="1">
            <a:off x="6630479" y="427715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Line 12"/>
          <p:cNvSpPr/>
          <p:nvPr/>
        </p:nvSpPr>
        <p:spPr>
          <a:xfrm>
            <a:off x="6972120" y="4270680"/>
            <a:ext cx="28080" cy="698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CustomShape 13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2" name="Standard field types:…"/>
          <p:cNvSpPr/>
          <p:nvPr/>
        </p:nvSpPr>
        <p:spPr>
          <a:xfrm>
            <a:off x="8143683" y="2967548"/>
            <a:ext cx="3980803" cy="3130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Standard field types:</a:t>
            </a:r>
            <a:br/>
          </a:p>
          <a:p>
            <a:pPr marL="160421" indent="-160421">
              <a:buSzPct val="100000"/>
              <a:buChar char="•"/>
            </a:pPr>
            <a:r>
              <a:t>Constant field</a:t>
            </a:r>
          </a:p>
          <a:p>
            <a:pPr marL="160421" indent="-160421">
              <a:buSzPct val="100000"/>
              <a:buChar char="•"/>
            </a:pPr>
            <a:r>
              <a:t>Rotating field</a:t>
            </a:r>
          </a:p>
          <a:p>
            <a:pPr marL="160421" indent="-160421">
              <a:buSzPct val="100000"/>
              <a:buChar char="•"/>
            </a:pPr>
            <a:r>
              <a:t>Gradient field</a:t>
            </a:r>
          </a:p>
          <a:p>
            <a:pPr marL="160421" indent="-160421">
              <a:buSzPct val="100000"/>
              <a:buChar char="•"/>
            </a:pPr>
            <a:r>
              <a:t>“Majorana” type field</a:t>
            </a:r>
            <a:br/>
          </a:p>
          <a:p>
            <a:pPr/>
            <a:r>
              <a:t>Plus user-defined fields (McStas 2.x only)</a:t>
            </a:r>
            <a:br/>
            <a:br/>
            <a:r>
              <a:t>See pol-lib.c in share/ and the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sentation 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content</a:t>
            </a:r>
          </a:p>
        </p:txBody>
      </p:sp>
      <p:sp>
        <p:nvSpPr>
          <p:cNvPr id="184" name="Polarisation in McStas - how is it d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Polarisation in McStas - how is it done</a:t>
            </a:r>
          </a:p>
          <a:p>
            <a:pPr lvl="1">
              <a:buChar char="•"/>
            </a:pPr>
            <a:r>
              <a:t>Polarised monitors</a:t>
            </a:r>
          </a:p>
          <a:p>
            <a:pPr lvl="1">
              <a:buChar char="•"/>
            </a:pPr>
            <a:r>
              <a:t>Precession algorithm</a:t>
            </a:r>
          </a:p>
          <a:p>
            <a:pPr lvl="1">
              <a:buChar char="•"/>
            </a:pPr>
          </a:p>
          <a:p>
            <a:pPr/>
            <a:r>
              <a:t>An overview of polarisation comps</a:t>
            </a:r>
          </a:p>
          <a:p>
            <a:pPr/>
          </a:p>
          <a:p>
            <a:pPr/>
            <a:r>
              <a:t>An overview of polarisation instrument examples</a:t>
            </a:r>
          </a:p>
          <a:p>
            <a:pPr/>
          </a:p>
          <a:p>
            <a:pPr/>
            <a:r>
              <a:t>A quick look at 3 of these</a:t>
            </a:r>
          </a:p>
          <a:p>
            <a:pPr/>
          </a:p>
          <a:p>
            <a:pPr/>
            <a:r>
              <a:t>Words of warning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Windows can be many shapes</a:t>
            </a:r>
          </a:p>
        </p:txBody>
      </p:sp>
      <p:sp>
        <p:nvSpPr>
          <p:cNvPr id="446" name="CustomShape 3"/>
          <p:cNvSpPr txBox="1"/>
          <p:nvPr/>
        </p:nvSpPr>
        <p:spPr>
          <a:xfrm>
            <a:off x="1661760" y="2591999"/>
            <a:ext cx="4458240" cy="57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0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B-Fields: constant, functional, tabled, … in more general shapes</a:t>
            </a:r>
          </a:p>
        </p:txBody>
      </p:sp>
      <p:sp>
        <p:nvSpPr>
          <p:cNvPr id="447" name="CustomShape 4"/>
          <p:cNvSpPr/>
          <p:nvPr/>
        </p:nvSpPr>
        <p:spPr>
          <a:xfrm>
            <a:off x="7180560" y="2016000"/>
            <a:ext cx="1764001" cy="1815121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8" name="CustomShape 5"/>
          <p:cNvSpPr/>
          <p:nvPr/>
        </p:nvSpPr>
        <p:spPr>
          <a:xfrm>
            <a:off x="5994360" y="4177439"/>
            <a:ext cx="1957680" cy="1711440"/>
          </a:xfrm>
          <a:prstGeom prst="rect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9" name="CustomShape 6"/>
          <p:cNvSpPr/>
          <p:nvPr/>
        </p:nvSpPr>
        <p:spPr>
          <a:xfrm>
            <a:off x="6608880" y="4799160"/>
            <a:ext cx="1020960" cy="859681"/>
          </a:xfrm>
          <a:prstGeom prst="rect">
            <a:avLst/>
          </a:prstGeom>
          <a:solidFill>
            <a:srgbClr val="FFFF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0" name="CustomShape 7"/>
          <p:cNvSpPr/>
          <p:nvPr/>
        </p:nvSpPr>
        <p:spPr>
          <a:xfrm>
            <a:off x="8459999" y="3425399"/>
            <a:ext cx="1764001" cy="1815121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1" name="CustomShape 8"/>
          <p:cNvSpPr/>
          <p:nvPr/>
        </p:nvSpPr>
        <p:spPr>
          <a:xfrm>
            <a:off x="8813159" y="3745800"/>
            <a:ext cx="1056961" cy="1174321"/>
          </a:xfrm>
          <a:prstGeom prst="ellipse">
            <a:avLst/>
          </a:prstGeom>
          <a:solidFill>
            <a:srgbClr val="FFFF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2" name="CustomShape 9"/>
          <p:cNvSpPr txBox="1"/>
          <p:nvPr/>
        </p:nvSpPr>
        <p:spPr>
          <a:xfrm>
            <a:off x="3303359" y="4413239"/>
            <a:ext cx="2008802" cy="28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/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56" name="CustomShape 3"/>
          <p:cNvSpPr txBox="1"/>
          <p:nvPr/>
        </p:nvSpPr>
        <p:spPr>
          <a:xfrm>
            <a:off x="3209760" y="1339559"/>
            <a:ext cx="7895966" cy="13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Pol_Bfield_stop.comp</a:t>
            </a:r>
            <a:br/>
            <a:br/>
            <a:r>
              <a:t>- Entry/Exit contruction allows for nested magnetic field descriptions.</a:t>
            </a:r>
            <a:br/>
            <a:r>
              <a:t>- Any magnetic field through user supplied c-function</a:t>
            </a:r>
            <a:br/>
            <a:r>
              <a:t>- Tabled magnetic fields</a:t>
            </a:r>
          </a:p>
        </p:txBody>
      </p:sp>
      <p:sp>
        <p:nvSpPr>
          <p:cNvPr id="457" name="CustomShape 4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8" name="Line 5"/>
          <p:cNvSpPr/>
          <p:nvPr/>
        </p:nvSpPr>
        <p:spPr>
          <a:xfrm flipV="1">
            <a:off x="3015359" y="4138560"/>
            <a:ext cx="999361" cy="1296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Line 6"/>
          <p:cNvSpPr/>
          <p:nvPr/>
        </p:nvSpPr>
        <p:spPr>
          <a:xfrm flipV="1">
            <a:off x="4365359" y="3470040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Line 7"/>
          <p:cNvSpPr/>
          <p:nvPr/>
        </p:nvSpPr>
        <p:spPr>
          <a:xfrm flipV="1">
            <a:off x="4969079" y="3762000"/>
            <a:ext cx="64801" cy="53244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Line 8"/>
          <p:cNvSpPr/>
          <p:nvPr/>
        </p:nvSpPr>
        <p:spPr>
          <a:xfrm flipH="1" flipV="1">
            <a:off x="5416560" y="3982680"/>
            <a:ext cx="134641" cy="3250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Line 9"/>
          <p:cNvSpPr/>
          <p:nvPr/>
        </p:nvSpPr>
        <p:spPr>
          <a:xfrm flipH="1" flipV="1">
            <a:off x="5760719" y="4203359"/>
            <a:ext cx="316441" cy="784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Line 10"/>
          <p:cNvSpPr/>
          <p:nvPr/>
        </p:nvSpPr>
        <p:spPr>
          <a:xfrm flipH="1">
            <a:off x="6234480" y="4264200"/>
            <a:ext cx="284401" cy="140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Line 11"/>
          <p:cNvSpPr/>
          <p:nvPr/>
        </p:nvSpPr>
        <p:spPr>
          <a:xfrm flipH="1">
            <a:off x="6630479" y="427715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Line 12"/>
          <p:cNvSpPr/>
          <p:nvPr/>
        </p:nvSpPr>
        <p:spPr>
          <a:xfrm>
            <a:off x="6972120" y="4270680"/>
            <a:ext cx="28080" cy="698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CustomShape 13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7" name="Standard field types:…"/>
          <p:cNvSpPr/>
          <p:nvPr/>
        </p:nvSpPr>
        <p:spPr>
          <a:xfrm>
            <a:off x="8143683" y="2967548"/>
            <a:ext cx="3980803" cy="3130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Standard field types:</a:t>
            </a:r>
            <a:br/>
          </a:p>
          <a:p>
            <a:pPr marL="160421" indent="-160421">
              <a:buSzPct val="100000"/>
              <a:buChar char="•"/>
            </a:pPr>
            <a:r>
              <a:t>Constant field</a:t>
            </a:r>
          </a:p>
          <a:p>
            <a:pPr marL="160421" indent="-160421">
              <a:buSzPct val="100000"/>
              <a:buChar char="•"/>
            </a:pPr>
            <a:r>
              <a:t>Rotating field</a:t>
            </a:r>
          </a:p>
          <a:p>
            <a:pPr marL="160421" indent="-160421">
              <a:buSzPct val="100000"/>
              <a:buChar char="•"/>
            </a:pPr>
            <a:r>
              <a:t>Gradient field</a:t>
            </a:r>
          </a:p>
          <a:p>
            <a:pPr marL="160421" indent="-160421">
              <a:buSzPct val="100000"/>
              <a:buChar char="•"/>
            </a:pPr>
            <a:r>
              <a:t>“Majorana” type field</a:t>
            </a:r>
            <a:br/>
          </a:p>
          <a:p>
            <a:pPr/>
            <a:r>
              <a:t>Plus user-defined fields (McStas 2.x only)</a:t>
            </a:r>
            <a:br/>
            <a:br/>
            <a:r>
              <a:t>See pol-lib.c in share/ and the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0" name="CustomShape 2"/>
          <p:cNvSpPr/>
          <p:nvPr/>
        </p:nvSpPr>
        <p:spPr>
          <a:xfrm rot="16200000">
            <a:off x="5757119" y="3946319"/>
            <a:ext cx="1956241" cy="46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1" name="CustomShape 3"/>
          <p:cNvSpPr/>
          <p:nvPr/>
        </p:nvSpPr>
        <p:spPr>
          <a:xfrm rot="16200000">
            <a:off x="4848480" y="3985559"/>
            <a:ext cx="1956241" cy="46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2" name="CustomShape 4"/>
          <p:cNvSpPr/>
          <p:nvPr/>
        </p:nvSpPr>
        <p:spPr>
          <a:xfrm rot="16200000">
            <a:off x="3861720" y="3972600"/>
            <a:ext cx="1956241" cy="46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74" name="CustomShape 6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5" name="Line 7"/>
          <p:cNvSpPr/>
          <p:nvPr/>
        </p:nvSpPr>
        <p:spPr>
          <a:xfrm flipV="1">
            <a:off x="3015359" y="4138560"/>
            <a:ext cx="999361" cy="1299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Line 8"/>
          <p:cNvSpPr/>
          <p:nvPr/>
        </p:nvSpPr>
        <p:spPr>
          <a:xfrm flipV="1">
            <a:off x="4365359" y="3470400"/>
            <a:ext cx="447841" cy="8175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Line 9"/>
          <p:cNvSpPr/>
          <p:nvPr/>
        </p:nvSpPr>
        <p:spPr>
          <a:xfrm flipV="1">
            <a:off x="4969079" y="3761999"/>
            <a:ext cx="64801" cy="5328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Line 10"/>
          <p:cNvSpPr/>
          <p:nvPr/>
        </p:nvSpPr>
        <p:spPr>
          <a:xfrm flipH="1" flipV="1">
            <a:off x="5416560" y="3983039"/>
            <a:ext cx="134641" cy="324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Line 11"/>
          <p:cNvSpPr/>
          <p:nvPr/>
        </p:nvSpPr>
        <p:spPr>
          <a:xfrm flipH="1" flipV="1">
            <a:off x="5760719" y="4203360"/>
            <a:ext cx="316441" cy="788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Line 12"/>
          <p:cNvSpPr/>
          <p:nvPr/>
        </p:nvSpPr>
        <p:spPr>
          <a:xfrm flipH="1">
            <a:off x="6234479" y="4264199"/>
            <a:ext cx="284401" cy="14076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Line 13"/>
          <p:cNvSpPr/>
          <p:nvPr/>
        </p:nvSpPr>
        <p:spPr>
          <a:xfrm flipH="1">
            <a:off x="6630479" y="427751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Line 14"/>
          <p:cNvSpPr/>
          <p:nvPr/>
        </p:nvSpPr>
        <p:spPr>
          <a:xfrm>
            <a:off x="6972119" y="4271040"/>
            <a:ext cx="28081" cy="6980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CustomShape 15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4" name="Line 16"/>
          <p:cNvSpPr/>
          <p:nvPr/>
        </p:nvSpPr>
        <p:spPr>
          <a:xfrm flipV="1">
            <a:off x="4034160" y="3697560"/>
            <a:ext cx="3303360" cy="4410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Line 17"/>
          <p:cNvSpPr/>
          <p:nvPr/>
        </p:nvSpPr>
        <p:spPr>
          <a:xfrm flipV="1">
            <a:off x="7337520" y="3567600"/>
            <a:ext cx="999721" cy="1299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9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0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1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92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3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02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Line 18"/>
          <p:cNvSpPr/>
          <p:nvPr/>
        </p:nvSpPr>
        <p:spPr>
          <a:xfrm flipH="1" flipV="1">
            <a:off x="5235119" y="3632039"/>
            <a:ext cx="213841" cy="5320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CustomShape 19"/>
          <p:cNvSpPr txBox="1"/>
          <p:nvPr/>
        </p:nvSpPr>
        <p:spPr>
          <a:xfrm>
            <a:off x="3982680" y="2970359"/>
            <a:ext cx="2305441" cy="46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Pol_lambda_mon 1 placeholder</a:t>
            </a:r>
          </a:p>
        </p:txBody>
      </p:sp>
      <p:pic>
        <p:nvPicPr>
          <p:cNvPr id="506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559"/>
            <a:ext cx="3468961" cy="1950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9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0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1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2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13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4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0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3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25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920"/>
            <a:ext cx="2522161" cy="141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7039" y="1869120"/>
            <a:ext cx="3699361" cy="208080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Line 18"/>
          <p:cNvSpPr/>
          <p:nvPr/>
        </p:nvSpPr>
        <p:spPr>
          <a:xfrm flipH="1" flipV="1">
            <a:off x="5929200" y="3949920"/>
            <a:ext cx="51840" cy="467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0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1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2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34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5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4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46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920"/>
            <a:ext cx="2522161" cy="141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799" y="1375919"/>
            <a:ext cx="2550242" cy="143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image32.png" descr="image3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4600" y="1414440"/>
            <a:ext cx="4184280" cy="2353680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Line 18"/>
          <p:cNvSpPr/>
          <p:nvPr/>
        </p:nvSpPr>
        <p:spPr>
          <a:xfrm flipV="1">
            <a:off x="6377039" y="3813839"/>
            <a:ext cx="266041" cy="4608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2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553" name="CustomShape 3"/>
          <p:cNvSpPr/>
          <p:nvPr/>
        </p:nvSpPr>
        <p:spPr>
          <a:xfrm rot="16200000">
            <a:off x="7017839" y="4433759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4" name="CustomShape 4"/>
          <p:cNvSpPr/>
          <p:nvPr/>
        </p:nvSpPr>
        <p:spPr>
          <a:xfrm rot="16200000">
            <a:off x="4729679" y="47131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5" name="Line 5"/>
          <p:cNvSpPr/>
          <p:nvPr/>
        </p:nvSpPr>
        <p:spPr>
          <a:xfrm flipV="1">
            <a:off x="4475879" y="4800599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Line 6"/>
          <p:cNvSpPr/>
          <p:nvPr/>
        </p:nvSpPr>
        <p:spPr>
          <a:xfrm flipV="1">
            <a:off x="5300640" y="43923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Line 7"/>
          <p:cNvSpPr/>
          <p:nvPr/>
        </p:nvSpPr>
        <p:spPr>
          <a:xfrm flipV="1">
            <a:off x="5669639" y="4570560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Line 8"/>
          <p:cNvSpPr/>
          <p:nvPr/>
        </p:nvSpPr>
        <p:spPr>
          <a:xfrm flipH="1" flipV="1">
            <a:off x="5942879" y="4705559"/>
            <a:ext cx="82441" cy="198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Line 9"/>
          <p:cNvSpPr/>
          <p:nvPr/>
        </p:nvSpPr>
        <p:spPr>
          <a:xfrm flipH="1" flipV="1">
            <a:off x="6153120" y="4840559"/>
            <a:ext cx="193681" cy="478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Line 10"/>
          <p:cNvSpPr/>
          <p:nvPr/>
        </p:nvSpPr>
        <p:spPr>
          <a:xfrm flipH="1">
            <a:off x="6442920" y="4877639"/>
            <a:ext cx="173521" cy="85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Line 11"/>
          <p:cNvSpPr/>
          <p:nvPr/>
        </p:nvSpPr>
        <p:spPr>
          <a:xfrm flipH="1">
            <a:off x="6684480" y="4885559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Line 12"/>
          <p:cNvSpPr/>
          <p:nvPr/>
        </p:nvSpPr>
        <p:spPr>
          <a:xfrm>
            <a:off x="6893279" y="48815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CustomShape 13"/>
          <p:cNvSpPr/>
          <p:nvPr/>
        </p:nvSpPr>
        <p:spPr>
          <a:xfrm rot="16200000">
            <a:off x="677196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64" name="Line 14"/>
          <p:cNvSpPr/>
          <p:nvPr/>
        </p:nvSpPr>
        <p:spPr>
          <a:xfrm flipV="1">
            <a:off x="5098319" y="4531319"/>
            <a:ext cx="2018161" cy="269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Line 15"/>
          <p:cNvSpPr/>
          <p:nvPr/>
        </p:nvSpPr>
        <p:spPr>
          <a:xfrm flipV="1">
            <a:off x="7116480" y="4451760"/>
            <a:ext cx="610921" cy="795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66" name="image33.png" descr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408320"/>
            <a:ext cx="4296961" cy="2416681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CustomShape 16"/>
          <p:cNvSpPr/>
          <p:nvPr/>
        </p:nvSpPr>
        <p:spPr>
          <a:xfrm>
            <a:off x="5100480" y="1154519"/>
            <a:ext cx="2514241" cy="2968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6131"/>
                </a:lnTo>
                <a:lnTo>
                  <a:pt x="20018" y="16131"/>
                </a:lnTo>
                <a:lnTo>
                  <a:pt x="20018" y="0"/>
                </a:lnTo>
                <a:lnTo>
                  <a:pt x="0" y="0"/>
                </a:lnTo>
                <a:lnTo>
                  <a:pt x="0" y="1848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571" name="CustomShape 3"/>
          <p:cNvSpPr/>
          <p:nvPr/>
        </p:nvSpPr>
        <p:spPr>
          <a:xfrm rot="16200000">
            <a:off x="7017839" y="4433759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72" name="CustomShape 4"/>
          <p:cNvSpPr/>
          <p:nvPr/>
        </p:nvSpPr>
        <p:spPr>
          <a:xfrm rot="16200000">
            <a:off x="4729679" y="47131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73" name="Line 5"/>
          <p:cNvSpPr/>
          <p:nvPr/>
        </p:nvSpPr>
        <p:spPr>
          <a:xfrm flipV="1">
            <a:off x="4475879" y="4800599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Line 6"/>
          <p:cNvSpPr/>
          <p:nvPr/>
        </p:nvSpPr>
        <p:spPr>
          <a:xfrm flipV="1">
            <a:off x="5300640" y="43923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Line 7"/>
          <p:cNvSpPr/>
          <p:nvPr/>
        </p:nvSpPr>
        <p:spPr>
          <a:xfrm flipV="1">
            <a:off x="5669639" y="4570560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Line 8"/>
          <p:cNvSpPr/>
          <p:nvPr/>
        </p:nvSpPr>
        <p:spPr>
          <a:xfrm flipH="1" flipV="1">
            <a:off x="5942879" y="4705559"/>
            <a:ext cx="82441" cy="198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Line 9"/>
          <p:cNvSpPr/>
          <p:nvPr/>
        </p:nvSpPr>
        <p:spPr>
          <a:xfrm flipH="1" flipV="1">
            <a:off x="6153120" y="4840559"/>
            <a:ext cx="193681" cy="478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Line 10"/>
          <p:cNvSpPr/>
          <p:nvPr/>
        </p:nvSpPr>
        <p:spPr>
          <a:xfrm flipH="1">
            <a:off x="6442920" y="4877639"/>
            <a:ext cx="173521" cy="85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Line 11"/>
          <p:cNvSpPr/>
          <p:nvPr/>
        </p:nvSpPr>
        <p:spPr>
          <a:xfrm flipH="1">
            <a:off x="6684480" y="4885559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Line 12"/>
          <p:cNvSpPr/>
          <p:nvPr/>
        </p:nvSpPr>
        <p:spPr>
          <a:xfrm>
            <a:off x="6893279" y="48815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CustomShape 13"/>
          <p:cNvSpPr/>
          <p:nvPr/>
        </p:nvSpPr>
        <p:spPr>
          <a:xfrm rot="16200000">
            <a:off x="677196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2" name="Line 14"/>
          <p:cNvSpPr/>
          <p:nvPr/>
        </p:nvSpPr>
        <p:spPr>
          <a:xfrm flipV="1">
            <a:off x="5098319" y="4531319"/>
            <a:ext cx="2018161" cy="269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Line 15"/>
          <p:cNvSpPr/>
          <p:nvPr/>
        </p:nvSpPr>
        <p:spPr>
          <a:xfrm flipV="1">
            <a:off x="7116480" y="4451760"/>
            <a:ext cx="610921" cy="795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CustomShape 16"/>
          <p:cNvSpPr/>
          <p:nvPr/>
        </p:nvSpPr>
        <p:spPr>
          <a:xfrm rot="10800000">
            <a:off x="7616159" y="4127400"/>
            <a:ext cx="368641" cy="1509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5" name="CustomShape 17"/>
          <p:cNvSpPr/>
          <p:nvPr/>
        </p:nvSpPr>
        <p:spPr>
          <a:xfrm rot="16200000">
            <a:off x="6144479" y="4700160"/>
            <a:ext cx="779041" cy="17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6" name="CustomShape 18"/>
          <p:cNvSpPr/>
          <p:nvPr/>
        </p:nvSpPr>
        <p:spPr>
          <a:xfrm rot="16200000">
            <a:off x="671328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87" name="image34.png" descr="image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200" y="1428119"/>
            <a:ext cx="4310641" cy="242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Simple McStas sample component</a:t>
            </a:r>
          </a:p>
        </p:txBody>
      </p:sp>
      <p:sp>
        <p:nvSpPr>
          <p:cNvPr id="591" name="CustomShape 3"/>
          <p:cNvSpPr txBox="1"/>
          <p:nvPr/>
        </p:nvSpPr>
        <p:spPr>
          <a:xfrm>
            <a:off x="3317292" y="1776728"/>
            <a:ext cx="34830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Incoherent.comp has SF / NSF solution </a:t>
            </a:r>
          </a:p>
        </p:txBody>
      </p:sp>
      <p:pic>
        <p:nvPicPr>
          <p:cNvPr id="592" name="Screenshot 2022-06-27 at 11.58.23.png" descr="Screenshot 2022-06-27 at 11.5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5851" y="2252053"/>
            <a:ext cx="3148130" cy="1208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pic>
        <p:nvPicPr>
          <p:cNvPr id="596" name="image46.png" descr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7159" y="1644119"/>
            <a:ext cx="3876121" cy="292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image47.png" descr="image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0720" y="4628160"/>
            <a:ext cx="5502960" cy="55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image48.png" descr="image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9680" y="1644119"/>
            <a:ext cx="4272120" cy="258984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CustomShape 3"/>
          <p:cNvSpPr txBox="1"/>
          <p:nvPr/>
        </p:nvSpPr>
        <p:spPr>
          <a:xfrm>
            <a:off x="4350960" y="136476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CustomShape 2"/>
          <p:cNvSpPr txBox="1"/>
          <p:nvPr/>
        </p:nvSpPr>
        <p:spPr>
          <a:xfrm>
            <a:off x="2773080" y="575449"/>
            <a:ext cx="5739481" cy="24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“particle” model</a:t>
            </a:r>
          </a:p>
        </p:txBody>
      </p:sp>
      <p:sp>
        <p:nvSpPr>
          <p:cNvPr id="189" name="Line 3"/>
          <p:cNvSpPr/>
          <p:nvPr/>
        </p:nvSpPr>
        <p:spPr>
          <a:xfrm>
            <a:off x="4468319" y="3421439"/>
            <a:ext cx="2594881" cy="1"/>
          </a:xfrm>
          <a:prstGeom prst="line">
            <a:avLst/>
          </a:prstGeom>
          <a:ln w="254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CustomShape 5"/>
          <p:cNvSpPr/>
          <p:nvPr/>
        </p:nvSpPr>
        <p:spPr>
          <a:xfrm>
            <a:off x="330209" y="1186653"/>
            <a:ext cx="3238921" cy="2385111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CC"/>
            </a:solidFill>
          </a:ln>
          <a:effectLst>
            <a:outerShdw sx="100000" sy="100000" kx="0" ky="0" algn="b" rotWithShape="0" blurRad="0" dist="12218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039" tIns="50039" rIns="50039" bIns="50039" anchor="ctr">
            <a:spAutoFit/>
          </a:bodyPr>
          <a:lstStyle/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Neutron ray/package: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Weight: (p) # neutrons left in the 	package</a:t>
            </a:r>
            <a:br/>
            <a:r>
              <a:t>Position: (x, y, z)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Velocity: (v</a:t>
            </a:r>
            <a:r>
              <a:rPr baseline="-41999"/>
              <a:t>x</a:t>
            </a:r>
            <a:r>
              <a:t>, v</a:t>
            </a:r>
            <a:r>
              <a:rPr baseline="-41999"/>
              <a:t>y</a:t>
            </a:r>
            <a:r>
              <a:t>, v</a:t>
            </a:r>
            <a:r>
              <a:rPr baseline="-41999"/>
              <a:t>z</a:t>
            </a:r>
            <a:r>
              <a:t>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Polarization: (s</a:t>
            </a:r>
            <a:r>
              <a:rPr baseline="-41999"/>
              <a:t>x</a:t>
            </a:r>
            <a:r>
              <a:t>, s</a:t>
            </a:r>
            <a:r>
              <a:rPr baseline="-41999"/>
              <a:t>y</a:t>
            </a:r>
            <a:r>
              <a:t>, s</a:t>
            </a:r>
            <a:r>
              <a:rPr baseline="-41999"/>
              <a:t>z</a:t>
            </a:r>
            <a:r>
              <a:t>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Time: (t)</a:t>
            </a:r>
          </a:p>
        </p:txBody>
      </p:sp>
      <p:sp>
        <p:nvSpPr>
          <p:cNvPr id="191" name="Line 6"/>
          <p:cNvSpPr/>
          <p:nvPr/>
        </p:nvSpPr>
        <p:spPr>
          <a:xfrm flipV="1">
            <a:off x="5603779" y="2869499"/>
            <a:ext cx="136801" cy="99432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Formula 7"/>
          <p:cNvSpPr txBox="1"/>
          <p:nvPr/>
        </p:nvSpPr>
        <p:spPr>
          <a:xfrm>
            <a:off x="6933600" y="2081520"/>
            <a:ext cx="2497321" cy="59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den>
                  </m:f>
                  <m:nary>
                    <m:naryPr>
                      <m:ctrlP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93" name="Formula 8"/>
          <p:cNvSpPr txBox="1"/>
          <p:nvPr/>
        </p:nvSpPr>
        <p:spPr>
          <a:xfrm>
            <a:off x="7533719" y="3202200"/>
            <a:ext cx="934202" cy="547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nary>
                    <m:nary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</m:oMath>
              </m:oMathPara>
            </a14:m>
          </a:p>
        </p:txBody>
      </p:sp>
      <p:sp>
        <p:nvSpPr>
          <p:cNvPr id="194" name="Formula 9"/>
          <p:cNvSpPr txBox="1"/>
          <p:nvPr/>
        </p:nvSpPr>
        <p:spPr>
          <a:xfrm>
            <a:off x="7077599" y="3494880"/>
            <a:ext cx="262441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195" name="Formula 10"/>
          <p:cNvSpPr txBox="1"/>
          <p:nvPr/>
        </p:nvSpPr>
        <p:spPr>
          <a:xfrm>
            <a:off x="3219840" y="4215239"/>
            <a:ext cx="2972161" cy="52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d>
                    <m:dPr>
                      <m:ctrlP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e>
                  </m:d>
                </m:oMath>
              </m:oMathPara>
            </a14:m>
          </a:p>
        </p:txBody>
      </p:sp>
      <p:sp>
        <p:nvSpPr>
          <p:cNvPr id="196" name="CustomShape 11"/>
          <p:cNvSpPr txBox="1"/>
          <p:nvPr/>
        </p:nvSpPr>
        <p:spPr>
          <a:xfrm>
            <a:off x="2729880" y="4834359"/>
            <a:ext cx="4861081" cy="209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/>
            </a:pPr>
            <a:r>
              <a:t>From G. Williams: </a:t>
            </a:r>
            <a:r>
              <a:rPr i="1"/>
              <a:t>“Polarized neutrons”, Oxford Science Publ.</a:t>
            </a:r>
            <a:r>
              <a:t>, 1988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5382123" y="3167867"/>
            <a:ext cx="521394" cy="475826"/>
            <a:chOff x="0" y="0"/>
            <a:chExt cx="521393" cy="475824"/>
          </a:xfrm>
        </p:grpSpPr>
        <p:sp>
          <p:nvSpPr>
            <p:cNvPr id="197" name="Oval"/>
            <p:cNvSpPr/>
            <p:nvPr/>
          </p:nvSpPr>
          <p:spPr>
            <a:xfrm rot="21414600">
              <a:off x="11756" y="13092"/>
              <a:ext cx="497881" cy="44964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2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198" name="n"/>
            <p:cNvSpPr txBox="1"/>
            <p:nvPr/>
          </p:nvSpPr>
          <p:spPr>
            <a:xfrm rot="21414600">
              <a:off x="169849" y="59872"/>
              <a:ext cx="32649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22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00" name="Formula 13"/>
          <p:cNvSpPr txBox="1"/>
          <p:nvPr/>
        </p:nvSpPr>
        <p:spPr>
          <a:xfrm>
            <a:off x="5854339" y="2712540"/>
            <a:ext cx="262441" cy="38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2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03" name="CustomShape 3"/>
          <p:cNvSpPr txBox="1"/>
          <p:nvPr/>
        </p:nvSpPr>
        <p:spPr>
          <a:xfrm>
            <a:off x="4384800" y="1528919"/>
            <a:ext cx="40392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– Unpolarized beam</a:t>
            </a:r>
          </a:p>
        </p:txBody>
      </p:sp>
      <p:pic>
        <p:nvPicPr>
          <p:cNvPr id="604" name="image49.png" descr="image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999" y="2447999"/>
            <a:ext cx="4766402" cy="34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50.png" descr="image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9480" y="2447999"/>
            <a:ext cx="4772521" cy="34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8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09" name="CustomShape 3"/>
          <p:cNvSpPr txBox="1"/>
          <p:nvPr/>
        </p:nvSpPr>
        <p:spPr>
          <a:xfrm>
            <a:off x="4384800" y="154764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– Polarized beam</a:t>
            </a:r>
          </a:p>
        </p:txBody>
      </p:sp>
      <p:pic>
        <p:nvPicPr>
          <p:cNvPr id="610" name="image51.png" descr="image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000" y="2459880"/>
            <a:ext cx="4748401" cy="3444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image52.png" descr="image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7320" y="2461319"/>
            <a:ext cx="4774681" cy="3458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4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15" name="CustomShape 3"/>
          <p:cNvSpPr txBox="1"/>
          <p:nvPr/>
        </p:nvSpPr>
        <p:spPr>
          <a:xfrm>
            <a:off x="4350960" y="1364399"/>
            <a:ext cx="34830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  <p:pic>
        <p:nvPicPr>
          <p:cNvPr id="616" name="image53.png" descr="image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520" y="2000519"/>
            <a:ext cx="6232321" cy="29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CustomShape 4"/>
          <p:cNvSpPr txBox="1"/>
          <p:nvPr/>
        </p:nvSpPr>
        <p:spPr>
          <a:xfrm>
            <a:off x="3290039" y="5340960"/>
            <a:ext cx="5155922" cy="430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G. Shirane et.al. ,”Neutron Scattering with Triple-Axis Spectrometer”, </a:t>
            </a:r>
            <a:r>
              <a:t>Cambridge Univ. Press</a:t>
            </a:r>
            <a:r>
              <a:t>, 2002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pic>
        <p:nvPicPr>
          <p:cNvPr id="621" name="image54.png" descr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2320" y="2521440"/>
            <a:ext cx="5011921" cy="2058121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CustomShape 3"/>
          <p:cNvSpPr txBox="1"/>
          <p:nvPr/>
        </p:nvSpPr>
        <p:spPr>
          <a:xfrm>
            <a:off x="4350960" y="136476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Example instruments:"/>
          <p:cNvSpPr txBox="1"/>
          <p:nvPr>
            <p:ph type="title"/>
          </p:nvPr>
        </p:nvSpPr>
        <p:spPr>
          <a:xfrm>
            <a:off x="2143723" y="-325185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Example instruments:</a:t>
            </a:r>
          </a:p>
        </p:txBody>
      </p:sp>
      <p:sp>
        <p:nvSpPr>
          <p:cNvPr id="625" name="*Magnetic*.instr:…"/>
          <p:cNvSpPr txBox="1"/>
          <p:nvPr>
            <p:ph type="body" sz="quarter" idx="1"/>
          </p:nvPr>
        </p:nvSpPr>
        <p:spPr>
          <a:xfrm>
            <a:off x="1437089" y="1351486"/>
            <a:ext cx="4072345" cy="2371029"/>
          </a:xfrm>
          <a:prstGeom prst="rect">
            <a:avLst/>
          </a:prstGeom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*Magnetic*.instr: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Test_Magnetic_Constant.instr</a:t>
            </a:r>
            <a:br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Test_Magnetic_Majorana.instr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Test_Magnetic_Rotation.instr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Test_Magnetic_Userdefined.instr (2.x only)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Test_single_magnetic_crystal.instr (2.x only)</a:t>
            </a:r>
            <a:br/>
            <a:br/>
            <a:br/>
          </a:p>
        </p:txBody>
      </p:sp>
      <p:sp>
        <p:nvSpPr>
          <p:cNvPr id="6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7" name="*Pol*.instr:  Test_Pol_Bender.instr…"/>
          <p:cNvSpPr txBox="1"/>
          <p:nvPr/>
        </p:nvSpPr>
        <p:spPr>
          <a:xfrm>
            <a:off x="7198910" y="1734644"/>
            <a:ext cx="3150041" cy="39878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*Pol*.instr:</a:t>
            </a:r>
            <a:br/>
            <a:br/>
            <a:r>
              <a:t>Test_Pol_Bender.instr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Test_Pol_Bender_Vs_Guide_Curved.instr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Test_Pol_FieldBox.instr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Test_Pol_Guide_Vmirror.instr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Test_Pol_Guide_mirror.instr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Test_Pol_MSF.instr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Test_Pol_SF_ideal.instr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Test_Pol_Set.instr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Test_Pol_Tabled.instr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Test_Pol_TripleAxis.instr</a:t>
            </a:r>
            <a:br/>
          </a:p>
        </p:txBody>
      </p:sp>
      <p:sp>
        <p:nvSpPr>
          <p:cNvPr id="628" name="SE*.instr:  SEMSANS_Delft.instr…"/>
          <p:cNvSpPr txBox="1"/>
          <p:nvPr/>
        </p:nvSpPr>
        <p:spPr>
          <a:xfrm>
            <a:off x="1430847" y="4210721"/>
            <a:ext cx="4084829" cy="20066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SE*.instr:</a:t>
            </a:r>
            <a:br/>
            <a:br/>
            <a:r>
              <a:t>SEMSANS_Delft.instr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SEMSANS_instrument.instr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SESANS_Delft.instr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SE_example.instr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SE_example2.instr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36" y="765245"/>
            <a:ext cx="9016254" cy="5706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0661" y="2316889"/>
            <a:ext cx="5881169" cy="4407274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Energy transfer"/>
          <p:cNvSpPr txBox="1"/>
          <p:nvPr/>
        </p:nvSpPr>
        <p:spPr>
          <a:xfrm>
            <a:off x="8455993" y="6414722"/>
            <a:ext cx="1796625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</a:lvl1pPr>
          </a:lstStyle>
          <a:p>
            <a:pPr/>
            <a:r>
              <a:t>Energy transfer</a:t>
            </a:r>
          </a:p>
        </p:txBody>
      </p:sp>
      <p:sp>
        <p:nvSpPr>
          <p:cNvPr id="633" name="Flux (AU)"/>
          <p:cNvSpPr txBox="1"/>
          <p:nvPr/>
        </p:nvSpPr>
        <p:spPr>
          <a:xfrm rot="16200000">
            <a:off x="5547348" y="4131730"/>
            <a:ext cx="1796624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</a:lvl1pPr>
          </a:lstStyle>
          <a:p>
            <a:pPr/>
            <a:r>
              <a:t>     Flux (AU)</a:t>
            </a:r>
          </a:p>
        </p:txBody>
      </p:sp>
      <p:sp>
        <p:nvSpPr>
          <p:cNvPr id="634" name="Text"/>
          <p:cNvSpPr txBox="1"/>
          <p:nvPr/>
        </p:nvSpPr>
        <p:spPr>
          <a:xfrm>
            <a:off x="3579052" y="757786"/>
            <a:ext cx="1796624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</a:lvl1pPr>
          </a:lstStyle>
          <a:p>
            <a:pPr/>
            <a:r>
              <a:t>                      </a:t>
            </a:r>
          </a:p>
        </p:txBody>
      </p:sp>
      <p:sp>
        <p:nvSpPr>
          <p:cNvPr id="635" name="Text"/>
          <p:cNvSpPr txBox="1"/>
          <p:nvPr/>
        </p:nvSpPr>
        <p:spPr>
          <a:xfrm>
            <a:off x="7405765" y="2306752"/>
            <a:ext cx="4345322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</a:tabLst>
            </a:lvl1pPr>
          </a:lstStyle>
          <a:p>
            <a:pPr/>
            <a:r>
              <a:t>                                                             </a:t>
            </a:r>
          </a:p>
        </p:txBody>
      </p:sp>
      <p:sp>
        <p:nvSpPr>
          <p:cNvPr id="636" name="UNPOLARISED…"/>
          <p:cNvSpPr txBox="1"/>
          <p:nvPr/>
        </p:nvSpPr>
        <p:spPr>
          <a:xfrm>
            <a:off x="9366265" y="2718656"/>
            <a:ext cx="1960870" cy="105333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/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00FF00"/>
                </a:solidFill>
              </a:defRPr>
            </a:pPr>
            <a:r>
              <a:t>UNPOLARISED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FF00FF"/>
                </a:solidFill>
              </a:defRPr>
            </a:pPr>
            <a:r>
              <a:t>UP </a:t>
            </a:r>
            <a:r>
              <a:rPr>
                <a:latin typeface="OpenSymbol"/>
                <a:ea typeface="OpenSymbol"/>
                <a:cs typeface="OpenSymbol"/>
                <a:sym typeface="OpenSymbol"/>
              </a:rPr>
              <a:t>→</a:t>
            </a:r>
            <a:r>
              <a:t> UP + DOWN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0000FF"/>
                </a:solidFill>
              </a:defRPr>
            </a:pPr>
            <a:r>
              <a:t>UP </a:t>
            </a:r>
            <a:r>
              <a:rPr>
                <a:latin typeface="StarSymbol"/>
                <a:ea typeface="StarSymbol"/>
                <a:cs typeface="StarSymbol"/>
                <a:sym typeface="StarSymbol"/>
              </a:rPr>
              <a:t>→ </a:t>
            </a:r>
            <a:r>
              <a:t>DOWN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FF0000"/>
                </a:solidFill>
              </a:defRPr>
            </a:pPr>
            <a:r>
              <a:t>UP </a:t>
            </a:r>
            <a:r>
              <a:rPr>
                <a:latin typeface="StarSymbol"/>
                <a:ea typeface="StarSymbol"/>
                <a:cs typeface="StarSymbol"/>
                <a:sym typeface="StarSymbol"/>
              </a:rPr>
              <a:t>→</a:t>
            </a:r>
            <a:r>
              <a:t> UP</a:t>
            </a:r>
          </a:p>
        </p:txBody>
      </p:sp>
      <p:sp>
        <p:nvSpPr>
          <p:cNvPr id="637" name="McStas: IN20 TAS model  – comparing signals from Vanadium"/>
          <p:cNvSpPr txBox="1"/>
          <p:nvPr>
            <p:ph type="title"/>
          </p:nvPr>
        </p:nvSpPr>
        <p:spPr>
          <a:xfrm>
            <a:off x="2163220" y="-88629"/>
            <a:ext cx="9312375" cy="972717"/>
          </a:xfrm>
          <a:prstGeom prst="rect">
            <a:avLst/>
          </a:prstGeom>
        </p:spPr>
        <p:txBody>
          <a:bodyPr/>
          <a:lstStyle/>
          <a:p>
            <a:pPr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97400" algn="l"/>
                <a:tab pos="5245100" algn="l"/>
                <a:tab pos="5905500" algn="l"/>
                <a:tab pos="6565900" algn="l"/>
                <a:tab pos="7226300" algn="l"/>
                <a:tab pos="7874000" algn="l"/>
              </a:tabLst>
              <a:defRPr sz="2200"/>
            </a:pPr>
            <a:r>
              <a:t>McStas: IN20 TAS model</a:t>
            </a:r>
            <a:br/>
            <a:r>
              <a:t> – comparing signals from Vanadium</a:t>
            </a:r>
          </a:p>
        </p:txBody>
      </p:sp>
      <p:sp>
        <p:nvSpPr>
          <p:cNvPr id="6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eneric spin-echo SE_example2.instr"/>
          <p:cNvSpPr txBox="1"/>
          <p:nvPr>
            <p:ph type="title"/>
          </p:nvPr>
        </p:nvSpPr>
        <p:spPr>
          <a:xfrm>
            <a:off x="1901060" y="-175915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Generic spin-echo SE</a:t>
            </a:r>
            <a:r>
              <a:rPr b="0">
                <a:latin typeface="Arial Black"/>
                <a:ea typeface="Arial Black"/>
                <a:cs typeface="Arial Black"/>
                <a:sym typeface="Arial Black"/>
              </a:rPr>
              <a:t>_</a:t>
            </a:r>
            <a:r>
              <a:t>example2.instr</a:t>
            </a:r>
          </a:p>
        </p:txBody>
      </p:sp>
      <p:sp>
        <p:nvSpPr>
          <p:cNvPr id="641" name="Double-click to edit"/>
          <p:cNvSpPr txBox="1"/>
          <p:nvPr>
            <p:ph type="body" idx="1"/>
          </p:nvPr>
        </p:nvSpPr>
        <p:spPr>
          <a:xfrm>
            <a:off x="1774800" y="1070460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3" name="Screenshot 2022-06-28 at 14.42.49.png" descr="Screenshot 2022-06-28 at 14.4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52118"/>
            <a:ext cx="12179300" cy="5353764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Line"/>
          <p:cNvSpPr/>
          <p:nvPr/>
        </p:nvSpPr>
        <p:spPr>
          <a:xfrm flipV="1">
            <a:off x="538615" y="1755516"/>
            <a:ext cx="1" cy="17660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 flipV="1">
            <a:off x="893502" y="2155574"/>
            <a:ext cx="695637" cy="2371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6" name="Line"/>
          <p:cNvSpPr/>
          <p:nvPr/>
        </p:nvSpPr>
        <p:spPr>
          <a:xfrm flipV="1">
            <a:off x="2777806" y="2785987"/>
            <a:ext cx="504096" cy="14809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7" name="Line"/>
          <p:cNvSpPr/>
          <p:nvPr/>
        </p:nvSpPr>
        <p:spPr>
          <a:xfrm flipV="1">
            <a:off x="4736573" y="3292287"/>
            <a:ext cx="1" cy="176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8" name="Line"/>
          <p:cNvSpPr/>
          <p:nvPr/>
        </p:nvSpPr>
        <p:spPr>
          <a:xfrm flipV="1">
            <a:off x="8077625" y="4312085"/>
            <a:ext cx="1" cy="10776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9" name="Line"/>
          <p:cNvSpPr/>
          <p:nvPr/>
        </p:nvSpPr>
        <p:spPr>
          <a:xfrm>
            <a:off x="11264663" y="3179580"/>
            <a:ext cx="9069" cy="123249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0" name="Source"/>
          <p:cNvSpPr txBox="1"/>
          <p:nvPr/>
        </p:nvSpPr>
        <p:spPr>
          <a:xfrm>
            <a:off x="133540" y="3684803"/>
            <a:ext cx="65653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651" name="Transmission- polariser"/>
          <p:cNvSpPr txBox="1"/>
          <p:nvPr/>
        </p:nvSpPr>
        <p:spPr>
          <a:xfrm>
            <a:off x="286667" y="4550162"/>
            <a:ext cx="1281014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Transmission-</a:t>
            </a:r>
            <a:br/>
            <a:r>
              <a:t>polariser</a:t>
            </a:r>
          </a:p>
        </p:txBody>
      </p:sp>
      <p:sp>
        <p:nvSpPr>
          <p:cNvPr id="652" name="Transmission- analyser"/>
          <p:cNvSpPr txBox="1"/>
          <p:nvPr/>
        </p:nvSpPr>
        <p:spPr>
          <a:xfrm>
            <a:off x="7777051" y="5521918"/>
            <a:ext cx="1281014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Transmission-</a:t>
            </a:r>
            <a:br/>
            <a:r>
              <a:t>analyser</a:t>
            </a:r>
          </a:p>
        </p:txBody>
      </p:sp>
      <p:sp>
        <p:nvSpPr>
          <p:cNvPr id="653" name="Detector"/>
          <p:cNvSpPr txBox="1"/>
          <p:nvPr/>
        </p:nvSpPr>
        <p:spPr>
          <a:xfrm>
            <a:off x="10882507" y="2832334"/>
            <a:ext cx="780654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Detector</a:t>
            </a:r>
          </a:p>
        </p:txBody>
      </p:sp>
      <p:sp>
        <p:nvSpPr>
          <p:cNvPr id="654" name="Line"/>
          <p:cNvSpPr/>
          <p:nvPr/>
        </p:nvSpPr>
        <p:spPr>
          <a:xfrm flipV="1">
            <a:off x="3312804" y="2912766"/>
            <a:ext cx="511899" cy="270092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5" name="2 x π/2 flipper’s"/>
          <p:cNvSpPr txBox="1"/>
          <p:nvPr/>
        </p:nvSpPr>
        <p:spPr>
          <a:xfrm>
            <a:off x="2660373" y="5725834"/>
            <a:ext cx="141039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 x π/2 flipper’s</a:t>
            </a:r>
          </a:p>
        </p:txBody>
      </p:sp>
      <p:sp>
        <p:nvSpPr>
          <p:cNvPr id="656" name="Line"/>
          <p:cNvSpPr/>
          <p:nvPr/>
        </p:nvSpPr>
        <p:spPr>
          <a:xfrm flipV="1">
            <a:off x="6793868" y="4034377"/>
            <a:ext cx="1" cy="176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7" name="π/2 flipper"/>
          <p:cNvSpPr txBox="1"/>
          <p:nvPr/>
        </p:nvSpPr>
        <p:spPr>
          <a:xfrm>
            <a:off x="6502276" y="5889698"/>
            <a:ext cx="93226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π/2 flipper</a:t>
            </a:r>
          </a:p>
        </p:txBody>
      </p:sp>
      <p:sp>
        <p:nvSpPr>
          <p:cNvPr id="658" name="Guide-field 1"/>
          <p:cNvSpPr txBox="1"/>
          <p:nvPr/>
        </p:nvSpPr>
        <p:spPr>
          <a:xfrm>
            <a:off x="2074974" y="4353666"/>
            <a:ext cx="116483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Guide-field 1</a:t>
            </a:r>
          </a:p>
        </p:txBody>
      </p:sp>
      <p:sp>
        <p:nvSpPr>
          <p:cNvPr id="659" name="Guide-field 2"/>
          <p:cNvSpPr txBox="1"/>
          <p:nvPr/>
        </p:nvSpPr>
        <p:spPr>
          <a:xfrm>
            <a:off x="4154159" y="5158283"/>
            <a:ext cx="1164829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Guide-field 2</a:t>
            </a:r>
          </a:p>
        </p:txBody>
      </p:sp>
      <p:sp>
        <p:nvSpPr>
          <p:cNvPr id="660" name="Line"/>
          <p:cNvSpPr/>
          <p:nvPr/>
        </p:nvSpPr>
        <p:spPr>
          <a:xfrm flipH="1">
            <a:off x="4008146" y="1461832"/>
            <a:ext cx="709724" cy="12976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1" name="V sample"/>
          <p:cNvSpPr txBox="1"/>
          <p:nvPr/>
        </p:nvSpPr>
        <p:spPr>
          <a:xfrm>
            <a:off x="4489414" y="1182043"/>
            <a:ext cx="85973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 sample</a:t>
            </a:r>
          </a:p>
        </p:txBody>
      </p:sp>
      <p:sp>
        <p:nvSpPr>
          <p:cNvPr id="662" name="Line"/>
          <p:cNvSpPr/>
          <p:nvPr/>
        </p:nvSpPr>
        <p:spPr>
          <a:xfrm flipV="1">
            <a:off x="1822475" y="2545986"/>
            <a:ext cx="133547" cy="26634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3" name="π/2 flipper"/>
          <p:cNvSpPr txBox="1"/>
          <p:nvPr/>
        </p:nvSpPr>
        <p:spPr>
          <a:xfrm>
            <a:off x="1443602" y="5315630"/>
            <a:ext cx="93226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π/2 flipper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6" name="Screenshot 2022-06-28 at 15.17.06.png" descr="Screenshot 2022-06-28 at 15.1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6427" y="64027"/>
            <a:ext cx="7713116" cy="6196346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Tuning of guide-field 1 around its value  allows us to see spin-echo:"/>
          <p:cNvSpPr txBox="1"/>
          <p:nvPr/>
        </p:nvSpPr>
        <p:spPr>
          <a:xfrm>
            <a:off x="409483" y="1268715"/>
            <a:ext cx="3563442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Tuning of guide-field 1 around its value </a:t>
            </a:r>
            <a:br/>
            <a:r>
              <a:t>allows us to see spin-echo: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0" name="TextShape 1"/>
          <p:cNvSpPr txBox="1"/>
          <p:nvPr/>
        </p:nvSpPr>
        <p:spPr>
          <a:xfrm>
            <a:off x="2097959" y="33964"/>
            <a:ext cx="76453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829875">
              <a:spcBef>
                <a:spcPts val="0"/>
              </a:spcBef>
              <a:defRPr b="1"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Highlight:</a:t>
            </a:r>
            <a:br/>
            <a:r>
              <a:t>McStas example SEMSANS</a:t>
            </a:r>
          </a:p>
        </p:txBody>
      </p:sp>
      <p:pic>
        <p:nvPicPr>
          <p:cNvPr id="671" name="Picture 589" descr="Picture 58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75" y="1993335"/>
            <a:ext cx="11333992" cy="2277592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TextShape 2"/>
          <p:cNvSpPr txBox="1"/>
          <p:nvPr/>
        </p:nvSpPr>
        <p:spPr>
          <a:xfrm>
            <a:off x="2053109" y="1262129"/>
            <a:ext cx="2340969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829875">
              <a:spcBef>
                <a:spcPts val="0"/>
              </a:spcBef>
              <a:defRPr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Courtesy: M. Sales et.al.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Picture 589" descr="Picture 58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8248" y="5216245"/>
            <a:ext cx="7717046" cy="1550759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Experiment                            Sim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                            Simulation</a:t>
            </a:r>
          </a:p>
        </p:txBody>
      </p:sp>
      <p:sp>
        <p:nvSpPr>
          <p:cNvPr id="6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7" name="Picture 593" descr="Picture 59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897" y="1193865"/>
            <a:ext cx="5894414" cy="3774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594" descr="Picture 59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19595" y="1329838"/>
            <a:ext cx="5891400" cy="3774302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TextShape 1"/>
          <p:cNvSpPr txBox="1"/>
          <p:nvPr/>
        </p:nvSpPr>
        <p:spPr>
          <a:xfrm>
            <a:off x="2097959" y="33964"/>
            <a:ext cx="76453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829875">
              <a:spcBef>
                <a:spcPts val="0"/>
              </a:spcBef>
              <a:defRPr b="1"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Highlight:</a:t>
            </a:r>
            <a:br/>
            <a:r>
              <a:t>McStas example SEMSANS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04" name="CustomShape 4"/>
          <p:cNvSpPr txBox="1"/>
          <p:nvPr/>
        </p:nvSpPr>
        <p:spPr>
          <a:xfrm>
            <a:off x="3449520" y="1524599"/>
            <a:ext cx="38754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205" name="Formula 7"/>
          <p:cNvSpPr txBox="1"/>
          <p:nvPr/>
        </p:nvSpPr>
        <p:spPr>
          <a:xfrm>
            <a:off x="6638759" y="3107880"/>
            <a:ext cx="1607401" cy="74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limUpp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sub>
                  </m:sSub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Upp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num>
                    <m:den>
                      <m:nary>
                        <m:nary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den>
                  </m:f>
                </m:oMath>
              </m:oMathPara>
            </a14:m>
          </a:p>
        </p:txBody>
      </p:sp>
      <p:sp>
        <p:nvSpPr>
          <p:cNvPr id="206" name="CustomShape 2"/>
          <p:cNvSpPr/>
          <p:nvPr/>
        </p:nvSpPr>
        <p:spPr>
          <a:xfrm rot="16200000">
            <a:off x="2675840" y="3374640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07" name="Line 5"/>
          <p:cNvSpPr/>
          <p:nvPr/>
        </p:nvSpPr>
        <p:spPr>
          <a:xfrm>
            <a:off x="2019560" y="3427560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Formula 6"/>
          <p:cNvSpPr txBox="1"/>
          <p:nvPr/>
        </p:nvSpPr>
        <p:spPr>
          <a:xfrm>
            <a:off x="3274160" y="351863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09" name="Line 8"/>
          <p:cNvSpPr/>
          <p:nvPr/>
        </p:nvSpPr>
        <p:spPr>
          <a:xfrm flipV="1">
            <a:off x="4186760" y="3021840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Formula 9"/>
          <p:cNvSpPr txBox="1"/>
          <p:nvPr/>
        </p:nvSpPr>
        <p:spPr>
          <a:xfrm>
            <a:off x="4202169" y="3592254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213" name="CustomShape 17"/>
          <p:cNvGrpSpPr/>
          <p:nvPr/>
        </p:nvGrpSpPr>
        <p:grpSpPr>
          <a:xfrm>
            <a:off x="2651721" y="3513452"/>
            <a:ext cx="233277" cy="230275"/>
            <a:chOff x="0" y="0"/>
            <a:chExt cx="233275" cy="230273"/>
          </a:xfrm>
        </p:grpSpPr>
        <p:sp>
          <p:nvSpPr>
            <p:cNvPr id="21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16" name="CustomShape 17"/>
          <p:cNvGrpSpPr/>
          <p:nvPr/>
        </p:nvGrpSpPr>
        <p:grpSpPr>
          <a:xfrm>
            <a:off x="2816821" y="3551552"/>
            <a:ext cx="233277" cy="230275"/>
            <a:chOff x="0" y="0"/>
            <a:chExt cx="233275" cy="230273"/>
          </a:xfrm>
        </p:grpSpPr>
        <p:sp>
          <p:nvSpPr>
            <p:cNvPr id="21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19" name="CustomShape 17"/>
          <p:cNvGrpSpPr/>
          <p:nvPr/>
        </p:nvGrpSpPr>
        <p:grpSpPr>
          <a:xfrm>
            <a:off x="2766021" y="3348352"/>
            <a:ext cx="233277" cy="230275"/>
            <a:chOff x="0" y="0"/>
            <a:chExt cx="233275" cy="230273"/>
          </a:xfrm>
        </p:grpSpPr>
        <p:sp>
          <p:nvSpPr>
            <p:cNvPr id="21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2" name="CustomShape 17"/>
          <p:cNvGrpSpPr/>
          <p:nvPr/>
        </p:nvGrpSpPr>
        <p:grpSpPr>
          <a:xfrm>
            <a:off x="2588221" y="3310252"/>
            <a:ext cx="233277" cy="230275"/>
            <a:chOff x="0" y="0"/>
            <a:chExt cx="233275" cy="230273"/>
          </a:xfrm>
        </p:grpSpPr>
        <p:sp>
          <p:nvSpPr>
            <p:cNvPr id="22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5" name="CustomShape 17"/>
          <p:cNvGrpSpPr/>
          <p:nvPr/>
        </p:nvGrpSpPr>
        <p:grpSpPr>
          <a:xfrm>
            <a:off x="2943821" y="3411852"/>
            <a:ext cx="233277" cy="230275"/>
            <a:chOff x="0" y="0"/>
            <a:chExt cx="233275" cy="230273"/>
          </a:xfrm>
        </p:grpSpPr>
        <p:sp>
          <p:nvSpPr>
            <p:cNvPr id="22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8" name="CustomShape 17"/>
          <p:cNvGrpSpPr/>
          <p:nvPr/>
        </p:nvGrpSpPr>
        <p:grpSpPr>
          <a:xfrm>
            <a:off x="2893021" y="3221352"/>
            <a:ext cx="233277" cy="230275"/>
            <a:chOff x="0" y="0"/>
            <a:chExt cx="233275" cy="230273"/>
          </a:xfrm>
        </p:grpSpPr>
        <p:sp>
          <p:nvSpPr>
            <p:cNvPr id="22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31" name="CustomShape 17"/>
          <p:cNvGrpSpPr/>
          <p:nvPr/>
        </p:nvGrpSpPr>
        <p:grpSpPr>
          <a:xfrm>
            <a:off x="2702521" y="3157852"/>
            <a:ext cx="233277" cy="230275"/>
            <a:chOff x="0" y="0"/>
            <a:chExt cx="233275" cy="230273"/>
          </a:xfrm>
        </p:grpSpPr>
        <p:sp>
          <p:nvSpPr>
            <p:cNvPr id="229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30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tcha’s"/>
          <p:cNvSpPr txBox="1"/>
          <p:nvPr>
            <p:ph type="title"/>
          </p:nvPr>
        </p:nvSpPr>
        <p:spPr>
          <a:xfrm>
            <a:off x="1900986" y="-461159"/>
            <a:ext cx="9312375" cy="972718"/>
          </a:xfrm>
          <a:prstGeom prst="rect">
            <a:avLst/>
          </a:prstGeom>
        </p:spPr>
        <p:txBody>
          <a:bodyPr/>
          <a:lstStyle/>
          <a:p>
            <a:pPr lvl="1"/>
            <a:r>
              <a:t>Gotcha’s</a:t>
            </a:r>
          </a:p>
        </p:txBody>
      </p:sp>
      <p:sp>
        <p:nvSpPr>
          <p:cNvPr id="682" name="Polarisation docs in manual are out of date wrt. the current code/algorithm……"/>
          <p:cNvSpPr txBox="1"/>
          <p:nvPr>
            <p:ph type="body" idx="1"/>
          </p:nvPr>
        </p:nvSpPr>
        <p:spPr>
          <a:xfrm>
            <a:off x="1774800" y="800779"/>
            <a:ext cx="9564748" cy="5451199"/>
          </a:xfrm>
          <a:prstGeom prst="rect">
            <a:avLst/>
          </a:prstGeom>
        </p:spPr>
        <p:txBody>
          <a:bodyPr/>
          <a:lstStyle/>
          <a:p>
            <a:pPr/>
            <a:r>
              <a:t>Polarisation docs in manual are out of date wrt. the current code/algorithm… </a:t>
            </a:r>
          </a:p>
          <a:p>
            <a:pPr/>
          </a:p>
          <a:p>
            <a:pPr/>
            <a:r>
              <a:t>For now, don’t combine gravity and polarisation!</a:t>
            </a:r>
            <a:br/>
            <a:r>
              <a:t>(Guide_gravity and Elliptic_guide_gravity can currently not be used within field regions.)</a:t>
            </a:r>
            <a:br/>
          </a:p>
          <a:p>
            <a:pPr/>
            <a:r>
              <a:t>Memory-leak found in McStas 2.7.1 when using precession regions</a:t>
            </a:r>
            <a:br/>
            <a:r>
              <a:t>(Patch-release later this year, for now patch by using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this updated pol-lib.c</a:t>
            </a:r>
            <a:r>
              <a:t>)</a:t>
            </a:r>
          </a:p>
          <a:p>
            <a:pPr/>
          </a:p>
          <a:p>
            <a:pPr/>
            <a:r>
              <a:t>Pol_Bfield placement can be confusing depending on choice of geometry-parts… </a:t>
            </a:r>
            <a:br/>
          </a:p>
          <a:p>
            <a:pPr/>
            <a:r>
              <a:t>McStas 3.x does not support</a:t>
            </a:r>
          </a:p>
          <a:p>
            <a:pPr lvl="1">
              <a:buChar char="•"/>
            </a:pPr>
            <a:r>
              <a:t>User-defined field functions</a:t>
            </a:r>
            <a:br/>
            <a:r>
              <a:t>(No function pointers on GPU… code-generator may rescue us later)</a:t>
            </a:r>
          </a:p>
          <a:p>
            <a:pPr lvl="1">
              <a:buChar char="•"/>
            </a:pPr>
            <a:r>
              <a:t>Having optics within tabled fields </a:t>
            </a:r>
            <a:br/>
            <a:r>
              <a:t>(tabled fields are for now only available in Pol_tabled_field which can not work in “concentric geometries)</a:t>
            </a:r>
            <a:br/>
          </a:p>
          <a:p>
            <a:pPr/>
            <a:r>
              <a:t>GitHub issues exist or will be written, these things will eventually all be fixed!</a:t>
            </a: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35" name="CustomShape 4"/>
          <p:cNvSpPr txBox="1"/>
          <p:nvPr/>
        </p:nvSpPr>
        <p:spPr>
          <a:xfrm>
            <a:off x="3449520" y="1524599"/>
            <a:ext cx="38754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pic>
        <p:nvPicPr>
          <p:cNvPr id="23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2058" y="2068241"/>
            <a:ext cx="5152934" cy="2898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ustomShape 2"/>
          <p:cNvSpPr/>
          <p:nvPr/>
        </p:nvSpPr>
        <p:spPr>
          <a:xfrm rot="16200000">
            <a:off x="2675840" y="3374640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8" name="Line 5"/>
          <p:cNvSpPr/>
          <p:nvPr/>
        </p:nvSpPr>
        <p:spPr>
          <a:xfrm>
            <a:off x="2019560" y="3427560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Formula 6"/>
          <p:cNvSpPr txBox="1"/>
          <p:nvPr/>
        </p:nvSpPr>
        <p:spPr>
          <a:xfrm>
            <a:off x="3274160" y="351863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40" name="Line 8"/>
          <p:cNvSpPr/>
          <p:nvPr/>
        </p:nvSpPr>
        <p:spPr>
          <a:xfrm flipV="1">
            <a:off x="4186760" y="3021840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Formula 9"/>
          <p:cNvSpPr txBox="1"/>
          <p:nvPr/>
        </p:nvSpPr>
        <p:spPr>
          <a:xfrm>
            <a:off x="4202169" y="3592254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244" name="CustomShape 17"/>
          <p:cNvGrpSpPr/>
          <p:nvPr/>
        </p:nvGrpSpPr>
        <p:grpSpPr>
          <a:xfrm>
            <a:off x="2651721" y="3513452"/>
            <a:ext cx="233277" cy="230275"/>
            <a:chOff x="0" y="0"/>
            <a:chExt cx="233275" cy="230273"/>
          </a:xfrm>
        </p:grpSpPr>
        <p:sp>
          <p:nvSpPr>
            <p:cNvPr id="242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3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47" name="CustomShape 17"/>
          <p:cNvGrpSpPr/>
          <p:nvPr/>
        </p:nvGrpSpPr>
        <p:grpSpPr>
          <a:xfrm>
            <a:off x="2816821" y="3551552"/>
            <a:ext cx="233277" cy="230275"/>
            <a:chOff x="0" y="0"/>
            <a:chExt cx="233275" cy="230273"/>
          </a:xfrm>
        </p:grpSpPr>
        <p:sp>
          <p:nvSpPr>
            <p:cNvPr id="245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6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0" name="CustomShape 17"/>
          <p:cNvGrpSpPr/>
          <p:nvPr/>
        </p:nvGrpSpPr>
        <p:grpSpPr>
          <a:xfrm>
            <a:off x="2766021" y="3348352"/>
            <a:ext cx="233277" cy="230275"/>
            <a:chOff x="0" y="0"/>
            <a:chExt cx="233275" cy="230273"/>
          </a:xfrm>
        </p:grpSpPr>
        <p:sp>
          <p:nvSpPr>
            <p:cNvPr id="248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9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3" name="CustomShape 17"/>
          <p:cNvGrpSpPr/>
          <p:nvPr/>
        </p:nvGrpSpPr>
        <p:grpSpPr>
          <a:xfrm>
            <a:off x="2588221" y="3310252"/>
            <a:ext cx="233277" cy="230275"/>
            <a:chOff x="0" y="0"/>
            <a:chExt cx="233275" cy="230273"/>
          </a:xfrm>
        </p:grpSpPr>
        <p:sp>
          <p:nvSpPr>
            <p:cNvPr id="25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6" name="CustomShape 17"/>
          <p:cNvGrpSpPr/>
          <p:nvPr/>
        </p:nvGrpSpPr>
        <p:grpSpPr>
          <a:xfrm>
            <a:off x="2943821" y="3411852"/>
            <a:ext cx="233277" cy="230275"/>
            <a:chOff x="0" y="0"/>
            <a:chExt cx="233275" cy="230273"/>
          </a:xfrm>
        </p:grpSpPr>
        <p:sp>
          <p:nvSpPr>
            <p:cNvPr id="25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9" name="CustomShape 17"/>
          <p:cNvGrpSpPr/>
          <p:nvPr/>
        </p:nvGrpSpPr>
        <p:grpSpPr>
          <a:xfrm>
            <a:off x="2893021" y="3221352"/>
            <a:ext cx="233277" cy="230275"/>
            <a:chOff x="0" y="0"/>
            <a:chExt cx="233275" cy="230273"/>
          </a:xfrm>
        </p:grpSpPr>
        <p:sp>
          <p:nvSpPr>
            <p:cNvPr id="25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62" name="CustomShape 17"/>
          <p:cNvGrpSpPr/>
          <p:nvPr/>
        </p:nvGrpSpPr>
        <p:grpSpPr>
          <a:xfrm>
            <a:off x="2702521" y="3157852"/>
            <a:ext cx="233277" cy="230275"/>
            <a:chOff x="0" y="0"/>
            <a:chExt cx="233275" cy="230273"/>
          </a:xfrm>
        </p:grpSpPr>
        <p:sp>
          <p:nvSpPr>
            <p:cNvPr id="26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6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63" name="E.g. polarisation along     as fct. of wavelength"/>
          <p:cNvSpPr txBox="1"/>
          <p:nvPr/>
        </p:nvSpPr>
        <p:spPr>
          <a:xfrm>
            <a:off x="5777017" y="5260611"/>
            <a:ext cx="4327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/>
            <a:r>
              <a:t>E.g. polarisation along     as fct. of wavelength   </a:t>
            </a:r>
          </a:p>
        </p:txBody>
      </p:sp>
      <p:sp>
        <p:nvSpPr>
          <p:cNvPr id="264" name="Formula 9"/>
          <p:cNvSpPr txBox="1"/>
          <p:nvPr/>
        </p:nvSpPr>
        <p:spPr>
          <a:xfrm>
            <a:off x="7812179" y="5120721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745" y="899555"/>
            <a:ext cx="9156914" cy="515047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CustomShape 3"/>
          <p:cNvSpPr txBox="1"/>
          <p:nvPr/>
        </p:nvSpPr>
        <p:spPr>
          <a:xfrm>
            <a:off x="2380887" y="350110"/>
            <a:ext cx="5739480" cy="24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69" name="CustomShape 4"/>
          <p:cNvSpPr txBox="1"/>
          <p:nvPr/>
        </p:nvSpPr>
        <p:spPr>
          <a:xfrm>
            <a:off x="4662955" y="620408"/>
            <a:ext cx="38754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270" name="Formula 6"/>
          <p:cNvSpPr txBox="1"/>
          <p:nvPr/>
        </p:nvSpPr>
        <p:spPr>
          <a:xfrm>
            <a:off x="4925160" y="3518639"/>
            <a:ext cx="12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71" name="Polarisation along     as fct. of wavelength"/>
          <p:cNvSpPr txBox="1"/>
          <p:nvPr/>
        </p:nvSpPr>
        <p:spPr>
          <a:xfrm>
            <a:off x="4319310" y="6210037"/>
            <a:ext cx="393214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/>
            <a:r>
              <a:t>Polarisation along     as fct. of wavelength   </a:t>
            </a:r>
          </a:p>
        </p:txBody>
      </p:sp>
      <p:sp>
        <p:nvSpPr>
          <p:cNvPr id="272" name="Formula 9"/>
          <p:cNvSpPr txBox="1"/>
          <p:nvPr/>
        </p:nvSpPr>
        <p:spPr>
          <a:xfrm>
            <a:off x="5973119" y="6070591"/>
            <a:ext cx="233062" cy="42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sp>
        <p:nvSpPr>
          <p:cNvPr id="273" name="Line"/>
          <p:cNvSpPr/>
          <p:nvPr/>
        </p:nvSpPr>
        <p:spPr>
          <a:xfrm flipV="1">
            <a:off x="1140551" y="3820177"/>
            <a:ext cx="603020" cy="60302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4" name="Nota bene:  weighted polarisation, not intensity"/>
          <p:cNvSpPr/>
          <p:nvPr/>
        </p:nvSpPr>
        <p:spPr>
          <a:xfrm>
            <a:off x="436119" y="442689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Nota bene:</a:t>
            </a:r>
            <a:br/>
            <a:br/>
            <a:r>
              <a:t>weighted polarisation, </a:t>
            </a:r>
            <a:r>
              <a:rPr i="1"/>
              <a:t>not </a:t>
            </a:r>
            <a:r>
              <a:t>intensity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Polarization monitors</a:t>
            </a:r>
          </a:p>
        </p:txBody>
      </p:sp>
      <p:sp>
        <p:nvSpPr>
          <p:cNvPr id="278" name="CustomShape 3"/>
          <p:cNvSpPr txBox="1"/>
          <p:nvPr/>
        </p:nvSpPr>
        <p:spPr>
          <a:xfrm>
            <a:off x="3002040" y="2059920"/>
            <a:ext cx="6679797" cy="298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Available monitors: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0D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PolLambda_monitor.comp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2D</a:t>
            </a:r>
            <a:endParaRPr>
              <a:latin typeface="Geneva"/>
              <a:ea typeface="Geneva"/>
              <a:cs typeface="Geneva"/>
              <a:sym typeface="Geneva"/>
            </a:endParaRPr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PolTOF_monitor.comp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2D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MeanPolLambda_monitor.comp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1D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82" name="CustomShape 3"/>
          <p:cNvSpPr txBox="1"/>
          <p:nvPr/>
        </p:nvSpPr>
        <p:spPr>
          <a:xfrm>
            <a:off x="3002040" y="2059920"/>
            <a:ext cx="7135742" cy="298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Magnetic fields in McStas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The challenge: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Fast beam/ray transport: #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Unknown magnetic field and field strength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&gt;1 Magnet → nested fields.</a:t>
            </a:r>
          </a:p>
        </p:txBody>
      </p:sp>
      <p:sp>
        <p:nvSpPr>
          <p:cNvPr id="283" name="Formula 4"/>
          <p:cNvSpPr txBox="1"/>
          <p:nvPr/>
        </p:nvSpPr>
        <p:spPr>
          <a:xfrm>
            <a:off x="7275465" y="3174772"/>
            <a:ext cx="1412543" cy="369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s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sup>
                  </m:sSu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287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CustomShape 3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