
<file path=[Content_Types].xml><?xml version="1.0" encoding="utf-8"?>
<Types xmlns="http://schemas.openxmlformats.org/package/2006/content-types">
  <Override PartName="/_rels/.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8.tif" ContentType="image/tiff"/>
  <Override PartName="/ppt/media/image17.jpeg" ContentType="image/jpeg"/>
  <Override PartName="/ppt/media/image16.png" ContentType="image/png"/>
  <Override PartName="/ppt/media/image15.png" ContentType="image/png"/>
  <Override PartName="/ppt/media/image14.jpeg" ContentType="image/jpeg"/>
  <Override PartName="/ppt/media/image13.jpeg" ContentType="image/jpeg"/>
  <Override PartName="/ppt/media/image19.tif" ContentType="image/tiff"/>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1.png" ContentType="image/png"/>
  <Override PartName="/ppt/media/image8.jpeg" ContentType="image/jpeg"/>
  <Override PartName="/ppt/media/image5.jpeg" ContentType="image/jpeg"/>
  <Override PartName="/ppt/media/image2.png" ContentType="image/png"/>
  <Override PartName="/ppt/media/image7.jpeg" ContentType="image/jpeg"/>
  <Override PartName="/ppt/media/image9.jpeg" ContentType="image/jpeg"/>
  <Override PartName="/ppt/media/image10.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55852EC0-7DB7-4790-B68A-32925DEAD377}"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DCA5962-4169-4F29-A7AA-513D578BEFD1}" type="slidenum">
              <a:rPr b="0" lang="en-US" sz="1200" spc="-1" strike="noStrike">
                <a:solidFill>
                  <a:srgbClr val="000000"/>
                </a:solidFill>
                <a:uFill>
                  <a:solidFill>
                    <a:srgbClr val="ffffff"/>
                  </a:solidFill>
                </a:uFill>
                <a:latin typeface="Times New Roman"/>
                <a:ea typeface="Times New Roman"/>
              </a:rPr>
              <a:t>&lt;number&gt;</a:t>
            </a:fld>
            <a:endParaRPr b="0" lang="en-US" sz="18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685800" y="4343400"/>
            <a:ext cx="5485320" cy="4113720"/>
          </a:xfrm>
          <a:prstGeom prst="rect">
            <a:avLst/>
          </a:prstGeom>
        </p:spPr>
        <p:txBody>
          <a:bodyPr lIns="0" rIns="0" tIns="0" bIns="0"/>
          <a:p>
            <a:pPr marL="216000" indent="-215640">
              <a:lnSpc>
                <a:spcPct val="100000"/>
              </a:lnSpc>
            </a:pPr>
            <a:r>
              <a:rPr b="1" lang="en-US" sz="1200" spc="-1" strike="noStrike">
                <a:solidFill>
                  <a:srgbClr val="000000"/>
                </a:solidFill>
                <a:uFill>
                  <a:solidFill>
                    <a:srgbClr val="ffffff"/>
                  </a:solidFill>
                </a:uFill>
                <a:latin typeface="Calibri"/>
                <a:ea typeface="Calibri"/>
              </a:rPr>
              <a:t>FIGURE 2.20 Darwin</a:t>
            </a:r>
            <a:r>
              <a:rPr b="1" lang="en-US" sz="1200" spc="-1" strike="noStrike">
                <a:solidFill>
                  <a:srgbClr val="000000"/>
                </a:solidFill>
                <a:uFill>
                  <a:solidFill>
                    <a:srgbClr val="ffffff"/>
                  </a:solidFill>
                </a:uFill>
                <a:latin typeface="Arial"/>
                <a:ea typeface="Arial"/>
              </a:rPr>
              <a:t>’</a:t>
            </a:r>
            <a:r>
              <a:rPr b="1" lang="en-US" sz="1200" spc="-1" strike="noStrike">
                <a:solidFill>
                  <a:srgbClr val="000000"/>
                </a:solidFill>
                <a:uFill>
                  <a:solidFill>
                    <a:srgbClr val="ffffff"/>
                  </a:solidFill>
                </a:uFill>
                <a:latin typeface="Calibri"/>
                <a:ea typeface="Calibri"/>
              </a:rPr>
              <a:t>s theory versus Lamarck</a:t>
            </a:r>
            <a:r>
              <a:rPr b="1" lang="en-US" sz="1200" spc="-1" strike="noStrike">
                <a:solidFill>
                  <a:srgbClr val="000000"/>
                </a:solidFill>
                <a:uFill>
                  <a:solidFill>
                    <a:srgbClr val="ffffff"/>
                  </a:solidFill>
                </a:uFill>
                <a:latin typeface="Arial"/>
                <a:ea typeface="Arial"/>
              </a:rPr>
              <a:t>’</a:t>
            </a:r>
            <a:r>
              <a:rPr b="1" lang="en-US" sz="1200" spc="-1" strike="noStrike">
                <a:solidFill>
                  <a:srgbClr val="000000"/>
                </a:solidFill>
                <a:uFill>
                  <a:solidFill>
                    <a:srgbClr val="ffffff"/>
                  </a:solidFill>
                </a:uFill>
                <a:latin typeface="Calibri"/>
                <a:ea typeface="Calibri"/>
              </a:rPr>
              <a:t>s theory.</a:t>
            </a:r>
            <a:r>
              <a:rPr b="0" lang="en-US" sz="1200" spc="-1" strike="noStrike">
                <a:solidFill>
                  <a:srgbClr val="000000"/>
                </a:solidFill>
                <a:uFill>
                  <a:solidFill>
                    <a:srgbClr val="ffffff"/>
                  </a:solidFill>
                </a:uFill>
                <a:latin typeface="Calibri"/>
                <a:ea typeface="Calibri"/>
              </a:rPr>
              <a:t> </a:t>
            </a:r>
            <a:endParaRPr b="0" lang="en-US" sz="2000" spc="-1" strike="noStrike">
              <a:solidFill>
                <a:srgbClr val="000000"/>
              </a:solidFill>
              <a:uFill>
                <a:solidFill>
                  <a:srgbClr val="ffffff"/>
                </a:solidFill>
              </a:uFill>
              <a:latin typeface="Arial"/>
            </a:endParaRPr>
          </a:p>
          <a:p>
            <a:pPr marL="216000" indent="-215640">
              <a:lnSpc>
                <a:spcPct val="100000"/>
              </a:lnSpc>
            </a:pPr>
            <a:r>
              <a:rPr b="0" lang="en-US" sz="1200" spc="-1" strike="noStrike">
                <a:solidFill>
                  <a:srgbClr val="000000"/>
                </a:solidFill>
                <a:uFill>
                  <a:solidFill>
                    <a:srgbClr val="ffffff"/>
                  </a:solidFill>
                </a:uFill>
                <a:latin typeface="Calibri"/>
                <a:ea typeface="Calibri"/>
              </a:rPr>
              <a:t>In Lamarck</a:t>
            </a: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Calibri"/>
                <a:ea typeface="Calibri"/>
              </a:rPr>
              <a:t>s theory, species evolve independently and in parallel; in Darwin</a:t>
            </a: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Calibri"/>
                <a:ea typeface="Calibri"/>
              </a:rPr>
              <a:t>s theory, species are descended one from another to form a branching tree of life.</a:t>
            </a: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D4B8B65-8DC7-48CF-84A1-D6454054F487}" type="slidenum">
              <a:rPr b="0" lang="en-US" sz="1200" spc="-1" strike="noStrike">
                <a:solidFill>
                  <a:srgbClr val="000000"/>
                </a:solidFill>
                <a:uFill>
                  <a:solidFill>
                    <a:srgbClr val="ffffff"/>
                  </a:solidFill>
                </a:uFill>
                <a:latin typeface="Times New Roman"/>
              </a:rPr>
              <a:t>&lt;number&gt;</a:t>
            </a:fld>
            <a:endParaRPr b="0" lang="en-US" sz="18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solidFill>
                  <a:srgbClr val="000000"/>
                </a:solidFill>
                <a:uFill>
                  <a:solidFill>
                    <a:srgbClr val="ffffff"/>
                  </a:solidFill>
                </a:uFill>
                <a:latin typeface="Arial"/>
              </a:rPr>
              <a:t>Given this the only reasonable way to depict this process is through a phylogeny, with Darwin coining the term tree of life.</a:t>
            </a:r>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3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4B6B254-C33C-4A37-A8FA-80088C54DE9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343400"/>
            <a:ext cx="5485320" cy="411372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
        <p:nvSpPr>
          <p:cNvPr id="13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25001F9-F5DA-467E-9582-C27C0E91DE4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400640"/>
            <a:ext cx="5485320" cy="3599280"/>
          </a:xfrm>
          <a:prstGeom prst="rect">
            <a:avLst/>
          </a:prstGeom>
        </p:spPr>
        <p:txBody>
          <a:bodyPr lIns="0" rIns="0" tIns="0" bIns="0"/>
          <a:p>
            <a:r>
              <a:rPr b="0" lang="en-US" sz="2000" spc="-1" strike="noStrike">
                <a:solidFill>
                  <a:srgbClr val="000000"/>
                </a:solidFill>
                <a:uFill>
                  <a:solidFill>
                    <a:srgbClr val="ffffff"/>
                  </a:solidFill>
                </a:uFill>
                <a:latin typeface="Arial"/>
              </a:rPr>
              <a:t>Travelled around the world and was very affected by the organisms he saw, but also the evidence of geological changes, and plate tectonics. Started to grasp how old the world might really be.</a:t>
            </a:r>
            <a:endParaRPr b="0" lang="en-US" sz="2000" spc="-1" strike="noStrike">
              <a:solidFill>
                <a:srgbClr val="000000"/>
              </a:solidFill>
              <a:uFill>
                <a:solidFill>
                  <a:srgbClr val="ffffff"/>
                </a:solidFill>
              </a:uFill>
              <a:latin typeface="Arial"/>
            </a:endParaRPr>
          </a:p>
        </p:txBody>
      </p:sp>
      <p:sp>
        <p:nvSpPr>
          <p:cNvPr id="12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3650531-FAC5-4167-9C27-D80B684AF4B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5320" cy="411372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
        <p:nvSpPr>
          <p:cNvPr id="12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8EECD2A-6B94-4042-A674-0EF58319D4F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5320" cy="4113720"/>
          </a:xfrm>
          <a:prstGeom prst="rect">
            <a:avLst/>
          </a:prstGeom>
        </p:spPr>
        <p:txBody>
          <a:bodyPr lIns="0" rIns="0" tIns="91440" bIns="91440"/>
          <a:p>
            <a:pPr marL="216000" indent="-215280">
              <a:lnSpc>
                <a:spcPct val="100000"/>
              </a:lnSpc>
            </a:pPr>
            <a:r>
              <a:rPr b="0" lang="en-US" sz="2000" spc="-1" strike="noStrike">
                <a:solidFill>
                  <a:srgbClr val="000000"/>
                </a:solidFill>
                <a:uFill>
                  <a:solidFill>
                    <a:srgbClr val="ffffff"/>
                  </a:solidFill>
                </a:uFill>
                <a:latin typeface="Arial"/>
              </a:rPr>
              <a:t>How different from Lamarck’s process? It is a process of sorting individuals, not transforming individuals.</a:t>
            </a:r>
            <a:endParaRPr b="0" lang="en-US" sz="2000" spc="-1" strike="noStrike">
              <a:solidFill>
                <a:srgbClr val="000000"/>
              </a:solidFill>
              <a:uFill>
                <a:solidFill>
                  <a:srgbClr val="ffffff"/>
                </a:solidFill>
              </a:uFill>
              <a:latin typeface="Arial"/>
            </a:endParaRPr>
          </a:p>
        </p:txBody>
      </p:sp>
      <p:sp>
        <p:nvSpPr>
          <p:cNvPr id="12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65BAD66-ADE4-4176-8003-1B69D80BF6E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400640"/>
            <a:ext cx="5485320" cy="3599280"/>
          </a:xfrm>
          <a:prstGeom prst="rect">
            <a:avLst/>
          </a:prstGeom>
        </p:spPr>
        <p:txBody>
          <a:bodyPr lIns="0" rIns="0" tIns="0" bIns="0"/>
          <a:p>
            <a:r>
              <a:rPr b="0" lang="en-US" sz="2000" spc="-1" strike="noStrike">
                <a:solidFill>
                  <a:srgbClr val="000000"/>
                </a:solidFill>
                <a:uFill>
                  <a:solidFill>
                    <a:srgbClr val="ffffff"/>
                  </a:solidFill>
                </a:uFill>
                <a:latin typeface="Arial"/>
              </a:rPr>
              <a:t>Considering natural selection as a population process was an important step, as this shifted thinking from an individual perspective to the notion that an individual only mattered if it could reproduce, and reproduction was only going to happen if an individual was going to be in both a suitable environment with enough resources and that the species would only survive if enough individual were able to do this.</a:t>
            </a:r>
            <a:endParaRPr b="0" lang="en-US" sz="2000" spc="-1" strike="noStrike">
              <a:solidFill>
                <a:srgbClr val="000000"/>
              </a:solidFill>
              <a:uFill>
                <a:solidFill>
                  <a:srgbClr val="ffffff"/>
                </a:solidFill>
              </a:uFill>
              <a:latin typeface="Arial"/>
            </a:endParaRPr>
          </a:p>
        </p:txBody>
      </p:sp>
      <p:sp>
        <p:nvSpPr>
          <p:cNvPr id="12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C476AD5-4A8B-48B9-9E22-3D588A138F6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343400"/>
            <a:ext cx="5485320" cy="4113720"/>
          </a:xfrm>
          <a:prstGeom prst="rect">
            <a:avLst/>
          </a:prstGeom>
        </p:spPr>
        <p:txBody>
          <a:bodyPr lIns="0" rIns="0" tIns="91440" bIns="91440"/>
          <a:p>
            <a:pPr marL="216000" indent="-215280">
              <a:lnSpc>
                <a:spcPct val="100000"/>
              </a:lnSpc>
            </a:pPr>
            <a:r>
              <a:rPr b="0" lang="en-US" sz="2000" spc="-1" strike="noStrike">
                <a:solidFill>
                  <a:srgbClr val="000000"/>
                </a:solidFill>
                <a:uFill>
                  <a:solidFill>
                    <a:srgbClr val="ffffff"/>
                  </a:solidFill>
                </a:uFill>
                <a:latin typeface="Arial"/>
              </a:rPr>
              <a:t>The focus should be on reproduction, not survival!</a:t>
            </a:r>
            <a:endParaRPr b="0" lang="en-US" sz="2000" spc="-1" strike="noStrike">
              <a:solidFill>
                <a:srgbClr val="000000"/>
              </a:solidFill>
              <a:uFill>
                <a:solidFill>
                  <a:srgbClr val="ffffff"/>
                </a:solidFill>
              </a:uFill>
              <a:latin typeface="Arial"/>
            </a:endParaRPr>
          </a:p>
        </p:txBody>
      </p:sp>
      <p:sp>
        <p:nvSpPr>
          <p:cNvPr id="13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143ACD8-7B7B-40D7-A42B-7D99E856182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tif"/><Relationship Id="rId2" Type="http://schemas.openxmlformats.org/officeDocument/2006/relationships/image" Target="../media/image19.tif"/><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838080" y="365040"/>
            <a:ext cx="10514520" cy="1324440"/>
          </a:xfrm>
          <a:prstGeom prst="rect">
            <a:avLst/>
          </a:prstGeom>
          <a:noFill/>
          <a:ln>
            <a:noFill/>
          </a:ln>
        </p:spPr>
        <p:style>
          <a:lnRef idx="0"/>
          <a:fillRef idx="0"/>
          <a:effectRef idx="0"/>
          <a:fontRef idx="minor"/>
        </p:style>
        <p:txBody>
          <a:bodyPr lIns="0" rIns="0" tIns="0" bIns="0" anchor="ctr"/>
          <a:p>
            <a:pPr algn="ctr">
              <a:lnSpc>
                <a:spcPct val="100000"/>
              </a:lnSpc>
            </a:pPr>
            <a:r>
              <a:rPr b="0" lang="en-US" sz="2800" spc="-1" strike="noStrike">
                <a:solidFill>
                  <a:srgbClr val="000000"/>
                </a:solidFill>
                <a:uFill>
                  <a:solidFill>
                    <a:srgbClr val="ffffff"/>
                  </a:solidFill>
                </a:uFill>
                <a:latin typeface="Calibri"/>
                <a:ea typeface="DejaVu Sans"/>
              </a:rPr>
              <a:t>Happy Birthday Charles Darwin!</a:t>
            </a:r>
            <a:endParaRPr b="0" lang="en-US" sz="1800" spc="-1" strike="noStrike">
              <a:solidFill>
                <a:srgbClr val="000000"/>
              </a:solidFill>
              <a:uFill>
                <a:solidFill>
                  <a:srgbClr val="ffffff"/>
                </a:solidFill>
              </a:uFill>
              <a:latin typeface="Arial"/>
            </a:endParaRPr>
          </a:p>
          <a:p>
            <a:pPr algn="ctr">
              <a:lnSpc>
                <a:spcPct val="100000"/>
              </a:lnSpc>
            </a:pPr>
            <a:r>
              <a:rPr b="0" lang="en-US" sz="2800" spc="-1" strike="noStrike">
                <a:solidFill>
                  <a:srgbClr val="000000"/>
                </a:solidFill>
                <a:uFill>
                  <a:solidFill>
                    <a:srgbClr val="ffffff"/>
                  </a:solidFill>
                </a:uFill>
                <a:latin typeface="Calibri"/>
                <a:ea typeface="DejaVu Sans"/>
              </a:rPr>
              <a:t>(February 12, 1809)</a:t>
            </a:r>
            <a:endParaRPr b="0" lang="en-US" sz="1800" spc="-1" strike="noStrike">
              <a:solidFill>
                <a:srgbClr val="000000"/>
              </a:solidFill>
              <a:uFill>
                <a:solidFill>
                  <a:srgbClr val="ffffff"/>
                </a:solidFill>
              </a:uFill>
              <a:latin typeface="Arial"/>
            </a:endParaRPr>
          </a:p>
        </p:txBody>
      </p:sp>
      <p:pic>
        <p:nvPicPr>
          <p:cNvPr id="78" name="" descr=""/>
          <p:cNvPicPr/>
          <p:nvPr/>
        </p:nvPicPr>
        <p:blipFill>
          <a:blip r:embed="rId1"/>
          <a:stretch/>
        </p:blipFill>
        <p:spPr>
          <a:xfrm>
            <a:off x="2233440" y="1825560"/>
            <a:ext cx="7723440" cy="43502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Shape 505" descr=""/>
          <p:cNvPicPr/>
          <p:nvPr/>
        </p:nvPicPr>
        <p:blipFill>
          <a:blip r:embed="rId1"/>
          <a:stretch/>
        </p:blipFill>
        <p:spPr>
          <a:xfrm>
            <a:off x="1766880" y="593640"/>
            <a:ext cx="8657280" cy="56696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6" descr=""/>
          <p:cNvPicPr/>
          <p:nvPr/>
        </p:nvPicPr>
        <p:blipFill>
          <a:blip r:embed="rId1"/>
          <a:stretch/>
        </p:blipFill>
        <p:spPr>
          <a:xfrm>
            <a:off x="1724400" y="953280"/>
            <a:ext cx="5319720" cy="4861440"/>
          </a:xfrm>
          <a:prstGeom prst="rect">
            <a:avLst/>
          </a:prstGeom>
          <a:ln>
            <a:noFill/>
          </a:ln>
        </p:spPr>
      </p:pic>
      <p:sp>
        <p:nvSpPr>
          <p:cNvPr id="105" name="CustomShape 1"/>
          <p:cNvSpPr/>
          <p:nvPr/>
        </p:nvSpPr>
        <p:spPr>
          <a:xfrm>
            <a:off x="3436200" y="6065640"/>
            <a:ext cx="1611360" cy="36396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Darwin (1859)</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1349CBC-FD57-40B4-9434-4FFF7E0164FE}"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07" name="CustomShape 3"/>
          <p:cNvSpPr/>
          <p:nvPr/>
        </p:nvSpPr>
        <p:spPr>
          <a:xfrm>
            <a:off x="139680" y="173880"/>
            <a:ext cx="11797200" cy="455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Arial"/>
                <a:ea typeface="DejaVu Sans"/>
              </a:rPr>
              <a:t>Evolutionary relationships   --    « </a:t>
            </a:r>
            <a:r>
              <a:rPr b="1" lang="en-US" sz="2400" spc="-1" strike="noStrike">
                <a:solidFill>
                  <a:srgbClr val="000000"/>
                </a:solidFill>
                <a:uFill>
                  <a:solidFill>
                    <a:srgbClr val="ffffff"/>
                  </a:solidFill>
                </a:uFill>
                <a:latin typeface="Arial"/>
                <a:ea typeface="DejaVu Sans"/>
              </a:rPr>
              <a:t>tree of life »     </a:t>
            </a:r>
            <a:r>
              <a:rPr b="0" lang="en-US" sz="2400" spc="-1" strike="noStrike">
                <a:solidFill>
                  <a:srgbClr val="000000"/>
                </a:solidFill>
                <a:uFill>
                  <a:solidFill>
                    <a:srgbClr val="ffffff"/>
                  </a:solidFill>
                </a:uFill>
                <a:latin typeface="Arial"/>
                <a:ea typeface="DejaVu Sans"/>
              </a:rPr>
              <a:t>--</a:t>
            </a:r>
            <a:r>
              <a:rPr b="1" lang="en-US" sz="2400" spc="-1" strike="noStrike">
                <a:solidFill>
                  <a:srgbClr val="000000"/>
                </a:solidFill>
                <a:uFill>
                  <a:solidFill>
                    <a:srgbClr val="ffffff"/>
                  </a:solidFill>
                </a:uFill>
                <a:latin typeface="Arial"/>
                <a:ea typeface="DejaVu Sans"/>
              </a:rPr>
              <a:t>     </a:t>
            </a:r>
            <a:r>
              <a:rPr b="0" i="1" lang="en-US" sz="2400" spc="-1" strike="noStrike">
                <a:solidFill>
                  <a:srgbClr val="000000"/>
                </a:solidFill>
                <a:uFill>
                  <a:solidFill>
                    <a:srgbClr val="ffffff"/>
                  </a:solidFill>
                </a:uFill>
                <a:latin typeface="Arial"/>
                <a:ea typeface="DejaVu Sans"/>
              </a:rPr>
              <a:t>phylogeny</a:t>
            </a:r>
            <a:endParaRPr b="0" lang="en-US" sz="1800" spc="-1" strike="noStrike">
              <a:solidFill>
                <a:srgbClr val="000000"/>
              </a:solidFill>
              <a:uFill>
                <a:solidFill>
                  <a:srgbClr val="ffffff"/>
                </a:solidFill>
              </a:uFill>
              <a:latin typeface="Arial"/>
            </a:endParaRPr>
          </a:p>
        </p:txBody>
      </p:sp>
      <p:pic>
        <p:nvPicPr>
          <p:cNvPr id="108" name="Picture 3" descr=""/>
          <p:cNvPicPr/>
          <p:nvPr/>
        </p:nvPicPr>
        <p:blipFill>
          <a:blip r:embed="rId2"/>
          <a:srcRect l="0" t="0" r="0" b="3531"/>
          <a:stretch/>
        </p:blipFill>
        <p:spPr>
          <a:xfrm>
            <a:off x="7863840" y="586440"/>
            <a:ext cx="3712680" cy="60879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BFEA078-93C7-433C-A93B-C0075E826DF6}"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10" name="Picture 2" descr=""/>
          <p:cNvPicPr/>
          <p:nvPr/>
        </p:nvPicPr>
        <p:blipFill>
          <a:blip r:embed="rId1"/>
          <a:stretch/>
        </p:blipFill>
        <p:spPr>
          <a:xfrm>
            <a:off x="200520" y="1044360"/>
            <a:ext cx="11515680" cy="4580640"/>
          </a:xfrm>
          <a:prstGeom prst="rect">
            <a:avLst/>
          </a:prstGeom>
          <a:ln>
            <a:noFill/>
          </a:ln>
        </p:spPr>
      </p:pic>
      <p:sp>
        <p:nvSpPr>
          <p:cNvPr id="111" name="CustomShape 2"/>
          <p:cNvSpPr/>
          <p:nvPr/>
        </p:nvSpPr>
        <p:spPr>
          <a:xfrm>
            <a:off x="0" y="5626080"/>
            <a:ext cx="12191040" cy="1063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a:t>
            </a:r>
            <a:r>
              <a:rPr b="1" lang="en-US" sz="3200" spc="-1" strike="noStrike">
                <a:solidFill>
                  <a:srgbClr val="000000"/>
                </a:solidFill>
                <a:uFill>
                  <a:solidFill>
                    <a:srgbClr val="ffffff"/>
                  </a:solidFill>
                </a:uFill>
                <a:latin typeface="Calibri"/>
                <a:ea typeface="DejaVu Sans"/>
              </a:rPr>
              <a:t>hierarchical similarity </a:t>
            </a:r>
            <a:r>
              <a:rPr b="0" lang="en-US" sz="3200" spc="-1" strike="noStrike">
                <a:solidFill>
                  <a:srgbClr val="000000"/>
                </a:solidFill>
                <a:uFill>
                  <a:solidFill>
                    <a:srgbClr val="ffffff"/>
                  </a:solidFill>
                </a:uFill>
                <a:latin typeface="Calibri"/>
                <a:ea typeface="DejaVu Sans"/>
              </a:rPr>
              <a:t>also forms the basis for modern </a:t>
            </a:r>
            <a:r>
              <a:rPr b="1" lang="en-US" sz="3200" spc="-1" strike="noStrike">
                <a:solidFill>
                  <a:srgbClr val="000000"/>
                </a:solidFill>
                <a:uFill>
                  <a:solidFill>
                    <a:srgbClr val="ffffff"/>
                  </a:solidFill>
                </a:uFill>
                <a:latin typeface="Calibri"/>
                <a:ea typeface="DejaVu Sans"/>
              </a:rPr>
              <a:t>systematics</a:t>
            </a:r>
            <a:endParaRPr b="0" lang="en-US" sz="1800" spc="-1" strike="noStrike">
              <a:solidFill>
                <a:srgbClr val="000000"/>
              </a:solidFill>
              <a:uFill>
                <a:solidFill>
                  <a:srgbClr val="ffffff"/>
                </a:solidFill>
              </a:uFill>
              <a:latin typeface="Arial"/>
            </a:endParaRPr>
          </a:p>
        </p:txBody>
      </p:sp>
      <p:sp>
        <p:nvSpPr>
          <p:cNvPr id="112" name="CustomShape 3"/>
          <p:cNvSpPr/>
          <p:nvPr/>
        </p:nvSpPr>
        <p:spPr>
          <a:xfrm>
            <a:off x="0" y="167400"/>
            <a:ext cx="1219104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Phylogenies </a:t>
            </a:r>
            <a:r>
              <a:rPr b="0" lang="en-US" sz="3200" spc="-1" strike="noStrike">
                <a:solidFill>
                  <a:srgbClr val="000000"/>
                </a:solidFill>
                <a:uFill>
                  <a:solidFill>
                    <a:srgbClr val="ffffff"/>
                  </a:solidFill>
                </a:uFill>
                <a:latin typeface="Calibri"/>
                <a:ea typeface="DejaVu Sans"/>
              </a:rPr>
              <a:t>exemplify </a:t>
            </a:r>
            <a:r>
              <a:rPr b="1" lang="en-US" sz="3200" spc="-1" strike="noStrike">
                <a:solidFill>
                  <a:srgbClr val="000000"/>
                </a:solidFill>
                <a:uFill>
                  <a:solidFill>
                    <a:srgbClr val="ffffff"/>
                  </a:solidFill>
                </a:uFill>
                <a:latin typeface="Calibri"/>
                <a:ea typeface="DejaVu Sans"/>
              </a:rPr>
              <a:t>common descent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2209680" y="609480"/>
            <a:ext cx="7771320" cy="11419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400" spc="-1" strike="noStrike">
                <a:solidFill>
                  <a:srgbClr val="000000"/>
                </a:solidFill>
                <a:uFill>
                  <a:solidFill>
                    <a:srgbClr val="ffffff"/>
                  </a:solidFill>
                </a:uFill>
                <a:latin typeface="Calibri Light"/>
                <a:ea typeface="DejaVu Sans"/>
              </a:rPr>
              <a:t>Darwin revolutionized biology</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2209680" y="1981080"/>
            <a:ext cx="7771320" cy="4113720"/>
          </a:xfrm>
          <a:prstGeom prst="rect">
            <a:avLst/>
          </a:prstGeom>
          <a:noFill/>
          <a:ln>
            <a:noFill/>
          </a:ln>
        </p:spPr>
        <p:style>
          <a:lnRef idx="0"/>
          <a:fillRef idx="0"/>
          <a:effectRef idx="0"/>
          <a:fontRef idx="minor"/>
        </p:style>
        <p:txBody>
          <a:bodyPr lIns="90000" rIns="90000" tIns="91440" bIns="91440"/>
          <a:p>
            <a:pPr marL="457200" indent="-227520">
              <a:lnSpc>
                <a:spcPct val="100000"/>
              </a:lnSpc>
              <a:buClr>
                <a:srgbClr val="000000"/>
              </a:buClr>
              <a:buFont typeface="Arial"/>
              <a:buAutoNum type="arabicPeriod"/>
            </a:pPr>
            <a:r>
              <a:rPr b="0" lang="en-US" sz="3200" spc="-1" strike="noStrike">
                <a:solidFill>
                  <a:srgbClr val="000000"/>
                </a:solidFill>
                <a:uFill>
                  <a:solidFill>
                    <a:srgbClr val="ffffff"/>
                  </a:solidFill>
                </a:uFill>
                <a:latin typeface="Calibri"/>
                <a:ea typeface="DejaVu Sans"/>
              </a:rPr>
              <a:t>Population thinking</a:t>
            </a:r>
            <a:endParaRPr b="0" lang="en-US" sz="1800" spc="-1" strike="noStrike">
              <a:solidFill>
                <a:srgbClr val="000000"/>
              </a:solidFill>
              <a:uFill>
                <a:solidFill>
                  <a:srgbClr val="ffffff"/>
                </a:solidFill>
              </a:uFill>
              <a:latin typeface="Arial"/>
            </a:endParaRPr>
          </a:p>
          <a:p>
            <a:pPr lvl="1" marL="914400" indent="-227520">
              <a:lnSpc>
                <a:spcPct val="100000"/>
              </a:lnSpc>
              <a:buClr>
                <a:srgbClr val="000000"/>
              </a:buClr>
              <a:buFont typeface="Arial"/>
              <a:buChar char="•"/>
            </a:pPr>
            <a:r>
              <a:rPr b="0" lang="en-US" sz="3200" spc="-1" strike="noStrike">
                <a:solidFill>
                  <a:srgbClr val="000000"/>
                </a:solidFill>
                <a:uFill>
                  <a:solidFill>
                    <a:srgbClr val="ffffff"/>
                  </a:solidFill>
                </a:uFill>
                <a:latin typeface="Calibri"/>
                <a:ea typeface="DejaVu Sans"/>
              </a:rPr>
              <a:t>Variation is key, not a mistake!</a:t>
            </a:r>
            <a:endParaRPr b="0" lang="en-US" sz="1800" spc="-1" strike="noStrike">
              <a:solidFill>
                <a:srgbClr val="000000"/>
              </a:solidFill>
              <a:uFill>
                <a:solidFill>
                  <a:srgbClr val="ffffff"/>
                </a:solidFill>
              </a:uFill>
              <a:latin typeface="Arial"/>
            </a:endParaRPr>
          </a:p>
          <a:p>
            <a:pPr marL="457200" indent="-227520">
              <a:lnSpc>
                <a:spcPct val="100000"/>
              </a:lnSpc>
              <a:buClr>
                <a:srgbClr val="000000"/>
              </a:buClr>
              <a:buFont typeface="Arial"/>
              <a:buAutoNum type="arabicPeriod"/>
            </a:pPr>
            <a:r>
              <a:rPr b="0" lang="en-US" sz="3200" spc="-1" strike="noStrike">
                <a:solidFill>
                  <a:srgbClr val="000000"/>
                </a:solidFill>
                <a:uFill>
                  <a:solidFill>
                    <a:srgbClr val="ffffff"/>
                  </a:solidFill>
                </a:uFill>
                <a:latin typeface="Calibri"/>
                <a:ea typeface="DejaVu Sans"/>
              </a:rPr>
              <a:t>Tree thinking</a:t>
            </a:r>
            <a:endParaRPr b="0" lang="en-US" sz="1800" spc="-1" strike="noStrike">
              <a:solidFill>
                <a:srgbClr val="000000"/>
              </a:solidFill>
              <a:uFill>
                <a:solidFill>
                  <a:srgbClr val="ffffff"/>
                </a:solidFill>
              </a:uFill>
              <a:latin typeface="Arial"/>
            </a:endParaRPr>
          </a:p>
          <a:p>
            <a:pPr lvl="1" marL="914400" indent="-227520">
              <a:lnSpc>
                <a:spcPct val="100000"/>
              </a:lnSpc>
              <a:buClr>
                <a:srgbClr val="000000"/>
              </a:buClr>
              <a:buFont typeface="Arial"/>
              <a:buChar char="•"/>
            </a:pPr>
            <a:r>
              <a:rPr b="0" lang="en-US" sz="3200" spc="-1" strike="noStrike">
                <a:solidFill>
                  <a:srgbClr val="000000"/>
                </a:solidFill>
                <a:uFill>
                  <a:solidFill>
                    <a:srgbClr val="ffffff"/>
                  </a:solidFill>
                </a:uFill>
                <a:latin typeface="Calibri"/>
                <a:ea typeface="DejaVu Sans"/>
              </a:rPr>
              <a:t>Thinking about the evolutionary relationships among species is integral to understanding the evolution of characteristics</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2614E72-3BC3-408C-A624-8850C411AB1F}"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16" name="Picture 4" descr=""/>
          <p:cNvPicPr/>
          <p:nvPr/>
        </p:nvPicPr>
        <p:blipFill>
          <a:blip r:embed="rId1"/>
          <a:stretch/>
        </p:blipFill>
        <p:spPr>
          <a:xfrm>
            <a:off x="1280160" y="822960"/>
            <a:ext cx="8394120" cy="3530160"/>
          </a:xfrm>
          <a:prstGeom prst="rect">
            <a:avLst/>
          </a:prstGeom>
          <a:ln>
            <a:noFill/>
          </a:ln>
        </p:spPr>
      </p:pic>
      <p:pic>
        <p:nvPicPr>
          <p:cNvPr id="117" name="Picture 5" descr=""/>
          <p:cNvPicPr/>
          <p:nvPr/>
        </p:nvPicPr>
        <p:blipFill>
          <a:blip r:embed="rId2"/>
          <a:stretch/>
        </p:blipFill>
        <p:spPr>
          <a:xfrm>
            <a:off x="1168920" y="3447000"/>
            <a:ext cx="7974360" cy="2221560"/>
          </a:xfrm>
          <a:prstGeom prst="rect">
            <a:avLst/>
          </a:prstGeom>
          <a:ln>
            <a:noFill/>
          </a:ln>
        </p:spPr>
      </p:pic>
      <p:sp>
        <p:nvSpPr>
          <p:cNvPr id="118" name="CustomShape 2"/>
          <p:cNvSpPr/>
          <p:nvPr/>
        </p:nvSpPr>
        <p:spPr>
          <a:xfrm>
            <a:off x="2670840" y="5577840"/>
            <a:ext cx="510084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Darwin, in a letter to Lyell (1861)</a:t>
            </a:r>
            <a:endParaRPr b="0" lang="en-US" sz="1800" spc="-1" strike="noStrike">
              <a:solidFill>
                <a:srgbClr val="000000"/>
              </a:solidFill>
              <a:uFill>
                <a:solidFill>
                  <a:srgbClr val="ffffff"/>
                </a:solidFill>
              </a:uFill>
              <a:latin typeface="Arial"/>
            </a:endParaRPr>
          </a:p>
        </p:txBody>
      </p:sp>
      <p:sp>
        <p:nvSpPr>
          <p:cNvPr id="119" name="CustomShape 3"/>
          <p:cNvSpPr/>
          <p:nvPr/>
        </p:nvSpPr>
        <p:spPr>
          <a:xfrm>
            <a:off x="822960" y="274320"/>
            <a:ext cx="3872520" cy="429480"/>
          </a:xfrm>
          <a:prstGeom prst="rect">
            <a:avLst/>
          </a:prstGeom>
          <a:noFill/>
          <a:ln>
            <a:noFill/>
          </a:ln>
        </p:spPr>
        <p:style>
          <a:lnRef idx="0"/>
          <a:fillRef idx="0"/>
          <a:effectRef idx="0"/>
          <a:fontRef idx="minor"/>
        </p:style>
        <p:txBody>
          <a:bodyPr lIns="90000" rIns="90000" tIns="45000" bIns="45000"/>
          <a:p>
            <a:r>
              <a:rPr b="1" lang="en-US" sz="2400" spc="-1" strike="noStrike">
                <a:solidFill>
                  <a:srgbClr val="000000"/>
                </a:solidFill>
                <a:uFill>
                  <a:solidFill>
                    <a:srgbClr val="ffffff"/>
                  </a:solidFill>
                </a:uFill>
                <a:latin typeface="Arial"/>
                <a:ea typeface="DejaVu Sans"/>
              </a:rPr>
              <a:t>Darwin had bad days too.</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520" cy="1324440"/>
          </a:xfrm>
          <a:prstGeom prst="rect">
            <a:avLst/>
          </a:prstGeom>
          <a:noFill/>
          <a:ln>
            <a:noFill/>
          </a:ln>
        </p:spPr>
        <p:style>
          <a:lnRef idx="0"/>
          <a:fillRef idx="0"/>
          <a:effectRef idx="0"/>
          <a:fontRef idx="minor"/>
        </p:style>
        <p:txBody>
          <a:bodyPr lIns="0" rIns="0" tIns="0" bIns="0" anchor="ctr"/>
          <a:p>
            <a:r>
              <a:rPr b="1" lang="en-US" sz="1800" spc="-1" strike="noStrike">
                <a:solidFill>
                  <a:srgbClr val="000000"/>
                </a:solidFill>
                <a:uFill>
                  <a:solidFill>
                    <a:srgbClr val="ffffff"/>
                  </a:solidFill>
                </a:uFill>
                <a:latin typeface="Calibri"/>
                <a:ea typeface="DejaVu Sans"/>
              </a:rPr>
              <a:t>Candy phylogeny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alibri"/>
                <a:ea typeface="DejaVu Sans"/>
              </a:rPr>
              <a:t>Imagine that these candies represent samples of different species,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alibri"/>
                <a:ea typeface="DejaVu Sans"/>
              </a:rPr>
              <a:t>which have diversified through descent with modification.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alibri"/>
                <a:ea typeface="DejaVu Sans"/>
              </a:rPr>
              <a:t>Make a character state matrix you can use to build a phylogeny.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1005840" y="1737360"/>
            <a:ext cx="8706960" cy="29052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1) Take 8 different kinds of candies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2) Fill in a worksheet with 10 characters (you decide!), and the character state for each candy type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3) Add your data to the super-matrix on the board, if it is not already included.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4) Using a clementine as the outgroup, draw a rooted phylogeny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and mark the synapomorphies on your tree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5) What is the score of your tree?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6) What are the splits in your tree?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915560" y="0"/>
            <a:ext cx="8996400" cy="13244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Calibri Light"/>
                <a:ea typeface="DejaVu Sans"/>
              </a:rPr>
              <a:t>Voyage of the Beagle (1831-1836)</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60AFA98-06AA-4314-8717-73F35ABA5AF7}"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81" name="Picture 4" descr=""/>
          <p:cNvPicPr/>
          <p:nvPr/>
        </p:nvPicPr>
        <p:blipFill>
          <a:blip r:embed="rId1"/>
          <a:stretch/>
        </p:blipFill>
        <p:spPr>
          <a:xfrm>
            <a:off x="2208960" y="1073520"/>
            <a:ext cx="8106480" cy="56469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0448288-1179-48FC-B12F-E403993994E5}"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83" name="CustomShape 2"/>
          <p:cNvSpPr/>
          <p:nvPr/>
        </p:nvSpPr>
        <p:spPr>
          <a:xfrm>
            <a:off x="1565280" y="303480"/>
            <a:ext cx="9682920" cy="118620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2400" spc="-1" strike="noStrike">
                <a:solidFill>
                  <a:srgbClr val="000000"/>
                </a:solidFill>
                <a:uFill>
                  <a:solidFill>
                    <a:srgbClr val="ffffff"/>
                  </a:solidFill>
                </a:uFill>
                <a:latin typeface="Calibri"/>
                <a:ea typeface="DejaVu Sans"/>
              </a:rPr>
              <a:t>Where do different species come from?</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84" name="Picture 5" descr=""/>
          <p:cNvPicPr/>
          <p:nvPr/>
        </p:nvPicPr>
        <p:blipFill>
          <a:blip r:embed="rId1"/>
          <a:stretch/>
        </p:blipFill>
        <p:spPr>
          <a:xfrm>
            <a:off x="3450960" y="1503720"/>
            <a:ext cx="5911560" cy="5016240"/>
          </a:xfrm>
          <a:prstGeom prst="rect">
            <a:avLst/>
          </a:prstGeom>
          <a:ln>
            <a:noFill/>
          </a:ln>
        </p:spPr>
      </p:pic>
    </p:spTree>
  </p:cSld>
  <p:timing>
    <p:tnLst>
      <p:par>
        <p:cTn id="5" dur="indefinite" restart="never" nodeType="tmRoot">
          <p:childTnLst>
            <p:seq>
              <p:cTn id="6" dur="indefinite" nodeType="mainSeq">
                <p:childTnLst>
                  <p:par>
                    <p:cTn id="7" fill="hold">
                      <p:stCondLst>
                        <p:cond delay="0"/>
                      </p:stCondLst>
                      <p:childTnLst>
                        <p:par>
                          <p:cTn id="8" fill="hold">
                            <p:stCondLst>
                              <p:cond delay="0"/>
                            </p:stCondLst>
                            <p:childTnLst>
                              <p:par>
                                <p:cTn id="9" nodeType="withEffect" fill="hold" presetClass="entr" presetID="2" presetSubtype="4">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repl">
                                        <p:cTn id="11" dur="500" fill="hold"/>
                                        <p:tgtEl>
                                          <p:spTgt spid="84"/>
                                        </p:tgtEl>
                                        <p:attrNameLst>
                                          <p:attrName>ppt_x</p:attrName>
                                        </p:attrNameLst>
                                      </p:cBhvr>
                                      <p:tavLst>
                                        <p:tav tm="0">
                                          <p:val>
                                            <p:strVal val="#ppt_x"/>
                                          </p:val>
                                        </p:tav>
                                        <p:tav tm="100000">
                                          <p:val>
                                            <p:strVal val="#ppt_x"/>
                                          </p:val>
                                        </p:tav>
                                      </p:tavLst>
                                    </p:anim>
                                    <p:anim calcmode="lin" valueType="num">
                                      <p:cBhvr additive="repl">
                                        <p:cTn id="1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5" descr=""/>
          <p:cNvPicPr/>
          <p:nvPr/>
        </p:nvPicPr>
        <p:blipFill>
          <a:blip r:embed="rId1"/>
          <a:stretch/>
        </p:blipFill>
        <p:spPr>
          <a:xfrm>
            <a:off x="3512880" y="2327040"/>
            <a:ext cx="8411400" cy="4510080"/>
          </a:xfrm>
          <a:prstGeom prst="rect">
            <a:avLst/>
          </a:prstGeom>
          <a:ln>
            <a:noFill/>
          </a:ln>
        </p:spPr>
      </p:pic>
      <p:sp>
        <p:nvSpPr>
          <p:cNvPr id="86" name="CustomShape 1"/>
          <p:cNvSpPr/>
          <p:nvPr/>
        </p:nvSpPr>
        <p:spPr>
          <a:xfrm>
            <a:off x="4738320" y="693360"/>
            <a:ext cx="7067160" cy="13244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Voyage of the Beagle</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61779DD-17EC-4DE0-A238-ED661AE4C7D1}"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88" name="Picture 4" descr=""/>
          <p:cNvPicPr/>
          <p:nvPr/>
        </p:nvPicPr>
        <p:blipFill>
          <a:blip r:embed="rId2"/>
          <a:stretch/>
        </p:blipFill>
        <p:spPr>
          <a:xfrm>
            <a:off x="324720" y="365040"/>
            <a:ext cx="4293720" cy="2990880"/>
          </a:xfrm>
          <a:prstGeom prst="rect">
            <a:avLst/>
          </a:prstGeom>
          <a:ln>
            <a:noFill/>
          </a:ln>
        </p:spPr>
      </p:pic>
      <p:pic>
        <p:nvPicPr>
          <p:cNvPr id="89" name="Picture 6" descr=""/>
          <p:cNvPicPr/>
          <p:nvPr/>
        </p:nvPicPr>
        <p:blipFill>
          <a:blip r:embed="rId3"/>
          <a:stretch/>
        </p:blipFill>
        <p:spPr>
          <a:xfrm>
            <a:off x="237960" y="3577320"/>
            <a:ext cx="3273840" cy="27777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209680" y="757800"/>
            <a:ext cx="7771320" cy="5337360"/>
          </a:xfrm>
          <a:prstGeom prst="rect">
            <a:avLst/>
          </a:prstGeom>
          <a:noFill/>
          <a:ln>
            <a:noFill/>
          </a:ln>
        </p:spPr>
        <p:style>
          <a:lnRef idx="0"/>
          <a:fillRef idx="0"/>
          <a:effectRef idx="0"/>
          <a:fontRef idx="minor"/>
        </p:style>
        <p:txBody>
          <a:bodyPr lIns="90000" rIns="90000" tIns="91440" bIns="91440"/>
          <a:p>
            <a:pPr marL="228600" indent="-227520">
              <a:lnSpc>
                <a:spcPct val="100000"/>
              </a:lnSpc>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 . . a naturalist, reflecting on the mutual affinities of organic beings, on their embryological relations, their geographical distribution, geological succession, and other such facts, might come to the conclusion that each species had not been independently created, but had descended . . . from other species. </a:t>
            </a:r>
            <a:endParaRPr b="0" lang="en-US" sz="1800" spc="-1" strike="noStrike">
              <a:solidFill>
                <a:srgbClr val="000000"/>
              </a:solidFill>
              <a:uFill>
                <a:solidFill>
                  <a:srgbClr val="ffffff"/>
                </a:solidFill>
              </a:uFill>
              <a:latin typeface="Arial"/>
            </a:endParaRPr>
          </a:p>
          <a:p>
            <a:pPr marL="228600" indent="-227520">
              <a:lnSpc>
                <a:spcPct val="100000"/>
              </a:lnSpc>
            </a:pPr>
            <a:endParaRPr b="0" lang="en-US" sz="1800" spc="-1" strike="noStrike">
              <a:solidFill>
                <a:srgbClr val="000000"/>
              </a:solidFill>
              <a:uFill>
                <a:solidFill>
                  <a:srgbClr val="ffffff"/>
                </a:solidFill>
              </a:uFill>
              <a:latin typeface="Arial"/>
            </a:endParaRPr>
          </a:p>
          <a:p>
            <a:pPr marL="228600" indent="-227520">
              <a:lnSpc>
                <a:spcPct val="100000"/>
              </a:lnSpc>
            </a:pPr>
            <a:r>
              <a:rPr b="0" lang="en-US" sz="2400" spc="-1" strike="noStrike">
                <a:solidFill>
                  <a:srgbClr val="000000"/>
                </a:solidFill>
                <a:uFill>
                  <a:solidFill>
                    <a:srgbClr val="ffffff"/>
                  </a:solidFill>
                </a:uFill>
                <a:latin typeface="Calibri"/>
                <a:ea typeface="DejaVu Sans"/>
              </a:rPr>
              <a:t>Nevertheless, such a conclusion . . . would be unsatisfactory, until it could be shown </a:t>
            </a:r>
            <a:r>
              <a:rPr b="1" lang="en-US" sz="2400" spc="-1" strike="noStrike">
                <a:solidFill>
                  <a:srgbClr val="000000"/>
                </a:solidFill>
                <a:uFill>
                  <a:solidFill>
                    <a:srgbClr val="ffffff"/>
                  </a:solidFill>
                </a:uFill>
                <a:latin typeface="Calibri"/>
                <a:ea typeface="DejaVu Sans"/>
              </a:rPr>
              <a:t>HOW</a:t>
            </a:r>
            <a:r>
              <a:rPr b="0" lang="en-US" sz="2400" spc="-1" strike="noStrike">
                <a:solidFill>
                  <a:srgbClr val="000000"/>
                </a:solidFill>
                <a:uFill>
                  <a:solidFill>
                    <a:srgbClr val="ffffff"/>
                  </a:solidFill>
                </a:uFill>
                <a:latin typeface="Calibri"/>
                <a:ea typeface="DejaVu Sans"/>
              </a:rPr>
              <a:t> the innumerable species inhabiting this world have been modified . .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The Origin of Species (1859)</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6675120" y="1737360"/>
            <a:ext cx="4738320" cy="4350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00" spc="-1" strike="noStrike">
                <a:solidFill>
                  <a:srgbClr val="000000"/>
                </a:solidFill>
                <a:uFill>
                  <a:solidFill>
                    <a:srgbClr val="ffffff"/>
                  </a:solidFill>
                </a:uFill>
                <a:latin typeface="Calibri"/>
                <a:ea typeface="DejaVu Sans"/>
              </a:rPr>
              <a:t>Darwin thought that by starting with the process of </a:t>
            </a:r>
            <a:r>
              <a:rPr b="1" lang="en-US" sz="2800" spc="-1" strike="noStrike">
                <a:solidFill>
                  <a:srgbClr val="000000"/>
                </a:solidFill>
                <a:uFill>
                  <a:solidFill>
                    <a:srgbClr val="ffffff"/>
                  </a:solidFill>
                </a:uFill>
                <a:latin typeface="Calibri"/>
                <a:ea typeface="DejaVu Sans"/>
              </a:rPr>
              <a:t>artificial selection </a:t>
            </a:r>
            <a:r>
              <a:rPr b="0" lang="en-US" sz="2800" spc="-1" strike="noStrike">
                <a:solidFill>
                  <a:srgbClr val="000000"/>
                </a:solidFill>
                <a:uFill>
                  <a:solidFill>
                    <a:srgbClr val="ffffff"/>
                  </a:solidFill>
                </a:uFill>
                <a:latin typeface="Calibri"/>
                <a:ea typeface="DejaVu Sans"/>
              </a:rPr>
              <a:t>that describing the process of </a:t>
            </a:r>
            <a:r>
              <a:rPr b="1" lang="en-US" sz="2800" spc="-1" strike="noStrike">
                <a:solidFill>
                  <a:srgbClr val="000000"/>
                </a:solidFill>
                <a:uFill>
                  <a:solidFill>
                    <a:srgbClr val="ffffff"/>
                  </a:solidFill>
                </a:uFill>
                <a:latin typeface="Calibri"/>
                <a:ea typeface="DejaVu Sans"/>
              </a:rPr>
              <a:t>natural selection </a:t>
            </a:r>
            <a:r>
              <a:rPr b="0" lang="en-US" sz="2800" spc="-1" strike="noStrike">
                <a:solidFill>
                  <a:srgbClr val="000000"/>
                </a:solidFill>
                <a:uFill>
                  <a:solidFill>
                    <a:srgbClr val="ffffff"/>
                  </a:solidFill>
                </a:uFill>
                <a:latin typeface="Calibri"/>
                <a:ea typeface="DejaVu Sans"/>
              </a:rPr>
              <a:t>as a generator of new species would be less controversial.</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2800" spc="-1" strike="noStrike">
                <a:solidFill>
                  <a:srgbClr val="000000"/>
                </a:solidFill>
                <a:uFill>
                  <a:solidFill>
                    <a:srgbClr val="ffffff"/>
                  </a:solidFill>
                </a:uFill>
                <a:latin typeface="Calibri"/>
                <a:ea typeface="DejaVu Sans"/>
              </a:rPr>
              <a:t>It wasn’t.</a:t>
            </a:r>
            <a:endParaRPr b="0" lang="en-US" sz="1800" spc="-1" strike="noStrike">
              <a:solidFill>
                <a:srgbClr val="000000"/>
              </a:solidFill>
              <a:uFill>
                <a:solidFill>
                  <a:srgbClr val="ffffff"/>
                </a:solidFill>
              </a:uFill>
              <a:latin typeface="Arial"/>
            </a:endParaRPr>
          </a:p>
        </p:txBody>
      </p:sp>
      <p:sp>
        <p:nvSpPr>
          <p:cNvPr id="93"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C52EF01-5054-47E1-8F9C-6A4243A5B9F3}"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94" name="Picture 4" descr=""/>
          <p:cNvPicPr/>
          <p:nvPr/>
        </p:nvPicPr>
        <p:blipFill>
          <a:blip r:embed="rId1"/>
          <a:stretch/>
        </p:blipFill>
        <p:spPr>
          <a:xfrm>
            <a:off x="860400" y="1534680"/>
            <a:ext cx="5234760" cy="5003280"/>
          </a:xfrm>
          <a:prstGeom prst="rect">
            <a:avLst/>
          </a:prstGeom>
          <a:ln>
            <a:noFill/>
          </a:ln>
        </p:spPr>
      </p:pic>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209680" y="0"/>
            <a:ext cx="7771320" cy="11419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400" spc="-1" strike="noStrike">
                <a:solidFill>
                  <a:srgbClr val="000000"/>
                </a:solidFill>
                <a:uFill>
                  <a:solidFill>
                    <a:srgbClr val="ffffff"/>
                  </a:solidFill>
                </a:uFill>
                <a:latin typeface="Calibri Light"/>
                <a:ea typeface="DejaVu Sans"/>
              </a:rPr>
              <a:t>Darwin’s process</a:t>
            </a:r>
            <a:endParaRPr b="0" lang="en-US" sz="1800" spc="-1" strike="noStrike">
              <a:solidFill>
                <a:srgbClr val="000000"/>
              </a:solidFill>
              <a:uFill>
                <a:solidFill>
                  <a:srgbClr val="ffffff"/>
                </a:solidFill>
              </a:uFill>
              <a:latin typeface="Arial"/>
            </a:endParaRPr>
          </a:p>
        </p:txBody>
      </p:sp>
      <p:sp>
        <p:nvSpPr>
          <p:cNvPr id="96" name="CustomShape 2"/>
          <p:cNvSpPr/>
          <p:nvPr/>
        </p:nvSpPr>
        <p:spPr>
          <a:xfrm>
            <a:off x="2209680" y="1143000"/>
            <a:ext cx="7771320" cy="4951800"/>
          </a:xfrm>
          <a:prstGeom prst="rect">
            <a:avLst/>
          </a:prstGeom>
          <a:noFill/>
          <a:ln>
            <a:noFill/>
          </a:ln>
        </p:spPr>
        <p:style>
          <a:lnRef idx="0"/>
          <a:fillRef idx="0"/>
          <a:effectRef idx="0"/>
          <a:fontRef idx="minor"/>
        </p:style>
        <p:txBody>
          <a:bodyPr lIns="90000" rIns="90000" tIns="91440" bIns="91440"/>
          <a:p>
            <a:pPr marL="228600" indent="-227520">
              <a:lnSpc>
                <a:spcPct val="100000"/>
              </a:lnSpc>
            </a:pPr>
            <a:r>
              <a:rPr b="0" lang="en-US" sz="3200" spc="-1" strike="noStrike">
                <a:solidFill>
                  <a:srgbClr val="000000"/>
                </a:solidFill>
                <a:uFill>
                  <a:solidFill>
                    <a:srgbClr val="ffffff"/>
                  </a:solidFill>
                </a:uFill>
                <a:latin typeface="Calibri"/>
                <a:ea typeface="DejaVu Sans"/>
              </a:rPr>
              <a:t>Darwin’s four postulates explain why/how evolution occurs:</a:t>
            </a:r>
            <a:endParaRPr b="0" lang="en-US" sz="1800" spc="-1" strike="noStrike">
              <a:solidFill>
                <a:srgbClr val="000000"/>
              </a:solidFill>
              <a:uFill>
                <a:solidFill>
                  <a:srgbClr val="ffffff"/>
                </a:solidFill>
              </a:uFill>
              <a:latin typeface="Arial"/>
            </a:endParaRPr>
          </a:p>
          <a:p>
            <a:pPr marL="457200" indent="-227520">
              <a:lnSpc>
                <a:spcPct val="100000"/>
              </a:lnSpc>
              <a:buClr>
                <a:srgbClr val="000000"/>
              </a:buClr>
              <a:buFont typeface="Arial"/>
              <a:buAutoNum type="arabicPeriod"/>
            </a:pPr>
            <a:r>
              <a:rPr b="0" lang="en-US" sz="3200" spc="-1" strike="noStrike">
                <a:solidFill>
                  <a:srgbClr val="000000"/>
                </a:solidFill>
                <a:uFill>
                  <a:solidFill>
                    <a:srgbClr val="ffffff"/>
                  </a:solidFill>
                </a:uFill>
                <a:latin typeface="Calibri"/>
                <a:ea typeface="DejaVu Sans"/>
              </a:rPr>
              <a:t>Individuals within populations are variable</a:t>
            </a:r>
            <a:endParaRPr b="0" lang="en-US" sz="1800" spc="-1" strike="noStrike">
              <a:solidFill>
                <a:srgbClr val="000000"/>
              </a:solidFill>
              <a:uFill>
                <a:solidFill>
                  <a:srgbClr val="ffffff"/>
                </a:solidFill>
              </a:uFill>
              <a:latin typeface="Arial"/>
            </a:endParaRPr>
          </a:p>
          <a:p>
            <a:pPr marL="457200" indent="-227520">
              <a:lnSpc>
                <a:spcPct val="100000"/>
              </a:lnSpc>
              <a:buClr>
                <a:srgbClr val="000000"/>
              </a:buClr>
              <a:buFont typeface="Arial"/>
              <a:buAutoNum type="arabicPeriod"/>
            </a:pPr>
            <a:r>
              <a:rPr b="0" lang="en-US" sz="3200" spc="-1" strike="noStrike">
                <a:solidFill>
                  <a:srgbClr val="000000"/>
                </a:solidFill>
                <a:uFill>
                  <a:solidFill>
                    <a:srgbClr val="ffffff"/>
                  </a:solidFill>
                </a:uFill>
                <a:latin typeface="Calibri"/>
                <a:ea typeface="DejaVu Sans"/>
              </a:rPr>
              <a:t>Some of these variations are passed onto offspring</a:t>
            </a:r>
            <a:endParaRPr b="0" lang="en-US" sz="1800" spc="-1" strike="noStrike">
              <a:solidFill>
                <a:srgbClr val="000000"/>
              </a:solidFill>
              <a:uFill>
                <a:solidFill>
                  <a:srgbClr val="ffffff"/>
                </a:solidFill>
              </a:uFill>
              <a:latin typeface="Arial"/>
            </a:endParaRPr>
          </a:p>
          <a:p>
            <a:pPr marL="457200" indent="-227520">
              <a:lnSpc>
                <a:spcPct val="100000"/>
              </a:lnSpc>
              <a:buClr>
                <a:srgbClr val="000000"/>
              </a:buClr>
              <a:buFont typeface="Arial"/>
              <a:buAutoNum type="arabicPeriod"/>
            </a:pPr>
            <a:r>
              <a:rPr b="0" lang="en-US" sz="3200" spc="-1" strike="noStrike">
                <a:solidFill>
                  <a:srgbClr val="000000"/>
                </a:solidFill>
                <a:uFill>
                  <a:solidFill>
                    <a:srgbClr val="ffffff"/>
                  </a:solidFill>
                </a:uFill>
                <a:latin typeface="Calibri"/>
                <a:ea typeface="DejaVu Sans"/>
              </a:rPr>
              <a:t>Not all individuals produce the same number of offspring</a:t>
            </a:r>
            <a:endParaRPr b="0" lang="en-US" sz="1800" spc="-1" strike="noStrike">
              <a:solidFill>
                <a:srgbClr val="000000"/>
              </a:solidFill>
              <a:uFill>
                <a:solidFill>
                  <a:srgbClr val="ffffff"/>
                </a:solidFill>
              </a:uFill>
              <a:latin typeface="Arial"/>
            </a:endParaRPr>
          </a:p>
          <a:p>
            <a:pPr marL="457200" indent="-227520">
              <a:lnSpc>
                <a:spcPct val="100000"/>
              </a:lnSpc>
              <a:buClr>
                <a:srgbClr val="000000"/>
              </a:buClr>
              <a:buFont typeface="Arial"/>
              <a:buAutoNum type="arabicPeriod"/>
            </a:pPr>
            <a:r>
              <a:rPr b="0" lang="en-US" sz="3200" spc="-1" strike="noStrike">
                <a:solidFill>
                  <a:srgbClr val="000000"/>
                </a:solidFill>
                <a:uFill>
                  <a:solidFill>
                    <a:srgbClr val="ffffff"/>
                  </a:solidFill>
                </a:uFill>
                <a:latin typeface="Calibri"/>
                <a:ea typeface="DejaVu Sans"/>
              </a:rPr>
              <a:t>Individuals with certain heritable traits produce more offspring</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6" descr=""/>
          <p:cNvPicPr/>
          <p:nvPr/>
        </p:nvPicPr>
        <p:blipFill>
          <a:blip r:embed="rId1"/>
          <a:stretch/>
        </p:blipFill>
        <p:spPr>
          <a:xfrm>
            <a:off x="1100520" y="0"/>
            <a:ext cx="10252080" cy="3394440"/>
          </a:xfrm>
          <a:prstGeom prst="rect">
            <a:avLst/>
          </a:prstGeom>
          <a:ln>
            <a:noFill/>
          </a:ln>
        </p:spPr>
      </p:pic>
      <p:sp>
        <p:nvSpPr>
          <p:cNvPr id="98" name="CustomShape 1"/>
          <p:cNvSpPr/>
          <p:nvPr/>
        </p:nvSpPr>
        <p:spPr>
          <a:xfrm>
            <a:off x="4810680" y="3686760"/>
            <a:ext cx="6765480" cy="23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000000"/>
                </a:solidFill>
                <a:uFill>
                  <a:solidFill>
                    <a:srgbClr val="ffffff"/>
                  </a:solidFill>
                </a:uFill>
                <a:latin typeface="Calibri"/>
                <a:ea typeface="DejaVu Sans"/>
              </a:rPr>
              <a:t>Darwin </a:t>
            </a:r>
            <a:r>
              <a:rPr b="0" lang="en-US" sz="4000" spc="-1" strike="noStrike">
                <a:solidFill>
                  <a:srgbClr val="000000"/>
                </a:solidFill>
                <a:uFill>
                  <a:solidFill>
                    <a:srgbClr val="ffffff"/>
                  </a:solidFill>
                </a:uFill>
                <a:latin typeface="Calibri"/>
                <a:ea typeface="DejaVu Sans"/>
              </a:rPr>
              <a:t>borrowed ideas from </a:t>
            </a:r>
            <a:r>
              <a:rPr b="1" lang="en-US" sz="4000" spc="-1" strike="noStrike">
                <a:solidFill>
                  <a:srgbClr val="000000"/>
                </a:solidFill>
                <a:uFill>
                  <a:solidFill>
                    <a:srgbClr val="ffffff"/>
                  </a:solidFill>
                </a:uFill>
                <a:latin typeface="Calibri"/>
                <a:ea typeface="DejaVu Sans"/>
              </a:rPr>
              <a:t>Malthus (1798) </a:t>
            </a:r>
            <a:r>
              <a:rPr b="0" lang="en-US" sz="4000" spc="-1" strike="noStrike">
                <a:solidFill>
                  <a:srgbClr val="000000"/>
                </a:solidFill>
                <a:uFill>
                  <a:solidFill>
                    <a:srgbClr val="ffffff"/>
                  </a:solidFill>
                </a:uFill>
                <a:latin typeface="Calibri"/>
                <a:ea typeface="DejaVu Sans"/>
              </a:rPr>
              <a:t>to show how </a:t>
            </a:r>
            <a:r>
              <a:rPr b="1" lang="en-US" sz="4000" spc="-1" strike="noStrike">
                <a:solidFill>
                  <a:srgbClr val="000000"/>
                </a:solidFill>
                <a:uFill>
                  <a:solidFill>
                    <a:srgbClr val="ffffff"/>
                  </a:solidFill>
                </a:uFill>
                <a:latin typeface="Calibri"/>
                <a:ea typeface="DejaVu Sans"/>
              </a:rPr>
              <a:t>natural selection  </a:t>
            </a:r>
            <a:r>
              <a:rPr b="0" lang="en-US" sz="4000" spc="-1" strike="noStrike">
                <a:solidFill>
                  <a:srgbClr val="000000"/>
                </a:solidFill>
                <a:uFill>
                  <a:solidFill>
                    <a:srgbClr val="ffffff"/>
                  </a:solidFill>
                </a:uFill>
                <a:latin typeface="Calibri"/>
                <a:ea typeface="DejaVu Sans"/>
              </a:rPr>
              <a:t>operated as a </a:t>
            </a:r>
            <a:r>
              <a:rPr b="1" lang="en-US" sz="4000" spc="-1" strike="noStrike">
                <a:solidFill>
                  <a:srgbClr val="000000"/>
                </a:solidFill>
                <a:uFill>
                  <a:solidFill>
                    <a:srgbClr val="ffffff"/>
                  </a:solidFill>
                </a:uFill>
                <a:latin typeface="Calibri"/>
                <a:ea typeface="DejaVu Sans"/>
              </a:rPr>
              <a:t>population</a:t>
            </a:r>
            <a:r>
              <a:rPr b="0" lang="en-US" sz="4000" spc="-1" strike="noStrike">
                <a:solidFill>
                  <a:srgbClr val="000000"/>
                </a:solidFill>
                <a:uFill>
                  <a:solidFill>
                    <a:srgbClr val="ffffff"/>
                  </a:solidFill>
                </a:uFill>
                <a:latin typeface="Calibri"/>
                <a:ea typeface="DejaVu Sans"/>
              </a:rPr>
              <a:t> process</a:t>
            </a:r>
            <a:endParaRPr b="0" lang="en-US" sz="1800" spc="-1" strike="noStrike">
              <a:solidFill>
                <a:srgbClr val="000000"/>
              </a:solidFill>
              <a:uFill>
                <a:solidFill>
                  <a:srgbClr val="ffffff"/>
                </a:solidFill>
              </a:uFill>
              <a:latin typeface="Arial"/>
            </a:endParaRPr>
          </a:p>
        </p:txBody>
      </p:sp>
      <p:sp>
        <p:nvSpPr>
          <p:cNvPr id="99"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A370B3B-B03A-4579-8B0F-838E660DC5D5}"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00" name="Picture 5" descr=""/>
          <p:cNvPicPr/>
          <p:nvPr/>
        </p:nvPicPr>
        <p:blipFill>
          <a:blip r:embed="rId2"/>
          <a:stretch/>
        </p:blipFill>
        <p:spPr>
          <a:xfrm>
            <a:off x="416520" y="3151080"/>
            <a:ext cx="4280400" cy="3161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209680" y="0"/>
            <a:ext cx="7771320" cy="11419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400" spc="-1" strike="noStrike">
                <a:solidFill>
                  <a:srgbClr val="000000"/>
                </a:solidFill>
                <a:uFill>
                  <a:solidFill>
                    <a:srgbClr val="ffffff"/>
                  </a:solidFill>
                </a:uFill>
                <a:latin typeface="Calibri Light"/>
                <a:ea typeface="DejaVu Sans"/>
              </a:rPr>
              <a:t>Darwin’s process</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2209680" y="1143000"/>
            <a:ext cx="7771320" cy="5485680"/>
          </a:xfrm>
          <a:prstGeom prst="rect">
            <a:avLst/>
          </a:prstGeom>
          <a:noFill/>
          <a:ln>
            <a:noFill/>
          </a:ln>
        </p:spPr>
        <p:style>
          <a:lnRef idx="0"/>
          <a:fillRef idx="0"/>
          <a:effectRef idx="0"/>
          <a:fontRef idx="minor"/>
        </p:style>
        <p:txBody>
          <a:bodyPr lIns="90000" rIns="90000" tIns="91440" bIns="91440"/>
          <a:p>
            <a:pPr marL="228600" indent="-227520">
              <a:lnSpc>
                <a:spcPct val="100000"/>
              </a:lnSpc>
            </a:pPr>
            <a:r>
              <a:rPr b="0" lang="en-US" sz="2800" spc="-1" strike="noStrike">
                <a:solidFill>
                  <a:srgbClr val="000000"/>
                </a:solidFill>
                <a:uFill>
                  <a:solidFill>
                    <a:srgbClr val="ffffff"/>
                  </a:solidFill>
                </a:uFill>
                <a:latin typeface="Calibri"/>
                <a:ea typeface="DejaVu Sans"/>
              </a:rPr>
              <a:t>Let’s distill the 4 postulates to their essence</a:t>
            </a:r>
            <a:endParaRPr b="0" lang="en-US" sz="1800" spc="-1" strike="noStrike">
              <a:solidFill>
                <a:srgbClr val="000000"/>
              </a:solidFill>
              <a:uFill>
                <a:solidFill>
                  <a:srgbClr val="ffffff"/>
                </a:solidFill>
              </a:uFill>
              <a:latin typeface="Arial"/>
            </a:endParaRPr>
          </a:p>
          <a:p>
            <a:pPr marL="228600" indent="-227520">
              <a:lnSpc>
                <a:spcPct val="100000"/>
              </a:lnSpc>
            </a:pPr>
            <a:endParaRPr b="0" lang="en-US" sz="1800" spc="-1" strike="noStrike">
              <a:solidFill>
                <a:srgbClr val="000000"/>
              </a:solidFill>
              <a:uFill>
                <a:solidFill>
                  <a:srgbClr val="ffffff"/>
                </a:solidFill>
              </a:uFill>
              <a:latin typeface="Arial"/>
            </a:endParaRPr>
          </a:p>
          <a:p>
            <a:pPr marL="203040" indent="-227520">
              <a:lnSpc>
                <a:spcPct val="100000"/>
              </a:lnSpc>
            </a:pPr>
            <a:r>
              <a:rPr b="0" lang="en-US" sz="2800" spc="-1" strike="noStrike">
                <a:solidFill>
                  <a:srgbClr val="000000"/>
                </a:solidFill>
                <a:uFill>
                  <a:solidFill>
                    <a:srgbClr val="ffffff"/>
                  </a:solidFill>
                </a:uFill>
                <a:latin typeface="Calibri"/>
                <a:ea typeface="DejaVu Sans"/>
              </a:rPr>
              <a:t>Natural selection occurs when:</a:t>
            </a:r>
            <a:endParaRPr b="0" lang="en-US" sz="1800" spc="-1" strike="noStrike">
              <a:solidFill>
                <a:srgbClr val="000000"/>
              </a:solidFill>
              <a:uFill>
                <a:solidFill>
                  <a:srgbClr val="ffffff"/>
                </a:solidFill>
              </a:uFill>
              <a:latin typeface="Arial"/>
            </a:endParaRPr>
          </a:p>
          <a:p>
            <a:pPr marL="203040" indent="-227520">
              <a:lnSpc>
                <a:spcPct val="100000"/>
              </a:lnSpc>
            </a:pPr>
            <a:r>
              <a:rPr b="0" lang="en-US" sz="2800" spc="-1" strike="noStrike">
                <a:solidFill>
                  <a:srgbClr val="000000"/>
                </a:solidFill>
                <a:uFill>
                  <a:solidFill>
                    <a:srgbClr val="ffffff"/>
                  </a:solidFill>
                </a:uFill>
                <a:latin typeface="Calibri"/>
                <a:ea typeface="DejaVu Sans"/>
              </a:rPr>
              <a:t>1. </a:t>
            </a:r>
            <a:r>
              <a:rPr b="1" lang="en-US" sz="2800" spc="-1" strike="noStrike">
                <a:solidFill>
                  <a:srgbClr val="000000"/>
                </a:solidFill>
                <a:uFill>
                  <a:solidFill>
                    <a:srgbClr val="ffffff"/>
                  </a:solidFill>
                </a:uFill>
                <a:latin typeface="Calibri"/>
                <a:ea typeface="DejaVu Sans"/>
              </a:rPr>
              <a:t>Heritable variation</a:t>
            </a:r>
            <a:endParaRPr b="0" lang="en-US" sz="1800" spc="-1" strike="noStrike">
              <a:solidFill>
                <a:srgbClr val="000000"/>
              </a:solidFill>
              <a:uFill>
                <a:solidFill>
                  <a:srgbClr val="ffffff"/>
                </a:solidFill>
              </a:uFill>
              <a:latin typeface="Arial"/>
            </a:endParaRPr>
          </a:p>
          <a:p>
            <a:pPr marL="203040" indent="-227520">
              <a:lnSpc>
                <a:spcPct val="100000"/>
              </a:lnSpc>
            </a:pPr>
            <a:r>
              <a:rPr b="0" lang="en-US" sz="2800" spc="-1" strike="noStrike">
                <a:solidFill>
                  <a:srgbClr val="000000"/>
                </a:solidFill>
                <a:uFill>
                  <a:solidFill>
                    <a:srgbClr val="ffffff"/>
                  </a:solidFill>
                </a:uFill>
                <a:latin typeface="Calibri"/>
                <a:ea typeface="DejaVu Sans"/>
              </a:rPr>
              <a:t>leads to</a:t>
            </a:r>
            <a:endParaRPr b="0" lang="en-US" sz="1800" spc="-1" strike="noStrike">
              <a:solidFill>
                <a:srgbClr val="000000"/>
              </a:solidFill>
              <a:uFill>
                <a:solidFill>
                  <a:srgbClr val="ffffff"/>
                </a:solidFill>
              </a:uFill>
              <a:latin typeface="Arial"/>
            </a:endParaRPr>
          </a:p>
          <a:p>
            <a:pPr marL="203040" indent="-227520">
              <a:lnSpc>
                <a:spcPct val="100000"/>
              </a:lnSpc>
            </a:pPr>
            <a:r>
              <a:rPr b="0" lang="en-US" sz="2800" spc="-1" strike="noStrike">
                <a:solidFill>
                  <a:srgbClr val="000000"/>
                </a:solidFill>
                <a:uFill>
                  <a:solidFill>
                    <a:srgbClr val="ffffff"/>
                  </a:solidFill>
                </a:uFill>
                <a:latin typeface="Calibri"/>
                <a:ea typeface="DejaVu Sans"/>
              </a:rPr>
              <a:t>2. </a:t>
            </a:r>
            <a:r>
              <a:rPr b="1" lang="en-US" sz="2800" spc="-1" strike="noStrike">
                <a:solidFill>
                  <a:srgbClr val="000000"/>
                </a:solidFill>
                <a:uFill>
                  <a:solidFill>
                    <a:srgbClr val="ffffff"/>
                  </a:solidFill>
                </a:uFill>
                <a:latin typeface="Calibri"/>
                <a:ea typeface="DejaVu Sans"/>
              </a:rPr>
              <a:t>Differential reproductive success</a:t>
            </a:r>
            <a:endParaRPr b="0" lang="en-US" sz="1800" spc="-1" strike="noStrike">
              <a:solidFill>
                <a:srgbClr val="000000"/>
              </a:solidFill>
              <a:uFill>
                <a:solidFill>
                  <a:srgbClr val="ffffff"/>
                </a:solidFill>
              </a:uFill>
              <a:latin typeface="Arial"/>
            </a:endParaRPr>
          </a:p>
          <a:p>
            <a:pPr marL="203040" indent="-227520">
              <a:lnSpc>
                <a:spcPct val="100000"/>
              </a:lnSpc>
            </a:pPr>
            <a:endParaRPr b="0" lang="en-US" sz="1800" spc="-1" strike="noStrike">
              <a:solidFill>
                <a:srgbClr val="000000"/>
              </a:solidFill>
              <a:uFill>
                <a:solidFill>
                  <a:srgbClr val="ffffff"/>
                </a:solidFill>
              </a:uFill>
              <a:latin typeface="Arial"/>
            </a:endParaRPr>
          </a:p>
          <a:p>
            <a:pPr marL="203040" indent="-227520">
              <a:lnSpc>
                <a:spcPct val="100000"/>
              </a:lnSpc>
            </a:pPr>
            <a:r>
              <a:rPr b="0" lang="en-US" sz="2800" spc="-1" strike="noStrike">
                <a:solidFill>
                  <a:srgbClr val="000000"/>
                </a:solidFill>
                <a:uFill>
                  <a:solidFill>
                    <a:srgbClr val="ffffff"/>
                  </a:solidFill>
                </a:uFill>
                <a:latin typeface="Calibri"/>
                <a:ea typeface="DejaVu Sans"/>
              </a:rPr>
              <a:t>KEY POINT: Evolution is simply an outcome (the pattern) of this process.</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2271</TotalTime>
  <Application>LibreOffice/5.1.6.2$Linux_X86_64 LibreOffice_project/10m0$Build-2</Application>
  <Words>2866</Words>
  <Paragraphs>293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2016-08-23T23:25:04Z</dcterms:created>
  <dc:creator>Danielle Edwards</dc:creator>
  <dc:description/>
  <dc:language>en-US</dc:language>
  <cp:lastModifiedBy/>
  <dcterms:modified xsi:type="dcterms:W3CDTF">2018-02-12T13:12:48Z</dcterms:modified>
  <cp:revision>118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38</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58</vt:i4>
  </property>
</Properties>
</file>