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66" r:id="rId2"/>
    <p:sldId id="259" r:id="rId3"/>
    <p:sldId id="256" r:id="rId4"/>
    <p:sldId id="257" r:id="rId5"/>
    <p:sldId id="258" r:id="rId6"/>
    <p:sldId id="260" r:id="rId7"/>
    <p:sldId id="261" r:id="rId8"/>
    <p:sldId id="262" r:id="rId9"/>
    <p:sldId id="263" r:id="rId10"/>
    <p:sldId id="264" r:id="rId11"/>
    <p:sldId id="267" r:id="rId12"/>
    <p:sldId id="265"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14D"/>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11" d="100"/>
          <a:sy n="111" d="100"/>
        </p:scale>
        <p:origin x="5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04E8F1-ABBB-4226-B166-B331FDC44AA8}" type="datetimeFigureOut">
              <a:rPr lang="en-US" smtClean="0"/>
              <a:t>9/5/2017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886AB-F50B-4F18-95F0-5CACB036DE16}" type="slidenum">
              <a:rPr lang="en-US" smtClean="0"/>
              <a:t>‹#›</a:t>
            </a:fld>
            <a:endParaRPr lang="en-US"/>
          </a:p>
        </p:txBody>
      </p:sp>
    </p:spTree>
    <p:extLst>
      <p:ext uri="{BB962C8B-B14F-4D97-AF65-F5344CB8AC3E}">
        <p14:creationId xmlns:p14="http://schemas.microsoft.com/office/powerpoint/2010/main" val="2578047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4A704-A82A-4E3E-A70E-DF159DFFFBA7}" type="datetimeFigureOut">
              <a:rPr lang="en-US" smtClean="0"/>
              <a:t>9/5/2017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561CB-B6DD-476B-A996-FD03C0C32E05}" type="slidenum">
              <a:rPr lang="en-US" smtClean="0"/>
              <a:t>‹#›</a:t>
            </a:fld>
            <a:endParaRPr lang="en-US"/>
          </a:p>
        </p:txBody>
      </p:sp>
    </p:spTree>
    <p:extLst>
      <p:ext uri="{BB962C8B-B14F-4D97-AF65-F5344CB8AC3E}">
        <p14:creationId xmlns:p14="http://schemas.microsoft.com/office/powerpoint/2010/main" val="321893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https://en.wikipedia.org/wiki/Computer_cluster</a:t>
            </a:r>
            <a:endParaRPr lang="en-US" dirty="0"/>
          </a:p>
        </p:txBody>
      </p:sp>
      <p:sp>
        <p:nvSpPr>
          <p:cNvPr id="4" name="Slide Number Placeholder 3"/>
          <p:cNvSpPr>
            <a:spLocks noGrp="1"/>
          </p:cNvSpPr>
          <p:nvPr>
            <p:ph type="sldNum" sz="quarter" idx="10"/>
          </p:nvPr>
        </p:nvSpPr>
        <p:spPr/>
        <p:txBody>
          <a:bodyPr/>
          <a:lstStyle/>
          <a:p>
            <a:fld id="{3EA561CB-B6DD-476B-A996-FD03C0C32E05}" type="slidenum">
              <a:rPr lang="en-US" smtClean="0"/>
              <a:t>2</a:t>
            </a:fld>
            <a:endParaRPr lang="en-US"/>
          </a:p>
        </p:txBody>
      </p:sp>
    </p:spTree>
    <p:extLst>
      <p:ext uri="{BB962C8B-B14F-4D97-AF65-F5344CB8AC3E}">
        <p14:creationId xmlns:p14="http://schemas.microsoft.com/office/powerpoint/2010/main" val="1936887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http://www.networkworld.com/article/2161678/lan-wan/epic-interconnect-clash--infiniband-vs--gigabit-ethernet.html</a:t>
            </a:r>
          </a:p>
          <a:p>
            <a:endParaRPr lang="en-US" dirty="0"/>
          </a:p>
        </p:txBody>
      </p:sp>
      <p:sp>
        <p:nvSpPr>
          <p:cNvPr id="4" name="Slide Number Placeholder 3"/>
          <p:cNvSpPr>
            <a:spLocks noGrp="1"/>
          </p:cNvSpPr>
          <p:nvPr>
            <p:ph type="sldNum" sz="quarter" idx="10"/>
          </p:nvPr>
        </p:nvSpPr>
        <p:spPr/>
        <p:txBody>
          <a:bodyPr/>
          <a:lstStyle/>
          <a:p>
            <a:fld id="{3EA561CB-B6DD-476B-A996-FD03C0C32E05}" type="slidenum">
              <a:rPr lang="en-US" smtClean="0"/>
              <a:t>4</a:t>
            </a:fld>
            <a:endParaRPr lang="en-US"/>
          </a:p>
        </p:txBody>
      </p:sp>
    </p:spTree>
    <p:extLst>
      <p:ext uri="{BB962C8B-B14F-4D97-AF65-F5344CB8AC3E}">
        <p14:creationId xmlns:p14="http://schemas.microsoft.com/office/powerpoint/2010/main" val="3000534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http://www.hpcadvisorycouncil.com/pdf/IB_and_10GigE_in_HPC.pdf</a:t>
            </a:r>
            <a:endParaRPr lang="en-US" dirty="0"/>
          </a:p>
        </p:txBody>
      </p:sp>
      <p:sp>
        <p:nvSpPr>
          <p:cNvPr id="4" name="Slide Number Placeholder 3"/>
          <p:cNvSpPr>
            <a:spLocks noGrp="1"/>
          </p:cNvSpPr>
          <p:nvPr>
            <p:ph type="sldNum" sz="quarter" idx="10"/>
          </p:nvPr>
        </p:nvSpPr>
        <p:spPr/>
        <p:txBody>
          <a:bodyPr/>
          <a:lstStyle/>
          <a:p>
            <a:fld id="{3EA561CB-B6DD-476B-A996-FD03C0C32E05}" type="slidenum">
              <a:rPr lang="en-US" smtClean="0"/>
              <a:t>5</a:t>
            </a:fld>
            <a:endParaRPr lang="en-US"/>
          </a:p>
        </p:txBody>
      </p:sp>
    </p:spTree>
    <p:extLst>
      <p:ext uri="{BB962C8B-B14F-4D97-AF65-F5344CB8AC3E}">
        <p14:creationId xmlns:p14="http://schemas.microsoft.com/office/powerpoint/2010/main" val="1193072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https://en.wikipedia.org/wiki/Scheduling_(computing)</a:t>
            </a:r>
            <a:endParaRPr lang="en-US" dirty="0"/>
          </a:p>
        </p:txBody>
      </p:sp>
      <p:sp>
        <p:nvSpPr>
          <p:cNvPr id="4" name="Slide Number Placeholder 3"/>
          <p:cNvSpPr>
            <a:spLocks noGrp="1"/>
          </p:cNvSpPr>
          <p:nvPr>
            <p:ph type="sldNum" sz="quarter" idx="10"/>
          </p:nvPr>
        </p:nvSpPr>
        <p:spPr/>
        <p:txBody>
          <a:bodyPr/>
          <a:lstStyle/>
          <a:p>
            <a:fld id="{3EA561CB-B6DD-476B-A996-FD03C0C32E05}" type="slidenum">
              <a:rPr lang="en-US" smtClean="0"/>
              <a:t>6</a:t>
            </a:fld>
            <a:endParaRPr lang="en-US"/>
          </a:p>
        </p:txBody>
      </p:sp>
    </p:spTree>
    <p:extLst>
      <p:ext uri="{BB962C8B-B14F-4D97-AF65-F5344CB8AC3E}">
        <p14:creationId xmlns:p14="http://schemas.microsoft.com/office/powerpoint/2010/main" val="3095290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https://en.wikipedia.org/wiki/Oracle_Grid_Engine</a:t>
            </a:r>
            <a:endParaRPr lang="en-US" dirty="0"/>
          </a:p>
        </p:txBody>
      </p:sp>
      <p:sp>
        <p:nvSpPr>
          <p:cNvPr id="4" name="Slide Number Placeholder 3"/>
          <p:cNvSpPr>
            <a:spLocks noGrp="1"/>
          </p:cNvSpPr>
          <p:nvPr>
            <p:ph type="sldNum" sz="quarter" idx="10"/>
          </p:nvPr>
        </p:nvSpPr>
        <p:spPr/>
        <p:txBody>
          <a:bodyPr/>
          <a:lstStyle/>
          <a:p>
            <a:fld id="{3EA561CB-B6DD-476B-A996-FD03C0C32E05}" type="slidenum">
              <a:rPr lang="en-US" smtClean="0"/>
              <a:t>7</a:t>
            </a:fld>
            <a:endParaRPr lang="en-US"/>
          </a:p>
        </p:txBody>
      </p:sp>
    </p:spTree>
    <p:extLst>
      <p:ext uri="{BB962C8B-B14F-4D97-AF65-F5344CB8AC3E}">
        <p14:creationId xmlns:p14="http://schemas.microsoft.com/office/powerpoint/2010/main" val="2963665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Cp</a:t>
            </a:r>
            <a:r>
              <a:rPr lang="en-US" dirty="0" smtClean="0"/>
              <a:t> –p source destination</a:t>
            </a:r>
            <a:endParaRPr lang="en-US" dirty="0"/>
          </a:p>
        </p:txBody>
      </p:sp>
      <p:sp>
        <p:nvSpPr>
          <p:cNvPr id="4" name="Slide Number Placeholder 3"/>
          <p:cNvSpPr>
            <a:spLocks noGrp="1"/>
          </p:cNvSpPr>
          <p:nvPr>
            <p:ph type="sldNum" sz="quarter" idx="10"/>
          </p:nvPr>
        </p:nvSpPr>
        <p:spPr/>
        <p:txBody>
          <a:bodyPr/>
          <a:lstStyle/>
          <a:p>
            <a:fld id="{3EA561CB-B6DD-476B-A996-FD03C0C32E05}" type="slidenum">
              <a:rPr lang="en-US" smtClean="0"/>
              <a:t>11</a:t>
            </a:fld>
            <a:endParaRPr lang="en-US"/>
          </a:p>
        </p:txBody>
      </p:sp>
    </p:spTree>
    <p:extLst>
      <p:ext uri="{BB962C8B-B14F-4D97-AF65-F5344CB8AC3E}">
        <p14:creationId xmlns:p14="http://schemas.microsoft.com/office/powerpoint/2010/main" val="773095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0A61C3-00A2-4EB7-BAEC-1372D73CF26F}"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328FB-294D-4960-9595-382D27A5EC60}" type="slidenum">
              <a:rPr lang="en-US" smtClean="0"/>
              <a:t>‹#›</a:t>
            </a:fld>
            <a:endParaRPr lang="en-US"/>
          </a:p>
        </p:txBody>
      </p:sp>
    </p:spTree>
    <p:extLst>
      <p:ext uri="{BB962C8B-B14F-4D97-AF65-F5344CB8AC3E}">
        <p14:creationId xmlns:p14="http://schemas.microsoft.com/office/powerpoint/2010/main" val="1235170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0A61C3-00A2-4EB7-BAEC-1372D73CF26F}"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328FB-294D-4960-9595-382D27A5EC60}" type="slidenum">
              <a:rPr lang="en-US" smtClean="0"/>
              <a:t>‹#›</a:t>
            </a:fld>
            <a:endParaRPr lang="en-US"/>
          </a:p>
        </p:txBody>
      </p:sp>
    </p:spTree>
    <p:extLst>
      <p:ext uri="{BB962C8B-B14F-4D97-AF65-F5344CB8AC3E}">
        <p14:creationId xmlns:p14="http://schemas.microsoft.com/office/powerpoint/2010/main" val="627993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0A61C3-00A2-4EB7-BAEC-1372D73CF26F}"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328FB-294D-4960-9595-382D27A5EC60}" type="slidenum">
              <a:rPr lang="en-US" smtClean="0"/>
              <a:t>‹#›</a:t>
            </a:fld>
            <a:endParaRPr lang="en-US"/>
          </a:p>
        </p:txBody>
      </p:sp>
    </p:spTree>
    <p:extLst>
      <p:ext uri="{BB962C8B-B14F-4D97-AF65-F5344CB8AC3E}">
        <p14:creationId xmlns:p14="http://schemas.microsoft.com/office/powerpoint/2010/main" val="2678448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0A61C3-00A2-4EB7-BAEC-1372D73CF26F}"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328FB-294D-4960-9595-382D27A5EC60}" type="slidenum">
              <a:rPr lang="en-US" smtClean="0"/>
              <a:t>‹#›</a:t>
            </a:fld>
            <a:endParaRPr lang="en-US"/>
          </a:p>
        </p:txBody>
      </p:sp>
    </p:spTree>
    <p:extLst>
      <p:ext uri="{BB962C8B-B14F-4D97-AF65-F5344CB8AC3E}">
        <p14:creationId xmlns:p14="http://schemas.microsoft.com/office/powerpoint/2010/main" val="13017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0A61C3-00A2-4EB7-BAEC-1372D73CF26F}"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328FB-294D-4960-9595-382D27A5EC60}" type="slidenum">
              <a:rPr lang="en-US" smtClean="0"/>
              <a:t>‹#›</a:t>
            </a:fld>
            <a:endParaRPr lang="en-US"/>
          </a:p>
        </p:txBody>
      </p:sp>
    </p:spTree>
    <p:extLst>
      <p:ext uri="{BB962C8B-B14F-4D97-AF65-F5344CB8AC3E}">
        <p14:creationId xmlns:p14="http://schemas.microsoft.com/office/powerpoint/2010/main" val="551135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0A61C3-00A2-4EB7-BAEC-1372D73CF26F}" type="datetimeFigureOut">
              <a:rPr lang="en-US" smtClean="0"/>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328FB-294D-4960-9595-382D27A5EC60}" type="slidenum">
              <a:rPr lang="en-US" smtClean="0"/>
              <a:t>‹#›</a:t>
            </a:fld>
            <a:endParaRPr lang="en-US"/>
          </a:p>
        </p:txBody>
      </p:sp>
    </p:spTree>
    <p:extLst>
      <p:ext uri="{BB962C8B-B14F-4D97-AF65-F5344CB8AC3E}">
        <p14:creationId xmlns:p14="http://schemas.microsoft.com/office/powerpoint/2010/main" val="2809165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0A61C3-00A2-4EB7-BAEC-1372D73CF26F}" type="datetimeFigureOut">
              <a:rPr lang="en-US" smtClean="0"/>
              <a:t>9/5/2017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8328FB-294D-4960-9595-382D27A5EC60}" type="slidenum">
              <a:rPr lang="en-US" smtClean="0"/>
              <a:t>‹#›</a:t>
            </a:fld>
            <a:endParaRPr lang="en-US"/>
          </a:p>
        </p:txBody>
      </p:sp>
    </p:spTree>
    <p:extLst>
      <p:ext uri="{BB962C8B-B14F-4D97-AF65-F5344CB8AC3E}">
        <p14:creationId xmlns:p14="http://schemas.microsoft.com/office/powerpoint/2010/main" val="574915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0A61C3-00A2-4EB7-BAEC-1372D73CF26F}" type="datetimeFigureOut">
              <a:rPr lang="en-US" smtClean="0"/>
              <a:t>9/5/2017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8328FB-294D-4960-9595-382D27A5EC60}" type="slidenum">
              <a:rPr lang="en-US" smtClean="0"/>
              <a:t>‹#›</a:t>
            </a:fld>
            <a:endParaRPr lang="en-US"/>
          </a:p>
        </p:txBody>
      </p:sp>
    </p:spTree>
    <p:extLst>
      <p:ext uri="{BB962C8B-B14F-4D97-AF65-F5344CB8AC3E}">
        <p14:creationId xmlns:p14="http://schemas.microsoft.com/office/powerpoint/2010/main" val="526417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0A61C3-00A2-4EB7-BAEC-1372D73CF26F}" type="datetimeFigureOut">
              <a:rPr lang="en-US" smtClean="0"/>
              <a:t>9/5/2017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8328FB-294D-4960-9595-382D27A5EC60}" type="slidenum">
              <a:rPr lang="en-US" smtClean="0"/>
              <a:t>‹#›</a:t>
            </a:fld>
            <a:endParaRPr lang="en-US"/>
          </a:p>
        </p:txBody>
      </p:sp>
    </p:spTree>
    <p:extLst>
      <p:ext uri="{BB962C8B-B14F-4D97-AF65-F5344CB8AC3E}">
        <p14:creationId xmlns:p14="http://schemas.microsoft.com/office/powerpoint/2010/main" val="322762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0A61C3-00A2-4EB7-BAEC-1372D73CF26F}" type="datetimeFigureOut">
              <a:rPr lang="en-US" smtClean="0"/>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328FB-294D-4960-9595-382D27A5EC60}" type="slidenum">
              <a:rPr lang="en-US" smtClean="0"/>
              <a:t>‹#›</a:t>
            </a:fld>
            <a:endParaRPr lang="en-US"/>
          </a:p>
        </p:txBody>
      </p:sp>
    </p:spTree>
    <p:extLst>
      <p:ext uri="{BB962C8B-B14F-4D97-AF65-F5344CB8AC3E}">
        <p14:creationId xmlns:p14="http://schemas.microsoft.com/office/powerpoint/2010/main" val="167589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0A61C3-00A2-4EB7-BAEC-1372D73CF26F}" type="datetimeFigureOut">
              <a:rPr lang="en-US" smtClean="0"/>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328FB-294D-4960-9595-382D27A5EC60}" type="slidenum">
              <a:rPr lang="en-US" smtClean="0"/>
              <a:t>‹#›</a:t>
            </a:fld>
            <a:endParaRPr lang="en-US"/>
          </a:p>
        </p:txBody>
      </p:sp>
    </p:spTree>
    <p:extLst>
      <p:ext uri="{BB962C8B-B14F-4D97-AF65-F5344CB8AC3E}">
        <p14:creationId xmlns:p14="http://schemas.microsoft.com/office/powerpoint/2010/main" val="1519102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0A61C3-00A2-4EB7-BAEC-1372D73CF26F}" type="datetimeFigureOut">
              <a:rPr lang="en-US" smtClean="0"/>
              <a:t>9/5/2017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8328FB-294D-4960-9595-382D27A5EC60}" type="slidenum">
              <a:rPr lang="en-US" smtClean="0"/>
              <a:t>‹#›</a:t>
            </a:fld>
            <a:endParaRPr lang="en-US"/>
          </a:p>
        </p:txBody>
      </p:sp>
    </p:spTree>
    <p:extLst>
      <p:ext uri="{BB962C8B-B14F-4D97-AF65-F5344CB8AC3E}">
        <p14:creationId xmlns:p14="http://schemas.microsoft.com/office/powerpoint/2010/main" val="368052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t.ucmerced.edu/" TargetMode="External"/><Relationship Id="rId2" Type="http://schemas.openxmlformats.org/officeDocument/2006/relationships/hyperlink" Target="mailto:schadalapaka@ucmerced.edu" TargetMode="Externa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jfif"/><Relationship Id="rId4" Type="http://schemas.openxmlformats.org/officeDocument/2006/relationships/image" Target="../media/image3.jfi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0319" y="2054942"/>
            <a:ext cx="9171203" cy="1502851"/>
          </a:xfrm>
        </p:spPr>
        <p:txBody>
          <a:bodyPr>
            <a:normAutofit fontScale="90000"/>
          </a:bodyPr>
          <a:lstStyle/>
          <a:p>
            <a:r>
              <a:rPr lang="en-US" sz="4400" dirty="0" smtClean="0">
                <a:solidFill>
                  <a:schemeClr val="accent5">
                    <a:lumMod val="50000"/>
                  </a:schemeClr>
                </a:solidFill>
                <a:latin typeface="Arial Rounded MT Bold" panose="020F0704030504030204" pitchFamily="34" charset="0"/>
              </a:rPr>
              <a:t>MERCED </a:t>
            </a:r>
            <a:r>
              <a:rPr lang="en-US" sz="4400" dirty="0">
                <a:solidFill>
                  <a:schemeClr val="accent5">
                    <a:lumMod val="50000"/>
                  </a:schemeClr>
                </a:solidFill>
                <a:latin typeface="Arial Rounded MT Bold" panose="020F0704030504030204" pitchFamily="34" charset="0"/>
              </a:rPr>
              <a:t>CLUSTER BASICS</a:t>
            </a:r>
            <a:br>
              <a:rPr lang="en-US" sz="4400" dirty="0">
                <a:solidFill>
                  <a:schemeClr val="accent5">
                    <a:lumMod val="50000"/>
                  </a:schemeClr>
                </a:solidFill>
                <a:latin typeface="Arial Rounded MT Bold" panose="020F0704030504030204" pitchFamily="34" charset="0"/>
              </a:rPr>
            </a:br>
            <a:r>
              <a:rPr lang="en-US" sz="1800" dirty="0" smtClean="0">
                <a:solidFill>
                  <a:schemeClr val="accent5">
                    <a:lumMod val="50000"/>
                  </a:schemeClr>
                </a:solidFill>
                <a:latin typeface="Arial Rounded MT Bold" panose="020F0704030504030204" pitchFamily="34" charset="0"/>
              </a:rPr>
              <a:t> </a:t>
            </a:r>
            <a:r>
              <a:rPr lang="en-US" sz="2000" b="1" dirty="0">
                <a:solidFill>
                  <a:schemeClr val="accent5">
                    <a:lumMod val="50000"/>
                  </a:schemeClr>
                </a:solidFill>
                <a:latin typeface="Arial Rounded MT Bold" panose="020F0704030504030204" pitchFamily="34" charset="0"/>
              </a:rPr>
              <a:t>Multi-Environment Research Computer for Exploration and</a:t>
            </a:r>
            <a:br>
              <a:rPr lang="en-US" sz="2000" b="1" dirty="0">
                <a:solidFill>
                  <a:schemeClr val="accent5">
                    <a:lumMod val="50000"/>
                  </a:schemeClr>
                </a:solidFill>
                <a:latin typeface="Arial Rounded MT Bold" panose="020F0704030504030204" pitchFamily="34" charset="0"/>
              </a:rPr>
            </a:br>
            <a:r>
              <a:rPr lang="en-US" sz="2000" b="1" dirty="0" smtClean="0">
                <a:solidFill>
                  <a:schemeClr val="accent5">
                    <a:lumMod val="50000"/>
                  </a:schemeClr>
                </a:solidFill>
                <a:latin typeface="Arial Rounded MT Bold" panose="020F0704030504030204" pitchFamily="34" charset="0"/>
              </a:rPr>
              <a:t>Discovery</a:t>
            </a:r>
            <a:br>
              <a:rPr lang="en-US" sz="2000" b="1" dirty="0" smtClean="0">
                <a:solidFill>
                  <a:schemeClr val="accent5">
                    <a:lumMod val="50000"/>
                  </a:schemeClr>
                </a:solidFill>
                <a:latin typeface="Arial Rounded MT Bold" panose="020F0704030504030204" pitchFamily="34" charset="0"/>
              </a:rPr>
            </a:br>
            <a:r>
              <a:rPr lang="en-US" sz="2000" b="1" dirty="0">
                <a:solidFill>
                  <a:schemeClr val="accent5">
                    <a:lumMod val="50000"/>
                  </a:schemeClr>
                </a:solidFill>
                <a:latin typeface="Arial Rounded MT Bold" panose="020F0704030504030204" pitchFamily="34" charset="0"/>
              </a:rPr>
              <a:t>A Centerpiece for Computational Science at UC Merced</a:t>
            </a:r>
            <a:r>
              <a:rPr lang="en-US" sz="1800" dirty="0">
                <a:solidFill>
                  <a:schemeClr val="accent5">
                    <a:lumMod val="50000"/>
                  </a:schemeClr>
                </a:solidFill>
              </a:rPr>
              <a:t/>
            </a:r>
            <a:br>
              <a:rPr lang="en-US" sz="1800" dirty="0">
                <a:solidFill>
                  <a:schemeClr val="accent5">
                    <a:lumMod val="50000"/>
                  </a:schemeClr>
                </a:solidFill>
              </a:rPr>
            </a:br>
            <a:endParaRPr lang="en-US" sz="1800" dirty="0">
              <a:solidFill>
                <a:schemeClr val="accent5">
                  <a:lumMod val="50000"/>
                </a:schemeClr>
              </a:solidFill>
              <a:latin typeface="Arial Rounded MT Bold" panose="020F0704030504030204" pitchFamily="34" charset="0"/>
            </a:endParaRPr>
          </a:p>
        </p:txBody>
      </p:sp>
      <p:sp>
        <p:nvSpPr>
          <p:cNvPr id="3" name="Subtitle 2"/>
          <p:cNvSpPr>
            <a:spLocks noGrp="1"/>
          </p:cNvSpPr>
          <p:nvPr>
            <p:ph type="subTitle" idx="1"/>
          </p:nvPr>
        </p:nvSpPr>
        <p:spPr>
          <a:xfrm>
            <a:off x="614679" y="3638417"/>
            <a:ext cx="10007600" cy="1655762"/>
          </a:xfrm>
        </p:spPr>
        <p:txBody>
          <a:bodyPr>
            <a:normAutofit fontScale="77500" lnSpcReduction="20000"/>
          </a:bodyPr>
          <a:lstStyle/>
          <a:p>
            <a:r>
              <a:rPr lang="en-US" dirty="0" err="1">
                <a:solidFill>
                  <a:schemeClr val="accent4">
                    <a:lumMod val="50000"/>
                  </a:schemeClr>
                </a:solidFill>
                <a:latin typeface="Arial Rounded MT Bold" panose="020F0704030504030204" pitchFamily="34" charset="0"/>
              </a:rPr>
              <a:t>Sarvani</a:t>
            </a:r>
            <a:r>
              <a:rPr lang="en-US" dirty="0">
                <a:solidFill>
                  <a:schemeClr val="accent4">
                    <a:lumMod val="50000"/>
                  </a:schemeClr>
                </a:solidFill>
                <a:latin typeface="Arial Rounded MT Bold" panose="020F0704030504030204" pitchFamily="34" charset="0"/>
              </a:rPr>
              <a:t> </a:t>
            </a:r>
            <a:r>
              <a:rPr lang="en-US" dirty="0" err="1">
                <a:solidFill>
                  <a:schemeClr val="accent4">
                    <a:lumMod val="50000"/>
                  </a:schemeClr>
                </a:solidFill>
                <a:latin typeface="Arial Rounded MT Bold" panose="020F0704030504030204" pitchFamily="34" charset="0"/>
              </a:rPr>
              <a:t>Chadalapaka</a:t>
            </a:r>
            <a:endParaRPr lang="en-US" dirty="0">
              <a:solidFill>
                <a:schemeClr val="accent4">
                  <a:lumMod val="50000"/>
                </a:schemeClr>
              </a:solidFill>
              <a:latin typeface="Arial Rounded MT Bold" panose="020F0704030504030204" pitchFamily="34" charset="0"/>
            </a:endParaRPr>
          </a:p>
          <a:p>
            <a:r>
              <a:rPr lang="en-US" dirty="0">
                <a:solidFill>
                  <a:schemeClr val="accent4">
                    <a:lumMod val="50000"/>
                  </a:schemeClr>
                </a:solidFill>
                <a:latin typeface="Arial Rounded MT Bold" panose="020F0704030504030204" pitchFamily="34" charset="0"/>
              </a:rPr>
              <a:t>HPC Administrator</a:t>
            </a:r>
          </a:p>
          <a:p>
            <a:r>
              <a:rPr lang="en-US" dirty="0">
                <a:solidFill>
                  <a:schemeClr val="accent4">
                    <a:lumMod val="50000"/>
                  </a:schemeClr>
                </a:solidFill>
                <a:latin typeface="Arial Rounded MT Bold" panose="020F0704030504030204" pitchFamily="34" charset="0"/>
              </a:rPr>
              <a:t>University of California Merced, Office of Information Technology</a:t>
            </a:r>
          </a:p>
          <a:p>
            <a:r>
              <a:rPr lang="en-US" dirty="0">
                <a:solidFill>
                  <a:schemeClr val="accent4">
                    <a:lumMod val="50000"/>
                  </a:schemeClr>
                </a:solidFill>
                <a:latin typeface="Arial Rounded MT Bold" panose="020F0704030504030204" pitchFamily="34" charset="0"/>
                <a:hlinkClick r:id="rId2"/>
              </a:rPr>
              <a:t>schadalapaka@ucmerced.edu</a:t>
            </a:r>
            <a:endParaRPr lang="en-US" dirty="0">
              <a:solidFill>
                <a:schemeClr val="accent4">
                  <a:lumMod val="50000"/>
                </a:schemeClr>
              </a:solidFill>
              <a:latin typeface="Arial Rounded MT Bold" panose="020F0704030504030204" pitchFamily="34" charset="0"/>
            </a:endParaRPr>
          </a:p>
          <a:p>
            <a:r>
              <a:rPr lang="en-US" dirty="0">
                <a:solidFill>
                  <a:schemeClr val="accent4">
                    <a:lumMod val="50000"/>
                  </a:schemeClr>
                </a:solidFill>
                <a:latin typeface="Arial Rounded MT Bold" panose="020F0704030504030204" pitchFamily="34" charset="0"/>
                <a:hlinkClick r:id="rId3"/>
              </a:rPr>
              <a:t>it.ucmerced.edu</a:t>
            </a:r>
            <a:r>
              <a:rPr lang="en-US" dirty="0">
                <a:solidFill>
                  <a:schemeClr val="accent4">
                    <a:lumMod val="50000"/>
                  </a:schemeClr>
                </a:solidFill>
                <a:latin typeface="Arial Rounded MT Bold" panose="020F0704030504030204" pitchFamily="34" charset="0"/>
              </a:rPr>
              <a:t> </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9280" y="477520"/>
            <a:ext cx="4978399" cy="1290320"/>
          </a:xfrm>
          <a:prstGeom prst="rect">
            <a:avLst/>
          </a:prstGeom>
        </p:spPr>
      </p:pic>
      <p:pic>
        <p:nvPicPr>
          <p:cNvPr id="5" name="Picture 4"/>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tretch>
            <a:fillRect/>
          </a:stretch>
        </p:blipFill>
        <p:spPr>
          <a:xfrm>
            <a:off x="6995160" y="5989319"/>
            <a:ext cx="5196840" cy="764223"/>
          </a:xfrm>
          <a:prstGeom prst="rect">
            <a:avLst/>
          </a:prstGeom>
        </p:spPr>
      </p:pic>
    </p:spTree>
    <p:extLst>
      <p:ext uri="{BB962C8B-B14F-4D97-AF65-F5344CB8AC3E}">
        <p14:creationId xmlns:p14="http://schemas.microsoft.com/office/powerpoint/2010/main" val="2952820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853286" cy="985520"/>
          </a:xfrm>
        </p:spPr>
        <p:txBody>
          <a:bodyPr>
            <a:noAutofit/>
          </a:bodyPr>
          <a:lstStyle/>
          <a:p>
            <a:r>
              <a:rPr lang="en-US" b="1" dirty="0" smtClean="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rPr>
              <a:t>Job Submission Script</a:t>
            </a:r>
            <a:endParaRPr lang="en-US" b="1" dirty="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Content Placeholder 2"/>
          <p:cNvSpPr>
            <a:spLocks noGrp="1"/>
          </p:cNvSpPr>
          <p:nvPr>
            <p:ph idx="1"/>
          </p:nvPr>
        </p:nvSpPr>
        <p:spPr>
          <a:xfrm>
            <a:off x="436880" y="985520"/>
            <a:ext cx="11459945" cy="5699759"/>
          </a:xfrm>
        </p:spPr>
        <p:txBody>
          <a:bodyPr>
            <a:normAutofit/>
          </a:bodyPr>
          <a:lstStyle/>
          <a:p>
            <a:pPr marL="0" indent="0">
              <a:buNone/>
            </a:pPr>
            <a:r>
              <a:rPr lang="en-US" sz="2400" dirty="0" smtClean="0">
                <a:solidFill>
                  <a:schemeClr val="accent4">
                    <a:lumMod val="50000"/>
                  </a:schemeClr>
                </a:solidFill>
                <a:latin typeface="Lucida Sans" panose="020B0602030504020204" pitchFamily="34" charset="0"/>
              </a:rPr>
              <a:t>#! /bin/bash  </a:t>
            </a:r>
            <a:r>
              <a:rPr lang="en-US" sz="1700" dirty="0" smtClean="0">
                <a:solidFill>
                  <a:schemeClr val="accent4">
                    <a:lumMod val="50000"/>
                  </a:schemeClr>
                </a:solidFill>
                <a:latin typeface="Lucida Sans" panose="020B0602030504020204" pitchFamily="34" charset="0"/>
                <a:sym typeface="Wingdings" panose="05000000000000000000" pitchFamily="2" charset="2"/>
              </a:rPr>
              <a:t> “The </a:t>
            </a:r>
            <a:r>
              <a:rPr lang="en-US" sz="1700" dirty="0" err="1" smtClean="0">
                <a:solidFill>
                  <a:schemeClr val="accent4">
                    <a:lumMod val="50000"/>
                  </a:schemeClr>
                </a:solidFill>
                <a:latin typeface="Lucida Sans" panose="020B0602030504020204" pitchFamily="34" charset="0"/>
                <a:sym typeface="Wingdings" panose="05000000000000000000" pitchFamily="2" charset="2"/>
              </a:rPr>
              <a:t>hashbang</a:t>
            </a:r>
            <a:r>
              <a:rPr lang="en-US" sz="1700" dirty="0" smtClean="0">
                <a:solidFill>
                  <a:schemeClr val="accent4">
                    <a:lumMod val="50000"/>
                  </a:schemeClr>
                </a:solidFill>
                <a:latin typeface="Lucida Sans" panose="020B0602030504020204" pitchFamily="34" charset="0"/>
                <a:sym typeface="Wingdings" panose="05000000000000000000" pitchFamily="2" charset="2"/>
              </a:rPr>
              <a:t> line”</a:t>
            </a:r>
          </a:p>
          <a:p>
            <a:pPr marL="0" indent="0">
              <a:buNone/>
            </a:pPr>
            <a:r>
              <a:rPr lang="en-US" sz="2400" dirty="0" smtClean="0">
                <a:solidFill>
                  <a:schemeClr val="accent4">
                    <a:lumMod val="50000"/>
                  </a:schemeClr>
                </a:solidFill>
                <a:latin typeface="Lucida Sans" panose="020B0602030504020204" pitchFamily="34" charset="0"/>
              </a:rPr>
              <a:t>#$ -S /bin/bash </a:t>
            </a:r>
            <a:r>
              <a:rPr lang="en-US" sz="1900" dirty="0" smtClean="0">
                <a:solidFill>
                  <a:schemeClr val="accent4">
                    <a:lumMod val="50000"/>
                  </a:schemeClr>
                </a:solidFill>
                <a:latin typeface="Lucida Sans" panose="020B0602030504020204" pitchFamily="34" charset="0"/>
                <a:sym typeface="Wingdings" panose="05000000000000000000" pitchFamily="2" charset="2"/>
              </a:rPr>
              <a:t>specifies the interpreting shell for the job</a:t>
            </a:r>
          </a:p>
          <a:p>
            <a:pPr marL="0" indent="0">
              <a:buNone/>
            </a:pPr>
            <a:r>
              <a:rPr lang="en-US" sz="2400" dirty="0" smtClean="0">
                <a:solidFill>
                  <a:schemeClr val="accent4">
                    <a:lumMod val="50000"/>
                  </a:schemeClr>
                </a:solidFill>
                <a:latin typeface="Lucida Sans" panose="020B0602030504020204" pitchFamily="34" charset="0"/>
              </a:rPr>
              <a:t>#$ -q </a:t>
            </a:r>
            <a:r>
              <a:rPr lang="en-US" sz="2400" dirty="0" err="1" smtClean="0">
                <a:solidFill>
                  <a:schemeClr val="accent4">
                    <a:lumMod val="50000"/>
                  </a:schemeClr>
                </a:solidFill>
                <a:latin typeface="Lucida Sans" panose="020B0602030504020204" pitchFamily="34" charset="0"/>
              </a:rPr>
              <a:t>fast.q</a:t>
            </a:r>
            <a:r>
              <a:rPr lang="en-US" sz="2400" dirty="0" smtClean="0">
                <a:solidFill>
                  <a:schemeClr val="accent4">
                    <a:lumMod val="50000"/>
                  </a:schemeClr>
                </a:solidFill>
                <a:latin typeface="Lucida Sans" panose="020B0602030504020204" pitchFamily="34" charset="0"/>
              </a:rPr>
              <a:t> </a:t>
            </a:r>
            <a:r>
              <a:rPr lang="en-US" sz="1700" dirty="0" smtClean="0">
                <a:solidFill>
                  <a:schemeClr val="accent4">
                    <a:lumMod val="50000"/>
                  </a:schemeClr>
                </a:solidFill>
                <a:latin typeface="Lucida Sans" panose="020B0602030504020204" pitchFamily="34" charset="0"/>
                <a:sym typeface="Wingdings" panose="05000000000000000000" pitchFamily="2" charset="2"/>
              </a:rPr>
              <a:t>Defines </a:t>
            </a:r>
            <a:r>
              <a:rPr lang="en-US" altLang="en-US" sz="1700" dirty="0" smtClean="0">
                <a:solidFill>
                  <a:schemeClr val="accent4">
                    <a:lumMod val="50000"/>
                  </a:schemeClr>
                </a:solidFill>
                <a:latin typeface="Lucida Sans" panose="020B0602030504020204" pitchFamily="34" charset="0"/>
              </a:rPr>
              <a:t>a </a:t>
            </a:r>
            <a:r>
              <a:rPr lang="en-US" altLang="en-US" sz="1700" dirty="0">
                <a:solidFill>
                  <a:schemeClr val="accent4">
                    <a:lumMod val="50000"/>
                  </a:schemeClr>
                </a:solidFill>
                <a:latin typeface="Lucida Sans" panose="020B0602030504020204" pitchFamily="34" charset="0"/>
              </a:rPr>
              <a:t>list of cluster </a:t>
            </a:r>
            <a:r>
              <a:rPr lang="en-US" altLang="en-US" sz="1700" dirty="0" smtClean="0">
                <a:solidFill>
                  <a:schemeClr val="accent4">
                    <a:lumMod val="50000"/>
                  </a:schemeClr>
                </a:solidFill>
                <a:latin typeface="Lucida Sans" panose="020B0602030504020204" pitchFamily="34" charset="0"/>
              </a:rPr>
              <a:t>queues which </a:t>
            </a:r>
            <a:r>
              <a:rPr lang="en-US" altLang="en-US" sz="1700" dirty="0">
                <a:solidFill>
                  <a:schemeClr val="accent4">
                    <a:lumMod val="50000"/>
                  </a:schemeClr>
                </a:solidFill>
                <a:latin typeface="Lucida Sans" panose="020B0602030504020204" pitchFamily="34" charset="0"/>
              </a:rPr>
              <a:t>may be used to execute this </a:t>
            </a:r>
            <a:r>
              <a:rPr lang="en-US" altLang="en-US" sz="1700" dirty="0" smtClean="0">
                <a:solidFill>
                  <a:schemeClr val="accent4">
                    <a:lumMod val="50000"/>
                  </a:schemeClr>
                </a:solidFill>
                <a:latin typeface="Lucida Sans" panose="020B0602030504020204" pitchFamily="34" charset="0"/>
              </a:rPr>
              <a:t>job</a:t>
            </a:r>
            <a:r>
              <a:rPr kumimoji="0" lang="en-US" altLang="en-US" sz="3000" b="0" i="0" u="none" strike="noStrike" cap="none" normalizeH="0" baseline="0" dirty="0" smtClean="0">
                <a:ln>
                  <a:noFill/>
                </a:ln>
                <a:solidFill>
                  <a:schemeClr val="accent4">
                    <a:lumMod val="50000"/>
                  </a:schemeClr>
                </a:solidFill>
                <a:effectLst/>
                <a:latin typeface="Lucida Sans" panose="020B0602030504020204" pitchFamily="34" charset="0"/>
              </a:rPr>
              <a:t> </a:t>
            </a:r>
          </a:p>
          <a:p>
            <a:pPr marL="0" indent="0">
              <a:buNone/>
            </a:pPr>
            <a:r>
              <a:rPr lang="en-US" sz="2400" dirty="0" smtClean="0">
                <a:solidFill>
                  <a:schemeClr val="accent4">
                    <a:lumMod val="50000"/>
                  </a:schemeClr>
                </a:solidFill>
                <a:latin typeface="Lucida Sans" panose="020B0602030504020204" pitchFamily="34" charset="0"/>
              </a:rPr>
              <a:t>#$ -</a:t>
            </a:r>
            <a:r>
              <a:rPr lang="en-US" sz="2400" dirty="0" err="1" smtClean="0">
                <a:solidFill>
                  <a:schemeClr val="accent4">
                    <a:lumMod val="50000"/>
                  </a:schemeClr>
                </a:solidFill>
                <a:latin typeface="Lucida Sans" panose="020B0602030504020204" pitchFamily="34" charset="0"/>
              </a:rPr>
              <a:t>cwd</a:t>
            </a:r>
            <a:r>
              <a:rPr lang="en-US" sz="2400" dirty="0" smtClean="0">
                <a:solidFill>
                  <a:schemeClr val="accent4">
                    <a:lumMod val="50000"/>
                  </a:schemeClr>
                </a:solidFill>
                <a:latin typeface="Lucida Sans" panose="020B0602030504020204" pitchFamily="34" charset="0"/>
              </a:rPr>
              <a:t> </a:t>
            </a:r>
            <a:r>
              <a:rPr lang="en-US" sz="1700" dirty="0" smtClean="0">
                <a:solidFill>
                  <a:schemeClr val="accent4">
                    <a:lumMod val="50000"/>
                  </a:schemeClr>
                </a:solidFill>
                <a:latin typeface="Lucida Sans" panose="020B0602030504020204" pitchFamily="34" charset="0"/>
                <a:sym typeface="Wingdings" panose="05000000000000000000" pitchFamily="2" charset="2"/>
              </a:rPr>
              <a:t></a:t>
            </a:r>
            <a:r>
              <a:rPr lang="en-US" altLang="en-US" sz="1700" dirty="0">
                <a:solidFill>
                  <a:schemeClr val="accent4">
                    <a:lumMod val="50000"/>
                  </a:schemeClr>
                </a:solidFill>
                <a:latin typeface="Lucida Sans" panose="020B0602030504020204" pitchFamily="34" charset="0"/>
              </a:rPr>
              <a:t> </a:t>
            </a:r>
            <a:r>
              <a:rPr lang="en-US" altLang="en-US" sz="1700" dirty="0" err="1" smtClean="0">
                <a:solidFill>
                  <a:schemeClr val="accent4">
                    <a:lumMod val="50000"/>
                  </a:schemeClr>
                </a:solidFill>
                <a:latin typeface="Lucida Sans" panose="020B0602030504020204" pitchFamily="34" charset="0"/>
              </a:rPr>
              <a:t>working_dir</a:t>
            </a:r>
            <a:endParaRPr lang="en-US" altLang="en-US" sz="1700" dirty="0" smtClean="0">
              <a:solidFill>
                <a:schemeClr val="accent4">
                  <a:lumMod val="50000"/>
                </a:schemeClr>
              </a:solidFill>
              <a:latin typeface="Lucida Sans" panose="020B0602030504020204" pitchFamily="34" charset="0"/>
            </a:endParaRPr>
          </a:p>
          <a:p>
            <a:pPr marL="0" indent="0">
              <a:buNone/>
            </a:pPr>
            <a:r>
              <a:rPr lang="en-US" altLang="en-US" sz="2400" dirty="0" smtClean="0">
                <a:solidFill>
                  <a:schemeClr val="accent4">
                    <a:lumMod val="50000"/>
                  </a:schemeClr>
                </a:solidFill>
                <a:latin typeface="Lucida Sans" panose="020B0602030504020204" pitchFamily="34" charset="0"/>
              </a:rPr>
              <a:t>#$ -N </a:t>
            </a:r>
            <a:r>
              <a:rPr lang="en-US" altLang="en-US" sz="2400" dirty="0" err="1" smtClean="0">
                <a:solidFill>
                  <a:schemeClr val="accent4">
                    <a:lumMod val="50000"/>
                  </a:schemeClr>
                </a:solidFill>
                <a:latin typeface="Lucida Sans" panose="020B0602030504020204" pitchFamily="34" charset="0"/>
              </a:rPr>
              <a:t>testprojectile</a:t>
            </a:r>
            <a:r>
              <a:rPr lang="en-US" altLang="en-US" sz="2400" dirty="0" smtClean="0">
                <a:solidFill>
                  <a:schemeClr val="accent4">
                    <a:lumMod val="50000"/>
                  </a:schemeClr>
                </a:solidFill>
                <a:latin typeface="Lucida Sans" panose="020B0602030504020204" pitchFamily="34" charset="0"/>
              </a:rPr>
              <a:t> </a:t>
            </a:r>
            <a:r>
              <a:rPr lang="en-US" altLang="en-US" sz="1700" dirty="0" smtClean="0">
                <a:solidFill>
                  <a:schemeClr val="accent4">
                    <a:lumMod val="50000"/>
                  </a:schemeClr>
                </a:solidFill>
                <a:latin typeface="Lucida Sans" panose="020B0602030504020204" pitchFamily="34" charset="0"/>
                <a:sym typeface="Wingdings" panose="05000000000000000000" pitchFamily="2" charset="2"/>
              </a:rPr>
              <a:t> Name of the job</a:t>
            </a:r>
          </a:p>
          <a:p>
            <a:pPr marL="0" indent="0">
              <a:buNone/>
            </a:pPr>
            <a:r>
              <a:rPr lang="en-US" altLang="en-US" sz="2400" dirty="0" smtClean="0">
                <a:solidFill>
                  <a:schemeClr val="accent4">
                    <a:lumMod val="50000"/>
                  </a:schemeClr>
                </a:solidFill>
                <a:latin typeface="Lucida Sans" panose="020B0602030504020204" pitchFamily="34" charset="0"/>
                <a:sym typeface="Wingdings" panose="05000000000000000000" pitchFamily="2" charset="2"/>
              </a:rPr>
              <a:t>#$ -j y </a:t>
            </a:r>
            <a:r>
              <a:rPr lang="en-US" altLang="en-US" sz="1700" dirty="0" smtClean="0">
                <a:solidFill>
                  <a:schemeClr val="accent4">
                    <a:lumMod val="50000"/>
                  </a:schemeClr>
                </a:solidFill>
                <a:latin typeface="Lucida Sans" panose="020B0602030504020204" pitchFamily="34" charset="0"/>
                <a:sym typeface="Wingdings" panose="05000000000000000000" pitchFamily="2" charset="2"/>
              </a:rPr>
              <a:t> </a:t>
            </a:r>
            <a:r>
              <a:rPr lang="en-US" altLang="en-US" sz="1700" dirty="0">
                <a:solidFill>
                  <a:schemeClr val="accent4">
                    <a:lumMod val="50000"/>
                  </a:schemeClr>
                </a:solidFill>
                <a:latin typeface="Lucida Sans" panose="020B0602030504020204" pitchFamily="34" charset="0"/>
              </a:rPr>
              <a:t>Specifies whether or not the standard error stream of the job is merged into the standard output stream.</a:t>
            </a:r>
            <a:r>
              <a:rPr kumimoji="0" lang="en-US" altLang="en-US" sz="1700" b="0" i="0" u="none" strike="noStrike" cap="none" normalizeH="0" baseline="0" dirty="0" smtClean="0">
                <a:ln>
                  <a:noFill/>
                </a:ln>
                <a:solidFill>
                  <a:schemeClr val="accent4">
                    <a:lumMod val="50000"/>
                  </a:schemeClr>
                </a:solidFill>
                <a:effectLst/>
                <a:latin typeface="Lucida Sans" panose="020B0602030504020204" pitchFamily="34" charset="0"/>
              </a:rPr>
              <a:t> </a:t>
            </a:r>
          </a:p>
          <a:p>
            <a:pPr marL="0" indent="0">
              <a:buNone/>
            </a:pPr>
            <a:r>
              <a:rPr lang="en-US" altLang="en-US" sz="2400" dirty="0" smtClean="0">
                <a:solidFill>
                  <a:schemeClr val="accent4">
                    <a:lumMod val="50000"/>
                  </a:schemeClr>
                </a:solidFill>
                <a:latin typeface="Lucida Sans" panose="020B0602030504020204" pitchFamily="34" charset="0"/>
                <a:sym typeface="Wingdings" panose="05000000000000000000" pitchFamily="2" charset="2"/>
              </a:rPr>
              <a:t>#$ -o test2.qlog </a:t>
            </a:r>
            <a:r>
              <a:rPr lang="en-US" altLang="en-US" sz="1700" dirty="0" smtClean="0">
                <a:solidFill>
                  <a:schemeClr val="accent4">
                    <a:lumMod val="50000"/>
                  </a:schemeClr>
                </a:solidFill>
                <a:latin typeface="Lucida Sans" panose="020B0602030504020204" pitchFamily="34" charset="0"/>
                <a:sym typeface="Wingdings" panose="05000000000000000000" pitchFamily="2" charset="2"/>
              </a:rPr>
              <a:t> </a:t>
            </a:r>
            <a:r>
              <a:rPr lang="en-US" altLang="en-US" sz="1700" dirty="0">
                <a:solidFill>
                  <a:schemeClr val="accent4">
                    <a:lumMod val="50000"/>
                  </a:schemeClr>
                </a:solidFill>
                <a:latin typeface="Lucida Sans" panose="020B0602030504020204" pitchFamily="34" charset="0"/>
              </a:rPr>
              <a:t>The path used for the standard output stream of the job. </a:t>
            </a:r>
            <a:endParaRPr kumimoji="0" lang="en-US" altLang="en-US" sz="1700" b="0" i="0" u="none" strike="noStrike" cap="none" normalizeH="0" baseline="0" dirty="0" smtClean="0">
              <a:ln>
                <a:noFill/>
              </a:ln>
              <a:solidFill>
                <a:schemeClr val="accent4">
                  <a:lumMod val="50000"/>
                </a:schemeClr>
              </a:solidFill>
              <a:effectLst/>
              <a:latin typeface="Lucida Sans" panose="020B0602030504020204" pitchFamily="34" charset="0"/>
            </a:endParaRPr>
          </a:p>
          <a:p>
            <a:pPr marL="0" indent="0">
              <a:buNone/>
            </a:pPr>
            <a:r>
              <a:rPr lang="en-US" altLang="en-US" sz="2400" dirty="0" smtClean="0">
                <a:solidFill>
                  <a:schemeClr val="accent4">
                    <a:lumMod val="50000"/>
                  </a:schemeClr>
                </a:solidFill>
                <a:latin typeface="Lucida Sans" panose="020B0602030504020204" pitchFamily="34" charset="0"/>
                <a:sym typeface="Wingdings" panose="05000000000000000000" pitchFamily="2" charset="2"/>
              </a:rPr>
              <a:t>#$ -</a:t>
            </a:r>
            <a:r>
              <a:rPr lang="en-US" altLang="en-US" sz="2400" dirty="0" err="1" smtClean="0">
                <a:solidFill>
                  <a:schemeClr val="accent4">
                    <a:lumMod val="50000"/>
                  </a:schemeClr>
                </a:solidFill>
                <a:latin typeface="Lucida Sans" panose="020B0602030504020204" pitchFamily="34" charset="0"/>
                <a:sym typeface="Wingdings" panose="05000000000000000000" pitchFamily="2" charset="2"/>
              </a:rPr>
              <a:t>pe</a:t>
            </a:r>
            <a:r>
              <a:rPr lang="en-US" altLang="en-US" sz="2400" dirty="0" smtClean="0">
                <a:solidFill>
                  <a:schemeClr val="accent4">
                    <a:lumMod val="50000"/>
                  </a:schemeClr>
                </a:solidFill>
                <a:latin typeface="Lucida Sans" panose="020B0602030504020204" pitchFamily="34" charset="0"/>
                <a:sym typeface="Wingdings" panose="05000000000000000000" pitchFamily="2" charset="2"/>
              </a:rPr>
              <a:t> </a:t>
            </a:r>
            <a:r>
              <a:rPr lang="en-US" altLang="en-US" sz="2400" dirty="0" err="1" smtClean="0">
                <a:solidFill>
                  <a:schemeClr val="accent4">
                    <a:lumMod val="50000"/>
                  </a:schemeClr>
                </a:solidFill>
                <a:latin typeface="Lucida Sans" panose="020B0602030504020204" pitchFamily="34" charset="0"/>
                <a:sym typeface="Wingdings" panose="05000000000000000000" pitchFamily="2" charset="2"/>
              </a:rPr>
              <a:t>smp</a:t>
            </a:r>
            <a:r>
              <a:rPr lang="en-US" altLang="en-US" sz="2400" dirty="0" smtClean="0">
                <a:solidFill>
                  <a:schemeClr val="accent4">
                    <a:lumMod val="50000"/>
                  </a:schemeClr>
                </a:solidFill>
                <a:latin typeface="Lucida Sans" panose="020B0602030504020204" pitchFamily="34" charset="0"/>
                <a:sym typeface="Wingdings" panose="05000000000000000000" pitchFamily="2" charset="2"/>
              </a:rPr>
              <a:t> 1 </a:t>
            </a:r>
            <a:r>
              <a:rPr lang="en-US" altLang="en-US" sz="1600" dirty="0" smtClean="0">
                <a:solidFill>
                  <a:schemeClr val="accent4">
                    <a:lumMod val="50000"/>
                  </a:schemeClr>
                </a:solidFill>
                <a:latin typeface="Lucida Sans" panose="020B0602030504020204" pitchFamily="34" charset="0"/>
                <a:sym typeface="Wingdings" panose="05000000000000000000" pitchFamily="2" charset="2"/>
              </a:rPr>
              <a:t> </a:t>
            </a:r>
            <a:r>
              <a:rPr lang="en-US" altLang="en-US" sz="1600" dirty="0">
                <a:solidFill>
                  <a:schemeClr val="accent4">
                    <a:lumMod val="50000"/>
                  </a:schemeClr>
                </a:solidFill>
                <a:latin typeface="Lucida Sans" panose="020B0602030504020204" pitchFamily="34" charset="0"/>
              </a:rPr>
              <a:t>Parallel programming environment (PE) to instantiate</a:t>
            </a:r>
            <a:r>
              <a:rPr lang="en-US" altLang="en-US" sz="1600" dirty="0" smtClean="0">
                <a:solidFill>
                  <a:schemeClr val="accent4">
                    <a:lumMod val="50000"/>
                  </a:schemeClr>
                </a:solidFill>
                <a:latin typeface="Lucida Sans" panose="020B0602030504020204" pitchFamily="34" charset="0"/>
              </a:rPr>
              <a:t>.</a:t>
            </a:r>
          </a:p>
          <a:p>
            <a:pPr marL="0" indent="0">
              <a:buNone/>
            </a:pPr>
            <a:r>
              <a:rPr lang="en-US" altLang="en-US" sz="2400" dirty="0" err="1" smtClean="0">
                <a:solidFill>
                  <a:schemeClr val="accent4">
                    <a:lumMod val="50000"/>
                  </a:schemeClr>
                </a:solidFill>
                <a:latin typeface="Lucida Sans" panose="020B0602030504020204" pitchFamily="34" charset="0"/>
              </a:rPr>
              <a:t>whoami</a:t>
            </a:r>
            <a:endParaRPr lang="en-US" altLang="en-US" sz="2400" dirty="0" smtClean="0">
              <a:solidFill>
                <a:schemeClr val="accent4">
                  <a:lumMod val="50000"/>
                </a:schemeClr>
              </a:solidFill>
              <a:latin typeface="Lucida Sans" panose="020B0602030504020204" pitchFamily="34" charset="0"/>
            </a:endParaRPr>
          </a:p>
          <a:p>
            <a:pPr marL="0" indent="0">
              <a:buNone/>
            </a:pPr>
            <a:r>
              <a:rPr lang="en-US" altLang="en-US" b="1" dirty="0" smtClean="0">
                <a:solidFill>
                  <a:schemeClr val="accent4">
                    <a:lumMod val="50000"/>
                  </a:schemeClr>
                </a:solidFill>
                <a:latin typeface="Arial Rounded MT Bold" panose="020F0704030504030204" pitchFamily="34" charset="0"/>
                <a:sym typeface="Wingdings" panose="05000000000000000000" pitchFamily="2" charset="2"/>
              </a:rPr>
              <a:t>How do I actually submit the job?</a:t>
            </a:r>
          </a:p>
          <a:p>
            <a:pPr marL="0" indent="0">
              <a:buNone/>
            </a:pPr>
            <a:r>
              <a:rPr lang="en-US" altLang="en-US" dirty="0" err="1" smtClean="0">
                <a:solidFill>
                  <a:schemeClr val="accent4">
                    <a:lumMod val="50000"/>
                  </a:schemeClr>
                </a:solidFill>
                <a:latin typeface="Arial Unicode MS"/>
              </a:rPr>
              <a:t>qsub</a:t>
            </a:r>
            <a:r>
              <a:rPr lang="en-US" altLang="en-US" dirty="0" smtClean="0">
                <a:solidFill>
                  <a:schemeClr val="accent4">
                    <a:lumMod val="50000"/>
                  </a:schemeClr>
                </a:solidFill>
                <a:latin typeface="Arial Unicode MS"/>
              </a:rPr>
              <a:t> </a:t>
            </a:r>
            <a:r>
              <a:rPr lang="en-US" altLang="en-US" dirty="0" err="1" smtClean="0">
                <a:solidFill>
                  <a:schemeClr val="accent4">
                    <a:lumMod val="50000"/>
                  </a:schemeClr>
                </a:solidFill>
                <a:latin typeface="Arial Unicode MS"/>
              </a:rPr>
              <a:t>sample.sub</a:t>
            </a:r>
            <a:endParaRPr lang="en-US" altLang="en-US" dirty="0" smtClean="0">
              <a:solidFill>
                <a:schemeClr val="accent4">
                  <a:lumMod val="50000"/>
                </a:schemeClr>
              </a:solidFill>
              <a:latin typeface="Arial Unicode MS"/>
            </a:endParaRPr>
          </a:p>
          <a:p>
            <a:pPr marL="0" indent="0">
              <a:buNone/>
            </a:pPr>
            <a:endParaRPr lang="en-US" dirty="0">
              <a:solidFill>
                <a:schemeClr val="accent4">
                  <a:lumMod val="50000"/>
                </a:schemeClr>
              </a:solidFill>
            </a:endParaRPr>
          </a:p>
        </p:txBody>
      </p:sp>
      <p:sp>
        <p:nvSpPr>
          <p:cNvPr id="10" name="Rectangle 7"/>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6995160" y="5989319"/>
            <a:ext cx="5196840" cy="764223"/>
          </a:xfrm>
          <a:prstGeom prst="rect">
            <a:avLst/>
          </a:prstGeom>
        </p:spPr>
      </p:pic>
    </p:spTree>
    <p:extLst>
      <p:ext uri="{BB962C8B-B14F-4D97-AF65-F5344CB8AC3E}">
        <p14:creationId xmlns:p14="http://schemas.microsoft.com/office/powerpoint/2010/main" val="799333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056640"/>
          </a:xfrm>
        </p:spPr>
        <p:txBody>
          <a:bodyPr/>
          <a:lstStyle/>
          <a:p>
            <a:r>
              <a:rPr lang="en-US" b="1" dirty="0" smtClean="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rPr>
              <a:t>Simple Job Submission Exercise</a:t>
            </a:r>
            <a:endParaRPr lang="en-US" b="1" dirty="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Content Placeholder 2"/>
          <p:cNvSpPr>
            <a:spLocks noGrp="1"/>
          </p:cNvSpPr>
          <p:nvPr>
            <p:ph idx="1"/>
          </p:nvPr>
        </p:nvSpPr>
        <p:spPr>
          <a:xfrm>
            <a:off x="467360" y="1137920"/>
            <a:ext cx="10652760" cy="4937443"/>
          </a:xfrm>
        </p:spPr>
        <p:txBody>
          <a:bodyPr/>
          <a:lstStyle/>
          <a:p>
            <a:r>
              <a:rPr lang="en-US" dirty="0" smtClean="0">
                <a:solidFill>
                  <a:schemeClr val="accent4">
                    <a:lumMod val="50000"/>
                  </a:schemeClr>
                </a:solidFill>
                <a:latin typeface="Lucida Sans" panose="020B0602030504020204" pitchFamily="34" charset="0"/>
              </a:rPr>
              <a:t>Run projectile.exe </a:t>
            </a:r>
          </a:p>
          <a:p>
            <a:r>
              <a:rPr lang="en-US" dirty="0" smtClean="0">
                <a:solidFill>
                  <a:schemeClr val="accent4">
                    <a:lumMod val="50000"/>
                  </a:schemeClr>
                </a:solidFill>
                <a:latin typeface="Lucida Sans" panose="020B0602030504020204" pitchFamily="34" charset="0"/>
              </a:rPr>
              <a:t>Step-1: Copy projectile.exe file from </a:t>
            </a:r>
            <a:r>
              <a:rPr lang="en-US" dirty="0">
                <a:solidFill>
                  <a:schemeClr val="accent4">
                    <a:lumMod val="50000"/>
                  </a:schemeClr>
                </a:solidFill>
                <a:latin typeface="Lucida Sans" panose="020B0602030504020204" pitchFamily="34" charset="0"/>
              </a:rPr>
              <a:t>/home/ </a:t>
            </a:r>
            <a:r>
              <a:rPr lang="en-US" dirty="0" err="1" smtClean="0">
                <a:solidFill>
                  <a:schemeClr val="accent4">
                    <a:lumMod val="50000"/>
                  </a:schemeClr>
                </a:solidFill>
                <a:latin typeface="Lucida Sans" panose="020B0602030504020204" pitchFamily="34" charset="0"/>
              </a:rPr>
              <a:t>GROW_Job_Submission_Exercise</a:t>
            </a:r>
            <a:r>
              <a:rPr lang="en-US" dirty="0" smtClean="0">
                <a:solidFill>
                  <a:schemeClr val="accent4">
                    <a:lumMod val="50000"/>
                  </a:schemeClr>
                </a:solidFill>
                <a:latin typeface="Lucida Sans" panose="020B0602030504020204" pitchFamily="34" charset="0"/>
              </a:rPr>
              <a:t> path to respective home paths (Hint: Use </a:t>
            </a:r>
            <a:r>
              <a:rPr lang="en-US" dirty="0" err="1" smtClean="0">
                <a:solidFill>
                  <a:schemeClr val="accent4">
                    <a:lumMod val="50000"/>
                  </a:schemeClr>
                </a:solidFill>
                <a:latin typeface="Lucida Sans" panose="020B0602030504020204" pitchFamily="34" charset="0"/>
              </a:rPr>
              <a:t>cp</a:t>
            </a:r>
            <a:r>
              <a:rPr lang="en-US" dirty="0" smtClean="0">
                <a:solidFill>
                  <a:schemeClr val="accent4">
                    <a:lumMod val="50000"/>
                  </a:schemeClr>
                </a:solidFill>
                <a:latin typeface="Lucida Sans" panose="020B0602030504020204" pitchFamily="34" charset="0"/>
              </a:rPr>
              <a:t> command)</a:t>
            </a:r>
            <a:endParaRPr lang="en-US" dirty="0">
              <a:solidFill>
                <a:schemeClr val="accent4">
                  <a:lumMod val="50000"/>
                </a:schemeClr>
              </a:solidFill>
              <a:latin typeface="Lucida Sans" panose="020B0602030504020204" pitchFamily="34" charset="0"/>
            </a:endParaRPr>
          </a:p>
          <a:p>
            <a:r>
              <a:rPr lang="en-US" dirty="0" smtClean="0">
                <a:solidFill>
                  <a:schemeClr val="accent4">
                    <a:lumMod val="50000"/>
                  </a:schemeClr>
                </a:solidFill>
                <a:latin typeface="Lucida Sans" panose="020B0602030504020204" pitchFamily="34" charset="0"/>
              </a:rPr>
              <a:t>Step-2: Copy </a:t>
            </a:r>
            <a:r>
              <a:rPr lang="en-US" dirty="0" err="1" smtClean="0">
                <a:solidFill>
                  <a:schemeClr val="accent4">
                    <a:lumMod val="50000"/>
                  </a:schemeClr>
                </a:solidFill>
                <a:latin typeface="Lucida Sans" panose="020B0602030504020204" pitchFamily="34" charset="0"/>
              </a:rPr>
              <a:t>sample_projectile.sub</a:t>
            </a:r>
            <a:r>
              <a:rPr lang="en-US" dirty="0" smtClean="0">
                <a:solidFill>
                  <a:schemeClr val="accent4">
                    <a:lumMod val="50000"/>
                  </a:schemeClr>
                </a:solidFill>
                <a:latin typeface="Lucida Sans" panose="020B0602030504020204" pitchFamily="34" charset="0"/>
              </a:rPr>
              <a:t> script to respective home paths</a:t>
            </a:r>
          </a:p>
          <a:p>
            <a:r>
              <a:rPr lang="en-US" dirty="0" smtClean="0">
                <a:solidFill>
                  <a:schemeClr val="accent4">
                    <a:lumMod val="50000"/>
                  </a:schemeClr>
                </a:solidFill>
                <a:latin typeface="Lucida Sans" panose="020B0602030504020204" pitchFamily="34" charset="0"/>
              </a:rPr>
              <a:t>Modify the script to run projectile.exe</a:t>
            </a:r>
            <a:r>
              <a:rPr lang="en-US" dirty="0">
                <a:solidFill>
                  <a:schemeClr val="accent4">
                    <a:lumMod val="50000"/>
                  </a:schemeClr>
                </a:solidFill>
                <a:latin typeface="Lucida Sans" panose="020B0602030504020204" pitchFamily="34" charset="0"/>
              </a:rPr>
              <a:t> </a:t>
            </a:r>
            <a:r>
              <a:rPr lang="en-US" dirty="0" smtClean="0">
                <a:solidFill>
                  <a:schemeClr val="accent4">
                    <a:lumMod val="50000"/>
                  </a:schemeClr>
                </a:solidFill>
                <a:latin typeface="Lucida Sans" panose="020B0602030504020204" pitchFamily="34" charset="0"/>
              </a:rPr>
              <a:t>(Hint: Just need to add one line of code at the end to execute projectile.exe)</a:t>
            </a:r>
          </a:p>
          <a:p>
            <a:r>
              <a:rPr lang="en-US" dirty="0" smtClean="0">
                <a:solidFill>
                  <a:schemeClr val="accent4">
                    <a:lumMod val="50000"/>
                  </a:schemeClr>
                </a:solidFill>
                <a:latin typeface="Lucida Sans" panose="020B0602030504020204" pitchFamily="34" charset="0"/>
              </a:rPr>
              <a:t>Enter the command to submit job</a:t>
            </a:r>
          </a:p>
          <a:p>
            <a:r>
              <a:rPr lang="en-US" dirty="0" smtClean="0">
                <a:solidFill>
                  <a:schemeClr val="accent4">
                    <a:lumMod val="50000"/>
                  </a:schemeClr>
                </a:solidFill>
                <a:latin typeface="Lucida Sans" panose="020B0602030504020204" pitchFamily="34" charset="0"/>
              </a:rPr>
              <a:t>Check the status of the job using “</a:t>
            </a:r>
            <a:r>
              <a:rPr lang="en-US" dirty="0" err="1" smtClean="0">
                <a:solidFill>
                  <a:schemeClr val="accent4">
                    <a:lumMod val="50000"/>
                  </a:schemeClr>
                </a:solidFill>
                <a:latin typeface="Lucida Sans" panose="020B0602030504020204" pitchFamily="34" charset="0"/>
              </a:rPr>
              <a:t>qstat</a:t>
            </a:r>
            <a:r>
              <a:rPr lang="en-US" dirty="0" smtClean="0">
                <a:solidFill>
                  <a:schemeClr val="accent4">
                    <a:lumMod val="50000"/>
                  </a:schemeClr>
                </a:solidFill>
                <a:latin typeface="Lucida Sans" panose="020B0602030504020204" pitchFamily="34" charset="0"/>
              </a:rPr>
              <a:t>” command</a:t>
            </a:r>
          </a:p>
          <a:p>
            <a:endParaRPr lang="en-US" dirty="0" smtClean="0">
              <a:solidFill>
                <a:schemeClr val="accent4">
                  <a:lumMod val="50000"/>
                </a:schemeClr>
              </a:solidFill>
              <a:latin typeface="Lucida Sans" panose="020B0602030504020204" pitchFamily="34" charset="0"/>
            </a:endParaRP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6995160" y="5989319"/>
            <a:ext cx="5196840" cy="764223"/>
          </a:xfrm>
          <a:prstGeom prst="rect">
            <a:avLst/>
          </a:prstGeom>
        </p:spPr>
      </p:pic>
    </p:spTree>
    <p:extLst>
      <p:ext uri="{BB962C8B-B14F-4D97-AF65-F5344CB8AC3E}">
        <p14:creationId xmlns:p14="http://schemas.microsoft.com/office/powerpoint/2010/main" val="2553122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rPr>
              <a:t>Ganglia URL</a:t>
            </a:r>
            <a:endParaRPr lang="en-US" b="1" dirty="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smtClean="0">
                <a:solidFill>
                  <a:schemeClr val="accent4">
                    <a:lumMod val="50000"/>
                  </a:schemeClr>
                </a:solidFill>
              </a:rPr>
              <a:t>http://merced.ucmerced.edu/ganglia/</a:t>
            </a:r>
            <a:endParaRPr lang="en-US" dirty="0">
              <a:solidFill>
                <a:schemeClr val="accent4">
                  <a:lumMod val="50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6995160" y="5989319"/>
            <a:ext cx="5196840" cy="764223"/>
          </a:xfrm>
          <a:prstGeom prst="rect">
            <a:avLst/>
          </a:prstGeom>
        </p:spPr>
      </p:pic>
    </p:spTree>
    <p:extLst>
      <p:ext uri="{BB962C8B-B14F-4D97-AF65-F5344CB8AC3E}">
        <p14:creationId xmlns:p14="http://schemas.microsoft.com/office/powerpoint/2010/main" val="4077796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581" y="635000"/>
            <a:ext cx="11329359" cy="825500"/>
          </a:xfrm>
        </p:spPr>
        <p:txBody>
          <a:bodyPr>
            <a:noAutofit/>
          </a:bodyPr>
          <a:lstStyle/>
          <a:p>
            <a:r>
              <a:rPr lang="en-US" sz="4000" dirty="0" smtClean="0">
                <a:solidFill>
                  <a:schemeClr val="accent1">
                    <a:lumMod val="50000"/>
                  </a:schemeClr>
                </a:solidFill>
                <a:latin typeface="Arial Rounded MT Bold" panose="020F0704030504030204" pitchFamily="34" charset="0"/>
              </a:rPr>
              <a:t>DIVERSE RESEARCH GROUPS ON CAMPUS</a:t>
            </a:r>
            <a:endParaRPr lang="en-US" sz="4000" dirty="0">
              <a:solidFill>
                <a:schemeClr val="accent1">
                  <a:lumMod val="50000"/>
                </a:schemeClr>
              </a:solidFill>
              <a:latin typeface="Arial Rounded MT Bold" panose="020F0704030504030204" pitchFamily="34" charset="0"/>
            </a:endParaRPr>
          </a:p>
        </p:txBody>
      </p:sp>
      <p:sp>
        <p:nvSpPr>
          <p:cNvPr id="3" name="Content Placeholder 2"/>
          <p:cNvSpPr>
            <a:spLocks noGrp="1"/>
          </p:cNvSpPr>
          <p:nvPr>
            <p:ph idx="1"/>
          </p:nvPr>
        </p:nvSpPr>
        <p:spPr>
          <a:xfrm>
            <a:off x="838200" y="1690688"/>
            <a:ext cx="10515600" cy="3217305"/>
          </a:xfrm>
        </p:spPr>
        <p:txBody>
          <a:bodyPr>
            <a:noAutofit/>
          </a:bodyPr>
          <a:lstStyle/>
          <a:p>
            <a:r>
              <a:rPr lang="en-US" sz="2400" b="1" dirty="0" smtClean="0">
                <a:solidFill>
                  <a:schemeClr val="accent1">
                    <a:lumMod val="50000"/>
                  </a:schemeClr>
                </a:solidFill>
              </a:rPr>
              <a:t>Natural Sciences </a:t>
            </a:r>
            <a:r>
              <a:rPr lang="en-US" sz="2400" dirty="0" smtClean="0"/>
              <a:t>– </a:t>
            </a:r>
            <a:r>
              <a:rPr lang="en-US" sz="2400" dirty="0" smtClean="0">
                <a:solidFill>
                  <a:schemeClr val="accent4">
                    <a:lumMod val="50000"/>
                  </a:schemeClr>
                </a:solidFill>
              </a:rPr>
              <a:t>Soil Biogeochemistry, Biological Physics Theory and Computation, Theoretical Atomic and Molecular Physics, Applied Mathematics, Quantum Chemistry</a:t>
            </a:r>
          </a:p>
          <a:p>
            <a:r>
              <a:rPr lang="en-US" sz="2400" b="1" dirty="0" smtClean="0">
                <a:solidFill>
                  <a:schemeClr val="accent1">
                    <a:lumMod val="50000"/>
                  </a:schemeClr>
                </a:solidFill>
              </a:rPr>
              <a:t>Engineering</a:t>
            </a:r>
            <a:r>
              <a:rPr lang="en-US" sz="2400" dirty="0" smtClean="0"/>
              <a:t> – </a:t>
            </a:r>
            <a:r>
              <a:rPr lang="en-US" sz="2400" dirty="0" smtClean="0">
                <a:solidFill>
                  <a:schemeClr val="accent4">
                    <a:lumMod val="50000"/>
                  </a:schemeClr>
                </a:solidFill>
              </a:rPr>
              <a:t>Tribology, Machine Learning, Fault tolerance/resilience in large-scale parallel and distributed systems, power-aware computing</a:t>
            </a:r>
          </a:p>
          <a:p>
            <a:r>
              <a:rPr lang="en-US" sz="2400" b="1" dirty="0" smtClean="0">
                <a:solidFill>
                  <a:schemeClr val="accent1">
                    <a:lumMod val="50000"/>
                  </a:schemeClr>
                </a:solidFill>
              </a:rPr>
              <a:t>Social Sciences Humanities and Arts</a:t>
            </a:r>
            <a:r>
              <a:rPr lang="en-US" sz="2400" dirty="0" smtClean="0"/>
              <a:t>- </a:t>
            </a:r>
            <a:r>
              <a:rPr lang="en-US" sz="2400" dirty="0" smtClean="0">
                <a:solidFill>
                  <a:schemeClr val="accent4">
                    <a:lumMod val="50000"/>
                  </a:schemeClr>
                </a:solidFill>
              </a:rPr>
              <a:t>Speech Development, Evolution of Communication, Neural Networks, Vocal Motor Control, Mesoamerican Indigenous literatures and cultures, Central American and Latina/o cultural studies</a:t>
            </a:r>
          </a:p>
          <a:p>
            <a:pPr marL="0" indent="0">
              <a:buNone/>
            </a:pPr>
            <a:endParaRPr lang="en-US" sz="2400"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6995160" y="6057899"/>
            <a:ext cx="5196840" cy="764223"/>
          </a:xfrm>
          <a:prstGeom prst="rect">
            <a:avLst/>
          </a:prstGeom>
        </p:spPr>
      </p:pic>
    </p:spTree>
    <p:extLst>
      <p:ext uri="{BB962C8B-B14F-4D97-AF65-F5344CB8AC3E}">
        <p14:creationId xmlns:p14="http://schemas.microsoft.com/office/powerpoint/2010/main" val="4102306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9468" y="507616"/>
            <a:ext cx="5181332" cy="631375"/>
          </a:xfrm>
        </p:spPr>
        <p:txBody>
          <a:bodyPr>
            <a:noAutofit/>
          </a:bodyPr>
          <a:lstStyle/>
          <a:p>
            <a:r>
              <a:rPr lang="en-US" sz="4000" dirty="0" smtClean="0">
                <a:solidFill>
                  <a:schemeClr val="accent1">
                    <a:lumMod val="50000"/>
                  </a:schemeClr>
                </a:solidFill>
                <a:latin typeface="Arial Rounded MT Bold" panose="020F0704030504030204" pitchFamily="34" charset="0"/>
              </a:rPr>
              <a:t>MERCED CLUSTER</a:t>
            </a:r>
            <a:endParaRPr lang="en-US" sz="4000" dirty="0">
              <a:solidFill>
                <a:schemeClr val="accent1">
                  <a:lumMod val="50000"/>
                </a:schemeClr>
              </a:solidFill>
              <a:latin typeface="Arial Rounded MT Bold" panose="020F0704030504030204" pitchFamily="34" charset="0"/>
            </a:endParaRPr>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210550" y="5715000"/>
            <a:ext cx="3981450" cy="1143000"/>
          </a:xfrm>
          <a:prstGeom prst="rect">
            <a:avLst/>
          </a:prstGeom>
        </p:spPr>
      </p:pic>
      <p:sp>
        <p:nvSpPr>
          <p:cNvPr id="8" name="TextBox 7"/>
          <p:cNvSpPr txBox="1"/>
          <p:nvPr/>
        </p:nvSpPr>
        <p:spPr>
          <a:xfrm>
            <a:off x="3230479" y="1132925"/>
            <a:ext cx="6069330" cy="430887"/>
          </a:xfrm>
          <a:prstGeom prst="rect">
            <a:avLst/>
          </a:prstGeom>
          <a:noFill/>
        </p:spPr>
        <p:txBody>
          <a:bodyPr wrap="square" rtlCol="0">
            <a:spAutoFit/>
          </a:bodyPr>
          <a:lstStyle/>
          <a:p>
            <a:r>
              <a:rPr lang="en-US" sz="2200" b="1" dirty="0" smtClean="0">
                <a:solidFill>
                  <a:schemeClr val="accent5">
                    <a:lumMod val="50000"/>
                  </a:schemeClr>
                </a:solidFill>
              </a:rPr>
              <a:t>To </a:t>
            </a:r>
            <a:r>
              <a:rPr lang="en-US" sz="2200" b="1" dirty="0">
                <a:solidFill>
                  <a:schemeClr val="accent5">
                    <a:lumMod val="50000"/>
                  </a:schemeClr>
                </a:solidFill>
              </a:rPr>
              <a:t>learn </a:t>
            </a:r>
            <a:r>
              <a:rPr lang="en-US" sz="2200" b="1" dirty="0" smtClean="0">
                <a:solidFill>
                  <a:schemeClr val="accent5">
                    <a:lumMod val="50000"/>
                  </a:schemeClr>
                </a:solidFill>
              </a:rPr>
              <a:t>more, visit : </a:t>
            </a:r>
            <a:r>
              <a:rPr lang="en-US" sz="2200" b="1" dirty="0">
                <a:solidFill>
                  <a:schemeClr val="accent5">
                    <a:lumMod val="50000"/>
                  </a:schemeClr>
                </a:solidFill>
              </a:rPr>
              <a:t>http://hpcwiki.ucmerced.edu</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6531" y="1659397"/>
            <a:ext cx="10058400" cy="3492711"/>
          </a:xfrm>
          <a:prstGeom prst="rect">
            <a:avLst/>
          </a:prstGeom>
        </p:spPr>
      </p:pic>
      <p:sp>
        <p:nvSpPr>
          <p:cNvPr id="10" name="TextBox 9"/>
          <p:cNvSpPr txBox="1"/>
          <p:nvPr/>
        </p:nvSpPr>
        <p:spPr>
          <a:xfrm>
            <a:off x="1867301" y="5503042"/>
            <a:ext cx="7180647" cy="338554"/>
          </a:xfrm>
          <a:prstGeom prst="rect">
            <a:avLst/>
          </a:prstGeom>
          <a:noFill/>
        </p:spPr>
        <p:txBody>
          <a:bodyPr wrap="square" rtlCol="0">
            <a:spAutoFit/>
          </a:bodyPr>
          <a:lstStyle/>
          <a:p>
            <a:r>
              <a:rPr lang="en-US" sz="1600" b="1" dirty="0">
                <a:solidFill>
                  <a:schemeClr val="accent1">
                    <a:lumMod val="50000"/>
                  </a:schemeClr>
                </a:solidFill>
              </a:rPr>
              <a:t>MERCED is supported by the National Science Foundation (Grant No. ACI-1429783)</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075" y="5152108"/>
            <a:ext cx="943226" cy="943226"/>
          </a:xfrm>
          <a:prstGeom prst="rect">
            <a:avLst/>
          </a:prstGeom>
        </p:spPr>
      </p:pic>
    </p:spTree>
    <p:extLst>
      <p:ext uri="{BB962C8B-B14F-4D97-AF65-F5344CB8AC3E}">
        <p14:creationId xmlns:p14="http://schemas.microsoft.com/office/powerpoint/2010/main" val="1653048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20" y="0"/>
            <a:ext cx="4846320" cy="1016000"/>
          </a:xfrm>
        </p:spPr>
        <p:txBody>
          <a:bodyPr>
            <a:normAutofit fontScale="90000"/>
          </a:bodyPr>
          <a:lstStyle/>
          <a:p>
            <a:r>
              <a:rPr lang="en-US" b="1" dirty="0" smtClean="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rPr>
              <a:t>Computing Cluster</a:t>
            </a:r>
            <a:endParaRPr lang="en-US" b="1" dirty="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Content Placeholder 2"/>
          <p:cNvSpPr>
            <a:spLocks noGrp="1"/>
          </p:cNvSpPr>
          <p:nvPr>
            <p:ph idx="1"/>
          </p:nvPr>
        </p:nvSpPr>
        <p:spPr>
          <a:xfrm>
            <a:off x="457201" y="1137920"/>
            <a:ext cx="10790722" cy="4993373"/>
          </a:xfrm>
        </p:spPr>
        <p:txBody>
          <a:bodyPr>
            <a:normAutofit/>
          </a:bodyPr>
          <a:lstStyle/>
          <a:p>
            <a:r>
              <a:rPr lang="en-US" dirty="0">
                <a:solidFill>
                  <a:schemeClr val="accent4">
                    <a:lumMod val="50000"/>
                  </a:schemeClr>
                </a:solidFill>
                <a:latin typeface="Lucida Sans" panose="020B0602030504020204" pitchFamily="34" charset="0"/>
              </a:rPr>
              <a:t>The computer clustering approach usually </a:t>
            </a:r>
            <a:r>
              <a:rPr lang="en-US" dirty="0" smtClean="0">
                <a:solidFill>
                  <a:schemeClr val="accent4">
                    <a:lumMod val="50000"/>
                  </a:schemeClr>
                </a:solidFill>
                <a:latin typeface="Lucida Sans" panose="020B0602030504020204" pitchFamily="34" charset="0"/>
              </a:rPr>
              <a:t>connects </a:t>
            </a:r>
            <a:r>
              <a:rPr lang="en-US" dirty="0">
                <a:solidFill>
                  <a:schemeClr val="accent4">
                    <a:lumMod val="50000"/>
                  </a:schemeClr>
                </a:solidFill>
                <a:latin typeface="Lucida Sans" panose="020B0602030504020204" pitchFamily="34" charset="0"/>
              </a:rPr>
              <a:t>a number of readily available computing nodes (e.g. personal computers used as servers) via a </a:t>
            </a:r>
            <a:r>
              <a:rPr lang="en-US" dirty="0" smtClean="0">
                <a:solidFill>
                  <a:schemeClr val="accent4">
                    <a:lumMod val="50000"/>
                  </a:schemeClr>
                </a:solidFill>
                <a:latin typeface="Lucida Sans" panose="020B0602030504020204" pitchFamily="34" charset="0"/>
              </a:rPr>
              <a:t>fast</a:t>
            </a:r>
            <a:r>
              <a:rPr lang="en-US" dirty="0">
                <a:solidFill>
                  <a:schemeClr val="accent4">
                    <a:lumMod val="50000"/>
                  </a:schemeClr>
                </a:solidFill>
                <a:latin typeface="Lucida Sans" panose="020B0602030504020204" pitchFamily="34" charset="0"/>
              </a:rPr>
              <a:t> </a:t>
            </a:r>
            <a:r>
              <a:rPr lang="en-US" dirty="0" smtClean="0">
                <a:solidFill>
                  <a:schemeClr val="accent4">
                    <a:lumMod val="50000"/>
                  </a:schemeClr>
                </a:solidFill>
                <a:latin typeface="Lucida Sans" panose="020B0602030504020204" pitchFamily="34" charset="0"/>
              </a:rPr>
              <a:t>network.</a:t>
            </a:r>
            <a:r>
              <a:rPr lang="en-US" baseline="30000" dirty="0" smtClean="0">
                <a:solidFill>
                  <a:schemeClr val="accent4">
                    <a:lumMod val="50000"/>
                  </a:schemeClr>
                </a:solidFill>
                <a:latin typeface="Lucida Sans" panose="020B0602030504020204" pitchFamily="34" charset="0"/>
              </a:rPr>
              <a:t> </a:t>
            </a:r>
            <a:r>
              <a:rPr lang="en-US" dirty="0" smtClean="0">
                <a:solidFill>
                  <a:schemeClr val="accent4">
                    <a:lumMod val="50000"/>
                  </a:schemeClr>
                </a:solidFill>
                <a:latin typeface="Lucida Sans" panose="020B0602030504020204" pitchFamily="34" charset="0"/>
              </a:rPr>
              <a:t>The </a:t>
            </a:r>
            <a:r>
              <a:rPr lang="en-US" dirty="0">
                <a:solidFill>
                  <a:schemeClr val="accent4">
                    <a:lumMod val="50000"/>
                  </a:schemeClr>
                </a:solidFill>
                <a:latin typeface="Lucida Sans" panose="020B0602030504020204" pitchFamily="34" charset="0"/>
              </a:rPr>
              <a:t>activities of the computing nodes are orchestrated by "clustering middleware", a software layer that sits atop the nodes and allows the users to treat the cluster as by and large one cohesive computing unit, e.g. via a single system image </a:t>
            </a:r>
            <a:r>
              <a:rPr lang="en-US" dirty="0" smtClean="0">
                <a:solidFill>
                  <a:schemeClr val="accent4">
                    <a:lumMod val="50000"/>
                  </a:schemeClr>
                </a:solidFill>
                <a:latin typeface="Lucida Sans" panose="020B0602030504020204" pitchFamily="34" charset="0"/>
              </a:rPr>
              <a:t>concept.</a:t>
            </a:r>
          </a:p>
          <a:p>
            <a:pPr marL="0" indent="0">
              <a:buNone/>
            </a:pPr>
            <a:endParaRPr lang="en-US" dirty="0" smtClean="0">
              <a:solidFill>
                <a:schemeClr val="accent4">
                  <a:lumMod val="50000"/>
                </a:schemeClr>
              </a:solidFill>
              <a:latin typeface="Lucida Sans" panose="020B0602030504020204" pitchFamily="34" charset="0"/>
            </a:endParaRPr>
          </a:p>
          <a:p>
            <a:r>
              <a:rPr lang="en-US" dirty="0" smtClean="0">
                <a:solidFill>
                  <a:schemeClr val="accent4">
                    <a:lumMod val="50000"/>
                  </a:schemeClr>
                </a:solidFill>
                <a:latin typeface="Lucida Sans" panose="020B0602030504020204" pitchFamily="34" charset="0"/>
              </a:rPr>
              <a:t>Computer </a:t>
            </a:r>
            <a:r>
              <a:rPr lang="en-US" dirty="0">
                <a:solidFill>
                  <a:schemeClr val="accent4">
                    <a:lumMod val="50000"/>
                  </a:schemeClr>
                </a:solidFill>
                <a:latin typeface="Lucida Sans" panose="020B0602030504020204" pitchFamily="34" charset="0"/>
              </a:rPr>
              <a:t>clustering relies on a centralized management approach which makes the nodes available as orchestrated shared servers. </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6995160" y="5989319"/>
            <a:ext cx="5196840" cy="764223"/>
          </a:xfrm>
          <a:prstGeom prst="rect">
            <a:avLst/>
          </a:prstGeom>
        </p:spPr>
      </p:pic>
    </p:spTree>
    <p:extLst>
      <p:ext uri="{BB962C8B-B14F-4D97-AF65-F5344CB8AC3E}">
        <p14:creationId xmlns:p14="http://schemas.microsoft.com/office/powerpoint/2010/main" val="3240288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160" y="0"/>
            <a:ext cx="9347200" cy="822960"/>
          </a:xfrm>
        </p:spPr>
        <p:txBody>
          <a:bodyPr>
            <a:normAutofit/>
          </a:bodyPr>
          <a:lstStyle/>
          <a:p>
            <a:r>
              <a:rPr lang="en-US" sz="4000" b="1" dirty="0" smtClean="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rPr>
              <a:t>Physical</a:t>
            </a:r>
            <a:r>
              <a:rPr lang="en-US" sz="4000" dirty="0" smtClean="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rPr>
              <a:t> </a:t>
            </a:r>
            <a:r>
              <a:rPr lang="en-US" sz="4000" b="1" dirty="0" smtClean="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rPr>
              <a:t>Setup of Merced Cluster</a:t>
            </a:r>
            <a:endParaRPr lang="en-US" sz="4000" b="1" dirty="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Subtitle 2"/>
          <p:cNvSpPr>
            <a:spLocks noGrp="1"/>
          </p:cNvSpPr>
          <p:nvPr>
            <p:ph type="subTitle" idx="1"/>
          </p:nvPr>
        </p:nvSpPr>
        <p:spPr>
          <a:xfrm>
            <a:off x="477520" y="1066800"/>
            <a:ext cx="11159423" cy="5110480"/>
          </a:xfrm>
        </p:spPr>
        <p:txBody>
          <a:bodyPr>
            <a:normAutofit fontScale="92500" lnSpcReduction="20000"/>
          </a:bodyPr>
          <a:lstStyle/>
          <a:p>
            <a:pPr marL="233363" indent="-233363" algn="l">
              <a:buFont typeface="Arial" panose="020B0604020202020204" pitchFamily="34" charset="0"/>
              <a:buChar char="•"/>
            </a:pPr>
            <a:r>
              <a:rPr lang="en-US" sz="3000" dirty="0" smtClean="0">
                <a:solidFill>
                  <a:schemeClr val="accent4">
                    <a:lumMod val="50000"/>
                  </a:schemeClr>
                </a:solidFill>
                <a:latin typeface="Lucida Sans" panose="020B0602030504020204" pitchFamily="34" charset="0"/>
              </a:rPr>
              <a:t>Merced Cluster is located in SE-2 040</a:t>
            </a:r>
          </a:p>
          <a:p>
            <a:pPr marL="342900" indent="-342900" algn="l">
              <a:buFont typeface="Arial" panose="020B0604020202020204" pitchFamily="34" charset="0"/>
              <a:buChar char="•"/>
            </a:pPr>
            <a:endParaRPr lang="en-US" sz="3000" dirty="0">
              <a:solidFill>
                <a:schemeClr val="accent4">
                  <a:lumMod val="50000"/>
                </a:schemeClr>
              </a:solidFill>
              <a:latin typeface="Lucida Sans" panose="020B0602030504020204" pitchFamily="34" charset="0"/>
            </a:endParaRPr>
          </a:p>
          <a:p>
            <a:pPr marL="233363" indent="-233363" algn="l">
              <a:buFont typeface="Arial" panose="020B0604020202020204" pitchFamily="34" charset="0"/>
              <a:buChar char="•"/>
            </a:pPr>
            <a:r>
              <a:rPr lang="en-US" sz="3000" dirty="0" smtClean="0">
                <a:solidFill>
                  <a:schemeClr val="accent4">
                    <a:lumMod val="50000"/>
                  </a:schemeClr>
                </a:solidFill>
                <a:latin typeface="Lucida Sans" panose="020B0602030504020204" pitchFamily="34" charset="0"/>
              </a:rPr>
              <a:t>Head node(</a:t>
            </a:r>
            <a:r>
              <a:rPr lang="en-US" sz="3000" dirty="0" err="1" smtClean="0">
                <a:solidFill>
                  <a:schemeClr val="accent4">
                    <a:lumMod val="50000"/>
                  </a:schemeClr>
                </a:solidFill>
                <a:latin typeface="Lucida Sans" panose="020B0602030504020204" pitchFamily="34" charset="0"/>
              </a:rPr>
              <a:t>merced</a:t>
            </a:r>
            <a:r>
              <a:rPr lang="en-US" sz="3000" dirty="0" smtClean="0">
                <a:solidFill>
                  <a:schemeClr val="accent4">
                    <a:lumMod val="50000"/>
                  </a:schemeClr>
                </a:solidFill>
                <a:latin typeface="Lucida Sans" panose="020B0602030504020204" pitchFamily="34" charset="0"/>
              </a:rPr>
              <a:t>) + 78 CPU compute nodes(mrcd01 – mrcd78) + </a:t>
            </a:r>
          </a:p>
          <a:p>
            <a:pPr algn="l"/>
            <a:r>
              <a:rPr lang="en-US" sz="3000" dirty="0" smtClean="0">
                <a:solidFill>
                  <a:schemeClr val="accent4">
                    <a:lumMod val="50000"/>
                  </a:schemeClr>
                </a:solidFill>
                <a:latin typeface="Lucida Sans" panose="020B0602030504020204" pitchFamily="34" charset="0"/>
              </a:rPr>
              <a:t>  6 GPU compute nodes(mrcdg01-mrcdg06) +</a:t>
            </a:r>
          </a:p>
          <a:p>
            <a:pPr algn="l"/>
            <a:r>
              <a:rPr lang="en-US" sz="3000" dirty="0" smtClean="0">
                <a:solidFill>
                  <a:schemeClr val="accent4">
                    <a:lumMod val="50000"/>
                  </a:schemeClr>
                </a:solidFill>
                <a:latin typeface="Lucida Sans" panose="020B0602030504020204" pitchFamily="34" charset="0"/>
              </a:rPr>
              <a:t>  Cluster Storage Unit (</a:t>
            </a:r>
            <a:r>
              <a:rPr lang="en-US" sz="3000" dirty="0" err="1" smtClean="0">
                <a:solidFill>
                  <a:schemeClr val="accent4">
                    <a:lumMod val="50000"/>
                  </a:schemeClr>
                </a:solidFill>
                <a:latin typeface="Lucida Sans" panose="020B0602030504020204" pitchFamily="34" charset="0"/>
              </a:rPr>
              <a:t>clusterstorage</a:t>
            </a:r>
            <a:r>
              <a:rPr lang="en-US" sz="3000" dirty="0" smtClean="0">
                <a:solidFill>
                  <a:schemeClr val="accent4">
                    <a:lumMod val="50000"/>
                  </a:schemeClr>
                </a:solidFill>
                <a:latin typeface="Lucida Sans" panose="020B0602030504020204" pitchFamily="34" charset="0"/>
              </a:rPr>
              <a:t>)</a:t>
            </a:r>
          </a:p>
          <a:p>
            <a:pPr algn="l"/>
            <a:endParaRPr lang="en-US" sz="3000" dirty="0" smtClean="0">
              <a:solidFill>
                <a:schemeClr val="accent4">
                  <a:lumMod val="50000"/>
                </a:schemeClr>
              </a:solidFill>
              <a:latin typeface="Lucida Sans" panose="020B0602030504020204" pitchFamily="34" charset="0"/>
            </a:endParaRPr>
          </a:p>
          <a:p>
            <a:pPr marL="342900" indent="-342900" algn="l">
              <a:buFont typeface="Arial" panose="020B0604020202020204" pitchFamily="34" charset="0"/>
              <a:buChar char="•"/>
            </a:pPr>
            <a:r>
              <a:rPr lang="en-US" sz="3000" dirty="0" smtClean="0">
                <a:solidFill>
                  <a:schemeClr val="accent4">
                    <a:lumMod val="50000"/>
                  </a:schemeClr>
                </a:solidFill>
                <a:latin typeface="Lucida Sans" panose="020B0602030504020204" pitchFamily="34" charset="0"/>
              </a:rPr>
              <a:t>The GPU nodes contain NVIDIA GPUs and Intel Xeon Phi GPUs</a:t>
            </a:r>
          </a:p>
          <a:p>
            <a:pPr algn="l"/>
            <a:endParaRPr lang="en-US" sz="3000" dirty="0" smtClean="0">
              <a:solidFill>
                <a:schemeClr val="accent4">
                  <a:lumMod val="50000"/>
                </a:schemeClr>
              </a:solidFill>
              <a:latin typeface="Lucida Sans" panose="020B0602030504020204" pitchFamily="34" charset="0"/>
            </a:endParaRPr>
          </a:p>
          <a:p>
            <a:pPr marL="342900" indent="-342900" algn="l">
              <a:buFont typeface="Arial" panose="020B0604020202020204" pitchFamily="34" charset="0"/>
              <a:buChar char="•"/>
            </a:pPr>
            <a:r>
              <a:rPr lang="en-US" sz="3000" dirty="0" smtClean="0">
                <a:solidFill>
                  <a:schemeClr val="accent4">
                    <a:lumMod val="50000"/>
                  </a:schemeClr>
                </a:solidFill>
                <a:latin typeface="Lucida Sans" panose="020B0602030504020204" pitchFamily="34" charset="0"/>
              </a:rPr>
              <a:t>Each node has 128GB of RAM</a:t>
            </a:r>
          </a:p>
          <a:p>
            <a:pPr algn="l"/>
            <a:r>
              <a:rPr lang="en-US" sz="3000" dirty="0" smtClean="0">
                <a:solidFill>
                  <a:schemeClr val="accent4">
                    <a:lumMod val="50000"/>
                  </a:schemeClr>
                </a:solidFill>
                <a:latin typeface="Lucida Sans" panose="020B0602030504020204" pitchFamily="34" charset="0"/>
              </a:rPr>
              <a:t> </a:t>
            </a:r>
          </a:p>
          <a:p>
            <a:pPr marL="342900" indent="-342900" algn="l">
              <a:buFont typeface="Arial" panose="020B0604020202020204" pitchFamily="34" charset="0"/>
              <a:buChar char="•"/>
            </a:pPr>
            <a:r>
              <a:rPr lang="en-US" sz="3000" dirty="0" smtClean="0">
                <a:solidFill>
                  <a:schemeClr val="accent4">
                    <a:lumMod val="50000"/>
                  </a:schemeClr>
                </a:solidFill>
                <a:latin typeface="Lucida Sans" panose="020B0602030504020204" pitchFamily="34" charset="0"/>
              </a:rPr>
              <a:t>The nodes are interconnected with </a:t>
            </a:r>
            <a:r>
              <a:rPr lang="en-US" sz="3000" dirty="0" err="1" smtClean="0">
                <a:solidFill>
                  <a:schemeClr val="accent4">
                    <a:lumMod val="50000"/>
                  </a:schemeClr>
                </a:solidFill>
                <a:latin typeface="Lucida Sans" panose="020B0602030504020204" pitchFamily="34" charset="0"/>
              </a:rPr>
              <a:t>Infiniband</a:t>
            </a:r>
            <a:r>
              <a:rPr lang="en-US" sz="3000" dirty="0" smtClean="0">
                <a:solidFill>
                  <a:schemeClr val="accent4">
                    <a:lumMod val="50000"/>
                  </a:schemeClr>
                </a:solidFill>
                <a:latin typeface="Lucida Sans" panose="020B0602030504020204" pitchFamily="34" charset="0"/>
              </a:rPr>
              <a:t> network </a:t>
            </a:r>
          </a:p>
          <a:p>
            <a:pPr marL="342900" indent="-342900" algn="l">
              <a:buFont typeface="Arial" panose="020B0604020202020204" pitchFamily="34" charset="0"/>
              <a:buChar char="•"/>
            </a:pPr>
            <a:endParaRPr lang="en-US" dirty="0" smtClean="0">
              <a:solidFill>
                <a:schemeClr val="accent4">
                  <a:lumMod val="50000"/>
                </a:schemeClr>
              </a:solidFill>
            </a:endParaRPr>
          </a:p>
          <a:p>
            <a:pPr marL="342900" indent="-342900" algn="l">
              <a:buFont typeface="Arial" panose="020B0604020202020204" pitchFamily="34" charset="0"/>
              <a:buChar char="•"/>
            </a:pPr>
            <a:endParaRPr lang="en-US" dirty="0" smtClean="0">
              <a:solidFill>
                <a:schemeClr val="accent4">
                  <a:lumMod val="50000"/>
                </a:schemeClr>
              </a:solidFill>
            </a:endParaRPr>
          </a:p>
          <a:p>
            <a:pPr marL="342900" indent="-342900" algn="l">
              <a:buFont typeface="Arial" panose="020B0604020202020204" pitchFamily="34" charset="0"/>
              <a:buChar char="•"/>
            </a:pPr>
            <a:endParaRPr lang="en-US" dirty="0" smtClean="0">
              <a:solidFill>
                <a:schemeClr val="accent4">
                  <a:lumMod val="50000"/>
                </a:schemeClr>
              </a:solidFill>
            </a:endParaRPr>
          </a:p>
          <a:p>
            <a:pPr marL="342900" indent="-342900" algn="l">
              <a:buFont typeface="Arial" panose="020B0604020202020204" pitchFamily="34" charset="0"/>
              <a:buChar char="•"/>
            </a:pPr>
            <a:endParaRPr lang="en-US" dirty="0" smtClean="0">
              <a:solidFill>
                <a:schemeClr val="accent4">
                  <a:lumMod val="50000"/>
                </a:schemeClr>
              </a:solidFill>
            </a:endParaRPr>
          </a:p>
          <a:p>
            <a:pPr marL="342900" indent="-342900" algn="l">
              <a:buFont typeface="Arial" panose="020B0604020202020204" pitchFamily="34" charset="0"/>
              <a:buChar char="•"/>
            </a:pPr>
            <a:endParaRPr lang="en-US" dirty="0">
              <a:solidFill>
                <a:schemeClr val="accent4">
                  <a:lumMod val="50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6995160" y="5989319"/>
            <a:ext cx="5196840" cy="764223"/>
          </a:xfrm>
          <a:prstGeom prst="rect">
            <a:avLst/>
          </a:prstGeom>
        </p:spPr>
      </p:pic>
    </p:spTree>
    <p:extLst>
      <p:ext uri="{BB962C8B-B14F-4D97-AF65-F5344CB8AC3E}">
        <p14:creationId xmlns:p14="http://schemas.microsoft.com/office/powerpoint/2010/main" val="1582209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6035040" cy="1029902"/>
          </a:xfrm>
        </p:spPr>
        <p:txBody>
          <a:bodyPr>
            <a:normAutofit/>
          </a:bodyPr>
          <a:lstStyle/>
          <a:p>
            <a:r>
              <a:rPr lang="en-US" sz="4000" b="1" dirty="0" err="1" smtClean="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rPr>
              <a:t>Infiniband</a:t>
            </a:r>
            <a:r>
              <a:rPr lang="en-US" sz="4000" b="1" dirty="0" smtClean="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rPr>
              <a:t> Architecture</a:t>
            </a:r>
            <a:endParaRPr lang="en-US" sz="4000" b="1" dirty="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Content Placeholder 2"/>
          <p:cNvSpPr>
            <a:spLocks noGrp="1"/>
          </p:cNvSpPr>
          <p:nvPr>
            <p:ph idx="1"/>
          </p:nvPr>
        </p:nvSpPr>
        <p:spPr>
          <a:xfrm>
            <a:off x="457200" y="1029903"/>
            <a:ext cx="11584004" cy="5207268"/>
          </a:xfrm>
        </p:spPr>
        <p:txBody>
          <a:bodyPr>
            <a:noAutofit/>
          </a:bodyPr>
          <a:lstStyle/>
          <a:p>
            <a:r>
              <a:rPr lang="en-US" dirty="0" err="1">
                <a:solidFill>
                  <a:schemeClr val="accent4">
                    <a:lumMod val="50000"/>
                  </a:schemeClr>
                </a:solidFill>
                <a:latin typeface="Lucida Sans" panose="020B0602030504020204" pitchFamily="34" charset="0"/>
              </a:rPr>
              <a:t>InfiniBand</a:t>
            </a:r>
            <a:r>
              <a:rPr lang="en-US" dirty="0">
                <a:solidFill>
                  <a:schemeClr val="accent4">
                    <a:lumMod val="50000"/>
                  </a:schemeClr>
                </a:solidFill>
                <a:latin typeface="Lucida Sans" panose="020B0602030504020204" pitchFamily="34" charset="0"/>
              </a:rPr>
              <a:t> was introduced in 2000 as a way to tie memory and processors of multiple servers together so tightly that communications among them would be as if they were on the same printed circuit board</a:t>
            </a:r>
            <a:r>
              <a:rPr lang="en-US">
                <a:solidFill>
                  <a:schemeClr val="accent4">
                    <a:lumMod val="50000"/>
                  </a:schemeClr>
                </a:solidFill>
                <a:latin typeface="Lucida Sans" panose="020B0602030504020204" pitchFamily="34" charset="0"/>
              </a:rPr>
              <a:t>. </a:t>
            </a:r>
            <a:r>
              <a:rPr lang="en-US" smtClean="0">
                <a:solidFill>
                  <a:schemeClr val="accent4">
                    <a:lumMod val="50000"/>
                  </a:schemeClr>
                </a:solidFill>
                <a:latin typeface="Lucida Sans" panose="020B0602030504020204" pitchFamily="34" charset="0"/>
              </a:rPr>
              <a:t>InfiniBand</a:t>
            </a:r>
            <a:r>
              <a:rPr lang="en-US" dirty="0" smtClean="0">
                <a:solidFill>
                  <a:schemeClr val="accent4">
                    <a:lumMod val="50000"/>
                  </a:schemeClr>
                </a:solidFill>
                <a:latin typeface="Lucida Sans" panose="020B0602030504020204" pitchFamily="34" charset="0"/>
              </a:rPr>
              <a:t> </a:t>
            </a:r>
            <a:r>
              <a:rPr lang="en-US" dirty="0">
                <a:solidFill>
                  <a:schemeClr val="accent4">
                    <a:lumMod val="50000"/>
                  </a:schemeClr>
                </a:solidFill>
                <a:latin typeface="Lucida Sans" panose="020B0602030504020204" pitchFamily="34" charset="0"/>
              </a:rPr>
              <a:t>is architecturally sacrilegious, combining the bottom four layers of the OSI (Open Systems Interconnection) networking stack -- the physical, data link, network and transport layers -- into a single architecture</a:t>
            </a:r>
            <a:r>
              <a:rPr lang="en-US" dirty="0" smtClean="0">
                <a:solidFill>
                  <a:schemeClr val="accent4">
                    <a:lumMod val="50000"/>
                  </a:schemeClr>
                </a:solidFill>
                <a:latin typeface="Lucida Sans" panose="020B0602030504020204" pitchFamily="34" charset="0"/>
              </a:rPr>
              <a:t>. </a:t>
            </a:r>
          </a:p>
          <a:p>
            <a:r>
              <a:rPr lang="en-US" dirty="0" err="1">
                <a:solidFill>
                  <a:schemeClr val="accent4">
                    <a:lumMod val="50000"/>
                  </a:schemeClr>
                </a:solidFill>
                <a:latin typeface="Lucida Sans" panose="020B0602030504020204" pitchFamily="34" charset="0"/>
              </a:rPr>
              <a:t>InfiniBand</a:t>
            </a:r>
            <a:r>
              <a:rPr lang="en-US" dirty="0">
                <a:solidFill>
                  <a:schemeClr val="accent4">
                    <a:lumMod val="50000"/>
                  </a:schemeClr>
                </a:solidFill>
                <a:latin typeface="Lucida Sans" panose="020B0602030504020204" pitchFamily="34" charset="0"/>
              </a:rPr>
              <a:t> is a flat fabric, topologically speaking, meaning each node has a direct connection to all the others. </a:t>
            </a:r>
            <a:r>
              <a:rPr lang="en-US" dirty="0" err="1">
                <a:solidFill>
                  <a:schemeClr val="accent4">
                    <a:lumMod val="50000"/>
                  </a:schemeClr>
                </a:solidFill>
                <a:latin typeface="Lucida Sans" panose="020B0602030504020204" pitchFamily="34" charset="0"/>
              </a:rPr>
              <a:t>InfiniBand's</a:t>
            </a:r>
            <a:r>
              <a:rPr lang="en-US" dirty="0">
                <a:solidFill>
                  <a:schemeClr val="accent4">
                    <a:lumMod val="50000"/>
                  </a:schemeClr>
                </a:solidFill>
                <a:latin typeface="Lucida Sans" panose="020B0602030504020204" pitchFamily="34" charset="0"/>
              </a:rPr>
              <a:t> special sauce is RDMA (Remote Direct Memory Access), which allows the network card to write and read data on a server, eliminating the need for the server processor to conduct this work itself.</a:t>
            </a:r>
          </a:p>
          <a:p>
            <a:endParaRPr lang="en-US" dirty="0">
              <a:solidFill>
                <a:schemeClr val="accent4">
                  <a:lumMod val="50000"/>
                </a:schemeClr>
              </a:solidFill>
              <a:latin typeface="Lucida Sans" panose="020B0602030504020204" pitchFamily="34" charset="0"/>
            </a:endParaRP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6995160" y="6153509"/>
            <a:ext cx="5196840" cy="600033"/>
          </a:xfrm>
          <a:prstGeom prst="rect">
            <a:avLst/>
          </a:prstGeom>
        </p:spPr>
      </p:pic>
    </p:spTree>
    <p:extLst>
      <p:ext uri="{BB962C8B-B14F-4D97-AF65-F5344CB8AC3E}">
        <p14:creationId xmlns:p14="http://schemas.microsoft.com/office/powerpoint/2010/main" val="1448285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 y="0"/>
            <a:ext cx="6539297" cy="1016000"/>
          </a:xfrm>
        </p:spPr>
        <p:txBody>
          <a:bodyPr>
            <a:normAutofit/>
          </a:bodyPr>
          <a:lstStyle/>
          <a:p>
            <a:r>
              <a:rPr lang="en-US" sz="4000" b="1" dirty="0" err="1" smtClean="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rPr>
              <a:t>Infiniband</a:t>
            </a:r>
            <a:r>
              <a:rPr lang="en-US" sz="4000" b="1" dirty="0" smtClean="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rPr>
              <a:t> vs 10GigE</a:t>
            </a:r>
            <a:endParaRPr lang="en-US" sz="4000" b="1" dirty="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Content Placeholder 2"/>
          <p:cNvSpPr>
            <a:spLocks noGrp="1"/>
          </p:cNvSpPr>
          <p:nvPr>
            <p:ph idx="1"/>
          </p:nvPr>
        </p:nvSpPr>
        <p:spPr>
          <a:xfrm>
            <a:off x="467360" y="1137920"/>
            <a:ext cx="10886440" cy="5039043"/>
          </a:xfrm>
        </p:spPr>
        <p:txBody>
          <a:bodyPr>
            <a:normAutofit lnSpcReduction="10000"/>
          </a:bodyPr>
          <a:lstStyle/>
          <a:p>
            <a:r>
              <a:rPr lang="en-US" dirty="0" smtClean="0">
                <a:solidFill>
                  <a:schemeClr val="accent4">
                    <a:lumMod val="50000"/>
                  </a:schemeClr>
                </a:solidFill>
              </a:rPr>
              <a:t>10GigE has 5-6 times the latency of </a:t>
            </a:r>
            <a:r>
              <a:rPr lang="en-US" dirty="0" err="1" smtClean="0">
                <a:solidFill>
                  <a:schemeClr val="accent4">
                    <a:lumMod val="50000"/>
                  </a:schemeClr>
                </a:solidFill>
              </a:rPr>
              <a:t>InfiniBand</a:t>
            </a:r>
            <a:r>
              <a:rPr lang="en-US" dirty="0" smtClean="0">
                <a:solidFill>
                  <a:schemeClr val="accent4">
                    <a:lumMod val="50000"/>
                  </a:schemeClr>
                </a:solidFill>
              </a:rPr>
              <a:t> </a:t>
            </a:r>
          </a:p>
          <a:p>
            <a:r>
              <a:rPr lang="en-US" dirty="0" err="1" smtClean="0">
                <a:solidFill>
                  <a:schemeClr val="accent4">
                    <a:lumMod val="50000"/>
                  </a:schemeClr>
                </a:solidFill>
              </a:rPr>
              <a:t>InfiniBand</a:t>
            </a:r>
            <a:r>
              <a:rPr lang="en-US" dirty="0" smtClean="0">
                <a:solidFill>
                  <a:schemeClr val="accent4">
                    <a:lumMod val="50000"/>
                  </a:schemeClr>
                </a:solidFill>
              </a:rPr>
              <a:t> has 3.7x the throughput of 10GigE </a:t>
            </a:r>
          </a:p>
          <a:p>
            <a:r>
              <a:rPr lang="en-US" dirty="0" smtClean="0">
                <a:solidFill>
                  <a:schemeClr val="accent4">
                    <a:lumMod val="50000"/>
                  </a:schemeClr>
                </a:solidFill>
              </a:rPr>
              <a:t>Beyond 1-8 nodes, many times </a:t>
            </a:r>
            <a:r>
              <a:rPr lang="en-US" dirty="0" err="1" smtClean="0">
                <a:solidFill>
                  <a:schemeClr val="accent4">
                    <a:lumMod val="50000"/>
                  </a:schemeClr>
                </a:solidFill>
              </a:rPr>
              <a:t>InfiniBand</a:t>
            </a:r>
            <a:r>
              <a:rPr lang="en-US" dirty="0" smtClean="0">
                <a:solidFill>
                  <a:schemeClr val="accent4">
                    <a:lumMod val="50000"/>
                  </a:schemeClr>
                </a:solidFill>
              </a:rPr>
              <a:t> provides much better performance than 10GigE and the performance difference grows rapidly as the number of nodes increases</a:t>
            </a:r>
          </a:p>
          <a:p>
            <a:r>
              <a:rPr lang="en-US" dirty="0" smtClean="0">
                <a:solidFill>
                  <a:schemeClr val="accent4">
                    <a:lumMod val="50000"/>
                  </a:schemeClr>
                </a:solidFill>
              </a:rPr>
              <a:t>Putting HPC message passing traffic and storage traffic on a single TCP network may not provide enough data throughput for either. </a:t>
            </a:r>
          </a:p>
          <a:p>
            <a:r>
              <a:rPr lang="en-US" dirty="0" smtClean="0">
                <a:solidFill>
                  <a:schemeClr val="accent4">
                    <a:lumMod val="50000"/>
                  </a:schemeClr>
                </a:solidFill>
              </a:rPr>
              <a:t>Many HPC applications are IOPS driven and need a low-latency network for best performance. </a:t>
            </a:r>
          </a:p>
          <a:p>
            <a:r>
              <a:rPr lang="en-US" dirty="0" smtClean="0">
                <a:solidFill>
                  <a:schemeClr val="accent4">
                    <a:lumMod val="50000"/>
                  </a:schemeClr>
                </a:solidFill>
              </a:rPr>
              <a:t>There are a number of examples that show 10GigE has limited scalability for HPC applications and </a:t>
            </a:r>
            <a:r>
              <a:rPr lang="en-US" dirty="0" err="1" smtClean="0">
                <a:solidFill>
                  <a:schemeClr val="accent4">
                    <a:lumMod val="50000"/>
                  </a:schemeClr>
                </a:solidFill>
              </a:rPr>
              <a:t>InfiniBand</a:t>
            </a:r>
            <a:r>
              <a:rPr lang="en-US" dirty="0" smtClean="0">
                <a:solidFill>
                  <a:schemeClr val="accent4">
                    <a:lumMod val="50000"/>
                  </a:schemeClr>
                </a:solidFill>
              </a:rPr>
              <a:t> proves to be a better performance, price/ performance, and power solution than 10GigE</a:t>
            </a:r>
            <a:endParaRPr lang="en-US" dirty="0">
              <a:solidFill>
                <a:schemeClr val="accent4">
                  <a:lumMod val="50000"/>
                </a:schemeClr>
              </a:solidFill>
            </a:endParaRP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6995160" y="5989319"/>
            <a:ext cx="5196840" cy="764223"/>
          </a:xfrm>
          <a:prstGeom prst="rect">
            <a:avLst/>
          </a:prstGeom>
        </p:spPr>
      </p:pic>
    </p:spTree>
    <p:extLst>
      <p:ext uri="{BB962C8B-B14F-4D97-AF65-F5344CB8AC3E}">
        <p14:creationId xmlns:p14="http://schemas.microsoft.com/office/powerpoint/2010/main" val="3693300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453640" cy="1097280"/>
          </a:xfrm>
        </p:spPr>
        <p:txBody>
          <a:bodyPr>
            <a:normAutofit fontScale="90000"/>
          </a:bodyPr>
          <a:lstStyle/>
          <a:p>
            <a:r>
              <a:rPr lang="en-US" sz="4000" b="1" dirty="0" smtClean="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rPr>
              <a:t>Scheduler</a:t>
            </a:r>
            <a:endParaRPr lang="en-US" sz="4000" b="1" dirty="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Content Placeholder 2"/>
          <p:cNvSpPr>
            <a:spLocks noGrp="1"/>
          </p:cNvSpPr>
          <p:nvPr>
            <p:ph idx="1"/>
          </p:nvPr>
        </p:nvSpPr>
        <p:spPr>
          <a:xfrm>
            <a:off x="457200" y="1097280"/>
            <a:ext cx="10896600" cy="4815841"/>
          </a:xfrm>
        </p:spPr>
        <p:txBody>
          <a:bodyPr/>
          <a:lstStyle/>
          <a:p>
            <a:r>
              <a:rPr lang="en-US" dirty="0" smtClean="0">
                <a:solidFill>
                  <a:schemeClr val="accent4">
                    <a:lumMod val="50000"/>
                  </a:schemeClr>
                </a:solidFill>
                <a:latin typeface="Lucida Sans" panose="020B0602030504020204" pitchFamily="34" charset="0"/>
              </a:rPr>
              <a:t>Scheduling</a:t>
            </a:r>
            <a:r>
              <a:rPr lang="en-US" dirty="0">
                <a:solidFill>
                  <a:schemeClr val="accent4">
                    <a:lumMod val="50000"/>
                  </a:schemeClr>
                </a:solidFill>
                <a:latin typeface="Lucida Sans" panose="020B0602030504020204" pitchFamily="34" charset="0"/>
              </a:rPr>
              <a:t> is the method by which work specified by some means is assigned to resources that complete the work. The work may be virtual computation elements such as threads, processes or data flows, which are in turn scheduled onto hardware resources such as processors, network links or expansion cards</a:t>
            </a:r>
            <a:r>
              <a:rPr lang="en-US" dirty="0" smtClean="0">
                <a:solidFill>
                  <a:schemeClr val="accent4">
                    <a:lumMod val="50000"/>
                  </a:schemeClr>
                </a:solidFill>
                <a:latin typeface="Lucida Sans" panose="020B0602030504020204" pitchFamily="34" charset="0"/>
              </a:rPr>
              <a:t>.</a:t>
            </a:r>
          </a:p>
          <a:p>
            <a:r>
              <a:rPr lang="en-US" dirty="0">
                <a:solidFill>
                  <a:schemeClr val="accent4">
                    <a:lumMod val="50000"/>
                  </a:schemeClr>
                </a:solidFill>
                <a:latin typeface="Lucida Sans" panose="020B0602030504020204" pitchFamily="34" charset="0"/>
              </a:rPr>
              <a:t>A scheduler is what carries out the scheduling activity. Schedulers are often implemented so they keep all computer resources busy (as in load balancing), allow multiple users to share system resources effectively, or to achieve a target quality of service. </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6995160" y="5989319"/>
            <a:ext cx="5196840" cy="764223"/>
          </a:xfrm>
          <a:prstGeom prst="rect">
            <a:avLst/>
          </a:prstGeom>
        </p:spPr>
      </p:pic>
    </p:spTree>
    <p:extLst>
      <p:ext uri="{BB962C8B-B14F-4D97-AF65-F5344CB8AC3E}">
        <p14:creationId xmlns:p14="http://schemas.microsoft.com/office/powerpoint/2010/main" val="702366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4561840" cy="701040"/>
          </a:xfrm>
        </p:spPr>
        <p:txBody>
          <a:bodyPr>
            <a:normAutofit/>
          </a:bodyPr>
          <a:lstStyle/>
          <a:p>
            <a:r>
              <a:rPr lang="en-US" sz="4000" b="1" dirty="0" smtClean="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rPr>
              <a:t>Sun Grid Engine</a:t>
            </a:r>
            <a:endParaRPr lang="en-US" sz="4000" b="1" dirty="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Content Placeholder 2"/>
          <p:cNvSpPr>
            <a:spLocks noGrp="1"/>
          </p:cNvSpPr>
          <p:nvPr>
            <p:ph idx="1"/>
          </p:nvPr>
        </p:nvSpPr>
        <p:spPr>
          <a:xfrm>
            <a:off x="487680" y="701042"/>
            <a:ext cx="10866120" cy="5475922"/>
          </a:xfrm>
        </p:spPr>
        <p:txBody>
          <a:bodyPr>
            <a:normAutofit fontScale="25000" lnSpcReduction="20000"/>
          </a:bodyPr>
          <a:lstStyle/>
          <a:p>
            <a:r>
              <a:rPr lang="en-US" sz="8600" dirty="0" smtClean="0">
                <a:solidFill>
                  <a:schemeClr val="accent4">
                    <a:lumMod val="50000"/>
                  </a:schemeClr>
                </a:solidFill>
                <a:latin typeface="Lucida Sans" panose="020B0602030504020204" pitchFamily="34" charset="0"/>
              </a:rPr>
              <a:t>Grid </a:t>
            </a:r>
            <a:r>
              <a:rPr lang="en-US" sz="8600" dirty="0">
                <a:solidFill>
                  <a:schemeClr val="accent4">
                    <a:lumMod val="50000"/>
                  </a:schemeClr>
                </a:solidFill>
                <a:latin typeface="Lucida Sans" panose="020B0602030504020204" pitchFamily="34" charset="0"/>
              </a:rPr>
              <a:t>Engine is typically used on </a:t>
            </a:r>
            <a:r>
              <a:rPr lang="en-US" sz="8600" dirty="0" smtClean="0">
                <a:solidFill>
                  <a:schemeClr val="accent4">
                    <a:lumMod val="50000"/>
                  </a:schemeClr>
                </a:solidFill>
                <a:latin typeface="Lucida Sans" panose="020B0602030504020204" pitchFamily="34" charset="0"/>
              </a:rPr>
              <a:t>a</a:t>
            </a:r>
            <a:r>
              <a:rPr lang="en-US" sz="8600" dirty="0">
                <a:solidFill>
                  <a:schemeClr val="accent4">
                    <a:lumMod val="50000"/>
                  </a:schemeClr>
                </a:solidFill>
                <a:latin typeface="Lucida Sans" panose="020B0602030504020204" pitchFamily="34" charset="0"/>
              </a:rPr>
              <a:t> </a:t>
            </a:r>
            <a:r>
              <a:rPr lang="en-US" sz="8600" dirty="0" smtClean="0">
                <a:solidFill>
                  <a:schemeClr val="accent4">
                    <a:lumMod val="50000"/>
                  </a:schemeClr>
                </a:solidFill>
                <a:latin typeface="Lucida Sans" panose="020B0602030504020204" pitchFamily="34" charset="0"/>
              </a:rPr>
              <a:t>HPC</a:t>
            </a:r>
            <a:r>
              <a:rPr lang="en-US" sz="8600" dirty="0">
                <a:solidFill>
                  <a:schemeClr val="accent4">
                    <a:lumMod val="50000"/>
                  </a:schemeClr>
                </a:solidFill>
                <a:latin typeface="Lucida Sans" panose="020B0602030504020204" pitchFamily="34" charset="0"/>
              </a:rPr>
              <a:t> cluster and is responsible for accepting, scheduling, dispatching, and managing the remote and distributed execution of large numbers of standalone, parallel or interactive user jobs. It also manages and schedules the allocation of distributed resources such as processors, memory, disk space, and software licenses</a:t>
            </a:r>
            <a:r>
              <a:rPr lang="en-US" sz="8600" dirty="0" smtClean="0">
                <a:solidFill>
                  <a:schemeClr val="accent4">
                    <a:lumMod val="50000"/>
                  </a:schemeClr>
                </a:solidFill>
                <a:latin typeface="Lucida Sans" panose="020B0602030504020204" pitchFamily="34" charset="0"/>
              </a:rPr>
              <a:t>.</a:t>
            </a:r>
          </a:p>
          <a:p>
            <a:pPr marL="0" indent="0">
              <a:buNone/>
            </a:pPr>
            <a:r>
              <a:rPr lang="en-US" sz="8600" b="1" dirty="0" smtClean="0">
                <a:solidFill>
                  <a:schemeClr val="accent4">
                    <a:lumMod val="50000"/>
                  </a:schemeClr>
                </a:solidFill>
                <a:effectLst>
                  <a:outerShdw blurRad="38100" dist="38100" dir="2700000" algn="tl">
                    <a:srgbClr val="000000">
                      <a:alpha val="43137"/>
                    </a:srgbClr>
                  </a:outerShdw>
                </a:effectLst>
                <a:latin typeface="Arial Rounded MT Bold" panose="020F0704030504030204" pitchFamily="34" charset="0"/>
              </a:rPr>
              <a:t>WHY SGE?</a:t>
            </a:r>
          </a:p>
          <a:p>
            <a:r>
              <a:rPr lang="en-US" sz="8600" dirty="0">
                <a:solidFill>
                  <a:schemeClr val="accent4">
                    <a:lumMod val="50000"/>
                  </a:schemeClr>
                </a:solidFill>
                <a:latin typeface="Lucida Sans" panose="020B0602030504020204" pitchFamily="34" charset="0"/>
              </a:rPr>
              <a:t>Multiple advanced scheduling algorithms allow powerful policy-based resource allocation</a:t>
            </a:r>
          </a:p>
          <a:p>
            <a:r>
              <a:rPr lang="en-US" sz="8600" dirty="0">
                <a:solidFill>
                  <a:schemeClr val="accent4">
                    <a:lumMod val="50000"/>
                  </a:schemeClr>
                </a:solidFill>
                <a:latin typeface="Lucida Sans" panose="020B0602030504020204" pitchFamily="34" charset="0"/>
              </a:rPr>
              <a:t>Cluster queues</a:t>
            </a:r>
          </a:p>
          <a:p>
            <a:r>
              <a:rPr lang="en-US" sz="8600" dirty="0">
                <a:solidFill>
                  <a:schemeClr val="accent4">
                    <a:lumMod val="50000"/>
                  </a:schemeClr>
                </a:solidFill>
                <a:latin typeface="Lucida Sans" panose="020B0602030504020204" pitchFamily="34" charset="0"/>
              </a:rPr>
              <a:t>Job and scheduler fault tolerance - Grid Engine continues to operate as long as there is one or more hosts available</a:t>
            </a:r>
          </a:p>
          <a:p>
            <a:r>
              <a:rPr lang="en-US" sz="8600" dirty="0" smtClean="0">
                <a:solidFill>
                  <a:schemeClr val="accent4">
                    <a:lumMod val="50000"/>
                  </a:schemeClr>
                </a:solidFill>
                <a:latin typeface="Lucida Sans" panose="020B0602030504020204" pitchFamily="34" charset="0"/>
              </a:rPr>
              <a:t>Job </a:t>
            </a:r>
            <a:r>
              <a:rPr lang="en-US" sz="8600" dirty="0">
                <a:solidFill>
                  <a:schemeClr val="accent4">
                    <a:lumMod val="50000"/>
                  </a:schemeClr>
                </a:solidFill>
                <a:latin typeface="Lucida Sans" panose="020B0602030504020204" pitchFamily="34" charset="0"/>
              </a:rPr>
              <a:t>arrays and job tasks</a:t>
            </a:r>
          </a:p>
          <a:p>
            <a:r>
              <a:rPr lang="en-US" sz="8600" dirty="0" smtClean="0">
                <a:solidFill>
                  <a:schemeClr val="accent4">
                    <a:lumMod val="50000"/>
                  </a:schemeClr>
                </a:solidFill>
                <a:latin typeface="Lucida Sans" panose="020B0602030504020204" pitchFamily="34" charset="0"/>
              </a:rPr>
              <a:t>Resource </a:t>
            </a:r>
            <a:r>
              <a:rPr lang="en-US" sz="8600" dirty="0">
                <a:solidFill>
                  <a:schemeClr val="accent4">
                    <a:lumMod val="50000"/>
                  </a:schemeClr>
                </a:solidFill>
                <a:latin typeface="Lucida Sans" panose="020B0602030504020204" pitchFamily="34" charset="0"/>
              </a:rPr>
              <a:t>reservation</a:t>
            </a:r>
          </a:p>
          <a:p>
            <a:r>
              <a:rPr lang="en-US" sz="8600" dirty="0">
                <a:solidFill>
                  <a:schemeClr val="accent4">
                    <a:lumMod val="50000"/>
                  </a:schemeClr>
                </a:solidFill>
                <a:latin typeface="Lucida Sans" panose="020B0602030504020204" pitchFamily="34" charset="0"/>
              </a:rPr>
              <a:t>XML status reporting (</a:t>
            </a:r>
            <a:r>
              <a:rPr lang="en-US" sz="8600" i="1" dirty="0" err="1">
                <a:solidFill>
                  <a:schemeClr val="accent4">
                    <a:lumMod val="50000"/>
                  </a:schemeClr>
                </a:solidFill>
                <a:latin typeface="Lucida Sans" panose="020B0602030504020204" pitchFamily="34" charset="0"/>
              </a:rPr>
              <a:t>qstat</a:t>
            </a:r>
            <a:r>
              <a:rPr lang="en-US" sz="8600" dirty="0">
                <a:solidFill>
                  <a:schemeClr val="accent4">
                    <a:lumMod val="50000"/>
                  </a:schemeClr>
                </a:solidFill>
                <a:latin typeface="Lucida Sans" panose="020B0602030504020204" pitchFamily="34" charset="0"/>
              </a:rPr>
              <a:t> and </a:t>
            </a:r>
            <a:r>
              <a:rPr lang="en-US" sz="8600" i="1" dirty="0" err="1">
                <a:solidFill>
                  <a:schemeClr val="accent4">
                    <a:lumMod val="50000"/>
                  </a:schemeClr>
                </a:solidFill>
                <a:latin typeface="Lucida Sans" panose="020B0602030504020204" pitchFamily="34" charset="0"/>
              </a:rPr>
              <a:t>qhost</a:t>
            </a:r>
            <a:r>
              <a:rPr lang="en-US" sz="8600" dirty="0">
                <a:solidFill>
                  <a:schemeClr val="accent4">
                    <a:lumMod val="50000"/>
                  </a:schemeClr>
                </a:solidFill>
                <a:latin typeface="Lucida Sans" panose="020B0602030504020204" pitchFamily="34" charset="0"/>
              </a:rPr>
              <a:t>), and the </a:t>
            </a:r>
            <a:r>
              <a:rPr lang="en-US" sz="8600" i="1" dirty="0" smtClean="0">
                <a:solidFill>
                  <a:schemeClr val="accent4">
                    <a:lumMod val="50000"/>
                  </a:schemeClr>
                </a:solidFill>
                <a:latin typeface="Lucida Sans" panose="020B0602030504020204" pitchFamily="34" charset="0"/>
              </a:rPr>
              <a:t>xml-</a:t>
            </a:r>
            <a:r>
              <a:rPr lang="en-US" sz="8600" i="1" dirty="0" err="1" smtClean="0">
                <a:solidFill>
                  <a:schemeClr val="accent4">
                    <a:lumMod val="50000"/>
                  </a:schemeClr>
                </a:solidFill>
                <a:latin typeface="Lucida Sans" panose="020B0602030504020204" pitchFamily="34" charset="0"/>
              </a:rPr>
              <a:t>qstat</a:t>
            </a:r>
            <a:r>
              <a:rPr lang="en-US" sz="8600" dirty="0">
                <a:solidFill>
                  <a:schemeClr val="accent4">
                    <a:lumMod val="50000"/>
                  </a:schemeClr>
                </a:solidFill>
                <a:latin typeface="Lucida Sans" panose="020B0602030504020204" pitchFamily="34" charset="0"/>
              </a:rPr>
              <a:t> web interface</a:t>
            </a:r>
          </a:p>
          <a:p>
            <a:r>
              <a:rPr lang="en-US" sz="8600" dirty="0">
                <a:solidFill>
                  <a:schemeClr val="accent4">
                    <a:lumMod val="50000"/>
                  </a:schemeClr>
                </a:solidFill>
                <a:latin typeface="Lucida Sans" panose="020B0602030504020204" pitchFamily="34" charset="0"/>
              </a:rPr>
              <a:t>Parallel jobs (</a:t>
            </a:r>
            <a:r>
              <a:rPr lang="en-US" sz="8600" dirty="0" smtClean="0">
                <a:solidFill>
                  <a:schemeClr val="accent4">
                    <a:lumMod val="50000"/>
                  </a:schemeClr>
                </a:solidFill>
                <a:latin typeface="Lucida Sans" panose="020B0602030504020204" pitchFamily="34" charset="0"/>
              </a:rPr>
              <a:t>MPI, </a:t>
            </a:r>
            <a:r>
              <a:rPr lang="en-US" sz="8600" dirty="0" err="1" smtClean="0">
                <a:solidFill>
                  <a:schemeClr val="accent4">
                    <a:lumMod val="50000"/>
                  </a:schemeClr>
                </a:solidFill>
                <a:latin typeface="Lucida Sans" panose="020B0602030504020204" pitchFamily="34" charset="0"/>
              </a:rPr>
              <a:t>OpenMP</a:t>
            </a:r>
            <a:r>
              <a:rPr lang="en-US" sz="8600" dirty="0">
                <a:solidFill>
                  <a:schemeClr val="accent4">
                    <a:lumMod val="50000"/>
                  </a:schemeClr>
                </a:solidFill>
                <a:latin typeface="Lucida Sans" panose="020B0602030504020204" pitchFamily="34" charset="0"/>
              </a:rPr>
              <a:t>), and scalable parallel job </a:t>
            </a:r>
            <a:r>
              <a:rPr lang="en-US" sz="8600" dirty="0" smtClean="0">
                <a:solidFill>
                  <a:schemeClr val="accent4">
                    <a:lumMod val="50000"/>
                  </a:schemeClr>
                </a:solidFill>
                <a:latin typeface="Lucida Sans" panose="020B0602030504020204" pitchFamily="34" charset="0"/>
              </a:rPr>
              <a:t>startup</a:t>
            </a:r>
          </a:p>
          <a:p>
            <a:r>
              <a:rPr lang="en-US" sz="8600" dirty="0" smtClean="0">
                <a:solidFill>
                  <a:schemeClr val="accent4">
                    <a:lumMod val="50000"/>
                  </a:schemeClr>
                </a:solidFill>
                <a:latin typeface="Lucida Sans" panose="020B0602030504020204" pitchFamily="34" charset="0"/>
              </a:rPr>
              <a:t>Usage </a:t>
            </a:r>
            <a:r>
              <a:rPr lang="en-US" sz="8600" dirty="0">
                <a:solidFill>
                  <a:schemeClr val="accent4">
                    <a:lumMod val="50000"/>
                  </a:schemeClr>
                </a:solidFill>
                <a:latin typeface="Lucida Sans" panose="020B0602030504020204" pitchFamily="34" charset="0"/>
              </a:rPr>
              <a:t>accounting</a:t>
            </a:r>
          </a:p>
          <a:p>
            <a:r>
              <a:rPr lang="en-US" sz="8600" dirty="0">
                <a:solidFill>
                  <a:schemeClr val="accent4">
                    <a:lumMod val="50000"/>
                  </a:schemeClr>
                </a:solidFill>
                <a:latin typeface="Lucida Sans" panose="020B0602030504020204" pitchFamily="34" charset="0"/>
              </a:rPr>
              <a:t>Accounting and Reporting </a:t>
            </a:r>
            <a:r>
              <a:rPr lang="en-US" sz="8600" dirty="0" err="1">
                <a:solidFill>
                  <a:schemeClr val="accent4">
                    <a:lumMod val="50000"/>
                  </a:schemeClr>
                </a:solidFill>
                <a:latin typeface="Lucida Sans" panose="020B0602030504020204" pitchFamily="34" charset="0"/>
              </a:rPr>
              <a:t>COnsole</a:t>
            </a:r>
            <a:r>
              <a:rPr lang="en-US" sz="8600" dirty="0">
                <a:solidFill>
                  <a:schemeClr val="accent4">
                    <a:lumMod val="50000"/>
                  </a:schemeClr>
                </a:solidFill>
                <a:latin typeface="Lucida Sans" panose="020B0602030504020204" pitchFamily="34" charset="0"/>
              </a:rPr>
              <a:t> (ARCO</a:t>
            </a:r>
            <a:r>
              <a:rPr lang="en-US" sz="8600" dirty="0" smtClean="0">
                <a:solidFill>
                  <a:schemeClr val="accent4">
                    <a:lumMod val="50000"/>
                  </a:schemeClr>
                </a:solidFill>
                <a:latin typeface="Lucida Sans" panose="020B0602030504020204" pitchFamily="34" charset="0"/>
              </a:rPr>
              <a:t>) </a:t>
            </a:r>
          </a:p>
          <a:p>
            <a:r>
              <a:rPr lang="en-US" sz="8600" dirty="0">
                <a:solidFill>
                  <a:schemeClr val="accent4">
                    <a:lumMod val="50000"/>
                  </a:schemeClr>
                </a:solidFill>
                <a:latin typeface="Lucida Sans" panose="020B0602030504020204" pitchFamily="34" charset="0"/>
              </a:rPr>
              <a:t>GUI Installer and SGE Inspect</a:t>
            </a:r>
          </a:p>
          <a:p>
            <a:r>
              <a:rPr lang="en-US" sz="8600" dirty="0" smtClean="0">
                <a:solidFill>
                  <a:schemeClr val="accent4">
                    <a:lumMod val="50000"/>
                  </a:schemeClr>
                </a:solidFill>
                <a:latin typeface="Lucida Sans" panose="020B0602030504020204" pitchFamily="34" charset="0"/>
              </a:rPr>
              <a:t>……</a:t>
            </a:r>
            <a:endParaRPr lang="en-US" sz="8600" dirty="0">
              <a:solidFill>
                <a:schemeClr val="accent4">
                  <a:lumMod val="50000"/>
                </a:schemeClr>
              </a:solidFill>
              <a:latin typeface="Lucida Sans" panose="020B0602030504020204" pitchFamily="34" charset="0"/>
            </a:endParaRPr>
          </a:p>
          <a:p>
            <a:endParaRPr lang="en-US" dirty="0">
              <a:solidFill>
                <a:schemeClr val="accent4">
                  <a:lumMod val="50000"/>
                </a:schemeClr>
              </a:solidFill>
            </a:endParaRP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6995160" y="5989319"/>
            <a:ext cx="5196840" cy="764223"/>
          </a:xfrm>
          <a:prstGeom prst="rect">
            <a:avLst/>
          </a:prstGeom>
        </p:spPr>
      </p:pic>
    </p:spTree>
    <p:extLst>
      <p:ext uri="{BB962C8B-B14F-4D97-AF65-F5344CB8AC3E}">
        <p14:creationId xmlns:p14="http://schemas.microsoft.com/office/powerpoint/2010/main" val="1967834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1121"/>
            <a:ext cx="2631439" cy="873759"/>
          </a:xfrm>
        </p:spPr>
        <p:txBody>
          <a:bodyPr>
            <a:normAutofit/>
          </a:bodyPr>
          <a:lstStyle/>
          <a:p>
            <a:r>
              <a:rPr lang="en-US" b="1" dirty="0" smtClean="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rPr>
              <a:t>Queuing</a:t>
            </a:r>
            <a:endParaRPr lang="en-US" b="1" dirty="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4" name="Rectangle 1"/>
          <p:cNvSpPr>
            <a:spLocks noGrp="1" noChangeArrowheads="1"/>
          </p:cNvSpPr>
          <p:nvPr>
            <p:ph idx="1"/>
          </p:nvPr>
        </p:nvSpPr>
        <p:spPr bwMode="auto">
          <a:xfrm>
            <a:off x="335280" y="1336914"/>
            <a:ext cx="11572536" cy="38625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0" rIns="91440" bIns="0" numCol="1" anchor="ctr" anchorCtr="0" compatLnSpc="1">
            <a:prstTxWarp prst="textNoShape">
              <a:avLst/>
            </a:prstTxWarp>
            <a:spAutoFit/>
          </a:bodyPr>
          <a:lstStyle/>
          <a:p>
            <a:pPr marL="457200" marR="0" lvl="1" indent="-457200"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accent4">
                    <a:lumMod val="50000"/>
                  </a:schemeClr>
                </a:solidFill>
                <a:effectLst/>
                <a:latin typeface="Lucida Sans" panose="020B0602030504020204" pitchFamily="34" charset="0"/>
                <a:cs typeface="Arial" panose="020B0604020202020204" pitchFamily="34" charset="0"/>
              </a:rPr>
              <a:t>SGE includes both a scheduler for allocating resources (CPUs!) to </a:t>
            </a:r>
          </a:p>
          <a:p>
            <a:pPr marL="0" indent="-457200" eaLnBrk="0" fontAlgn="base" hangingPunct="0">
              <a:lnSpc>
                <a:spcPct val="100000"/>
              </a:lnSpc>
              <a:spcBef>
                <a:spcPct val="0"/>
              </a:spcBef>
              <a:spcAft>
                <a:spcPct val="0"/>
              </a:spcAft>
              <a:buFontTx/>
              <a:buNone/>
            </a:pPr>
            <a:r>
              <a:rPr kumimoji="0" lang="en-US" altLang="en-US" b="0" i="0" u="none" strike="noStrike" cap="none" normalizeH="0" baseline="0" dirty="0" smtClean="0">
                <a:ln>
                  <a:noFill/>
                </a:ln>
                <a:solidFill>
                  <a:schemeClr val="accent4">
                    <a:lumMod val="50000"/>
                  </a:schemeClr>
                </a:solidFill>
                <a:effectLst/>
                <a:latin typeface="Lucida Sans" panose="020B0602030504020204" pitchFamily="34" charset="0"/>
                <a:cs typeface="Arial" panose="020B0604020202020204" pitchFamily="34" charset="0"/>
              </a:rPr>
              <a:t>computational jobs and a queueing mechanism. Each queue</a:t>
            </a:r>
            <a:r>
              <a:rPr kumimoji="0" lang="en-US" altLang="en-US" b="0" i="0" u="none" strike="noStrike" cap="none" normalizeH="0" dirty="0" smtClean="0">
                <a:ln>
                  <a:noFill/>
                </a:ln>
                <a:solidFill>
                  <a:schemeClr val="accent4">
                    <a:lumMod val="50000"/>
                  </a:schemeClr>
                </a:solidFill>
                <a:effectLst/>
                <a:latin typeface="Lucida Sans" panose="020B0602030504020204" pitchFamily="34" charset="0"/>
                <a:cs typeface="Arial" panose="020B0604020202020204" pitchFamily="34" charset="0"/>
              </a:rPr>
              <a:t> is </a:t>
            </a:r>
            <a:r>
              <a:rPr kumimoji="0" lang="en-US" altLang="en-US" b="0" i="0" u="none" strike="noStrike" cap="none" normalizeH="0" baseline="0" dirty="0" smtClean="0">
                <a:ln>
                  <a:noFill/>
                </a:ln>
                <a:solidFill>
                  <a:schemeClr val="accent4">
                    <a:lumMod val="50000"/>
                  </a:schemeClr>
                </a:solidFill>
                <a:effectLst/>
                <a:latin typeface="Lucida Sans" panose="020B0602030504020204" pitchFamily="34" charset="0"/>
                <a:cs typeface="Arial" panose="020B0604020202020204" pitchFamily="34" charset="0"/>
              </a:rPr>
              <a:t>associated with a number of </a:t>
            </a:r>
            <a:r>
              <a:rPr kumimoji="0" lang="en-US" altLang="en-US" b="0" i="1" u="none" strike="noStrike" cap="none" normalizeH="0" baseline="0" dirty="0" smtClean="0">
                <a:ln>
                  <a:noFill/>
                </a:ln>
                <a:solidFill>
                  <a:schemeClr val="accent4">
                    <a:lumMod val="50000"/>
                  </a:schemeClr>
                </a:solidFill>
                <a:effectLst/>
                <a:latin typeface="Lucida Sans" panose="020B0602030504020204" pitchFamily="34" charset="0"/>
                <a:cs typeface="Arial" panose="020B0604020202020204" pitchFamily="34" charset="0"/>
              </a:rPr>
              <a:t>slots</a:t>
            </a:r>
            <a:r>
              <a:rPr kumimoji="0" lang="en-US" altLang="en-US" b="0" i="0" u="none" strike="noStrike" cap="none" normalizeH="0" baseline="0" dirty="0" smtClean="0">
                <a:ln>
                  <a:noFill/>
                </a:ln>
                <a:solidFill>
                  <a:schemeClr val="accent4">
                    <a:lumMod val="50000"/>
                  </a:schemeClr>
                </a:solidFill>
                <a:effectLst/>
                <a:latin typeface="Lucida Sans" panose="020B0602030504020204" pitchFamily="34" charset="0"/>
                <a:cs typeface="Arial" panose="020B0604020202020204" pitchFamily="34" charset="0"/>
              </a:rPr>
              <a:t>: one computational process runs in each slot; each compute node in the HPC cluster provides one or more slots.</a:t>
            </a:r>
          </a:p>
          <a:p>
            <a:pPr marL="0" indent="-457200" eaLnBrk="0" fontAlgn="base" hangingPunct="0">
              <a:lnSpc>
                <a:spcPct val="100000"/>
              </a:lnSpc>
              <a:spcBef>
                <a:spcPct val="0"/>
              </a:spcBef>
              <a:spcAft>
                <a:spcPct val="0"/>
              </a:spcAft>
              <a:buFontTx/>
              <a:buNone/>
            </a:pPr>
            <a:endParaRPr kumimoji="0" lang="en-US" altLang="en-US" b="0" i="0" u="none" strike="noStrike" cap="none" normalizeH="0" baseline="0" dirty="0" smtClean="0">
              <a:ln>
                <a:noFill/>
              </a:ln>
              <a:solidFill>
                <a:schemeClr val="accent4">
                  <a:lumMod val="50000"/>
                </a:schemeClr>
              </a:solidFill>
              <a:effectLst/>
              <a:latin typeface="Lucida Sans" panose="020B0602030504020204" pitchFamily="34" charset="0"/>
              <a:cs typeface="Arial" panose="020B0604020202020204" pitchFamily="34" charset="0"/>
            </a:endParaRPr>
          </a:p>
          <a:p>
            <a:pPr marL="0" indent="-457200" eaLnBrk="0" fontAlgn="base" hangingPunct="0">
              <a:lnSpc>
                <a:spcPct val="100000"/>
              </a:lnSpc>
              <a:spcBef>
                <a:spcPct val="0"/>
              </a:spcBef>
              <a:spcAft>
                <a:spcPct val="0"/>
              </a:spcAft>
              <a:buFontTx/>
              <a:buNone/>
            </a:pPr>
            <a:r>
              <a:rPr lang="en-US" altLang="en-US" dirty="0" smtClean="0">
                <a:solidFill>
                  <a:schemeClr val="accent4">
                    <a:lumMod val="50000"/>
                  </a:schemeClr>
                </a:solidFill>
                <a:latin typeface="Lucida Sans" panose="020B0602030504020204" pitchFamily="34" charset="0"/>
                <a:cs typeface="Arial" panose="020B0604020202020204" pitchFamily="34" charset="0"/>
              </a:rPr>
              <a:t>Each queue utilizes same resources but has different “rules” for job execution</a:t>
            </a:r>
            <a:endParaRPr kumimoji="0" lang="en-US" altLang="en-US" b="0" i="0" u="none" strike="noStrike" cap="none" normalizeH="0" baseline="0" dirty="0" smtClean="0">
              <a:ln>
                <a:noFill/>
              </a:ln>
              <a:solidFill>
                <a:schemeClr val="accent4">
                  <a:lumMod val="50000"/>
                </a:schemeClr>
              </a:solidFill>
              <a:effectLst/>
              <a:latin typeface="Lucida Sans" panose="020B0602030504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accent4">
                  <a:lumMod val="50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accent4">
                  <a:lumMod val="50000"/>
                </a:schemeClr>
              </a:solidFill>
              <a:effectLst/>
              <a:latin typeface="Arial" panose="020B0604020202020204" pitchFamily="34" charset="0"/>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6995160" y="5989319"/>
            <a:ext cx="5196840" cy="764223"/>
          </a:xfrm>
          <a:prstGeom prst="rect">
            <a:avLst/>
          </a:prstGeom>
        </p:spPr>
      </p:pic>
    </p:spTree>
    <p:extLst>
      <p:ext uri="{BB962C8B-B14F-4D97-AF65-F5344CB8AC3E}">
        <p14:creationId xmlns:p14="http://schemas.microsoft.com/office/powerpoint/2010/main" val="1703885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364720" cy="1056640"/>
          </a:xfrm>
        </p:spPr>
        <p:txBody>
          <a:bodyPr>
            <a:noAutofit/>
          </a:bodyPr>
          <a:lstStyle/>
          <a:p>
            <a:r>
              <a:rPr lang="en-US" sz="4000" b="1" dirty="0" smtClean="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rPr>
              <a:t>MERCED Cluster Queues &amp; Resource Limitations</a:t>
            </a:r>
            <a:endParaRPr lang="en-US" sz="4000" b="1" dirty="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Content Placeholder 2"/>
          <p:cNvSpPr>
            <a:spLocks noGrp="1"/>
          </p:cNvSpPr>
          <p:nvPr>
            <p:ph idx="1"/>
          </p:nvPr>
        </p:nvSpPr>
        <p:spPr>
          <a:xfrm>
            <a:off x="467360" y="1056640"/>
            <a:ext cx="10541000" cy="5120640"/>
          </a:xfrm>
        </p:spPr>
        <p:txBody>
          <a:bodyPr>
            <a:normAutofit/>
          </a:bodyPr>
          <a:lstStyle/>
          <a:p>
            <a:pPr marL="0" indent="0">
              <a:buNone/>
            </a:pPr>
            <a:endParaRPr lang="en-US" dirty="0"/>
          </a:p>
          <a:p>
            <a:pPr marL="0" indent="0">
              <a:buNone/>
            </a:pPr>
            <a:endParaRPr lang="en-US" b="1" dirty="0" smtClean="0">
              <a:effectLst>
                <a:outerShdw blurRad="38100" dist="38100" dir="2700000" algn="tl">
                  <a:srgbClr val="000000">
                    <a:alpha val="43137"/>
                  </a:srgbClr>
                </a:outerShdw>
              </a:effectLst>
              <a:latin typeface="Arial Rounded MT Bold" panose="020F0704030504030204" pitchFamily="34" charset="0"/>
            </a:endParaRPr>
          </a:p>
          <a:p>
            <a:pPr marL="0" indent="0">
              <a:buNone/>
            </a:pPr>
            <a:endParaRPr lang="en-US" b="1" dirty="0">
              <a:effectLst>
                <a:outerShdw blurRad="38100" dist="38100" dir="2700000" algn="tl">
                  <a:srgbClr val="000000">
                    <a:alpha val="43137"/>
                  </a:srgbClr>
                </a:outerShdw>
              </a:effectLst>
              <a:latin typeface="Arial Rounded MT Bold" panose="020F0704030504030204" pitchFamily="34" charset="0"/>
            </a:endParaRPr>
          </a:p>
          <a:p>
            <a:pPr marL="0" indent="0">
              <a:buNone/>
            </a:pPr>
            <a:endParaRPr lang="en-US" b="1" dirty="0" smtClean="0">
              <a:effectLst>
                <a:outerShdw blurRad="38100" dist="38100" dir="2700000" algn="tl">
                  <a:srgbClr val="000000">
                    <a:alpha val="43137"/>
                  </a:srgbClr>
                </a:outerShdw>
              </a:effectLst>
              <a:latin typeface="Arial Rounded MT Bold" panose="020F0704030504030204" pitchFamily="34" charset="0"/>
            </a:endParaRPr>
          </a:p>
          <a:p>
            <a:pPr marL="0" indent="0">
              <a:buNone/>
            </a:pPr>
            <a:endParaRPr lang="en-US" b="1" dirty="0" smtClean="0">
              <a:effectLst>
                <a:outerShdw blurRad="38100" dist="38100" dir="2700000" algn="tl">
                  <a:srgbClr val="000000">
                    <a:alpha val="43137"/>
                  </a:srgbClr>
                </a:outerShdw>
              </a:effectLst>
              <a:latin typeface="Arial Rounded MT Bold" panose="020F0704030504030204" pitchFamily="34" charset="0"/>
            </a:endParaRPr>
          </a:p>
          <a:p>
            <a:pPr marL="0" indent="0">
              <a:buNone/>
            </a:pPr>
            <a:r>
              <a:rPr lang="en-US" b="1" dirty="0" smtClean="0">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rPr>
              <a:t>PRIORITIES</a:t>
            </a:r>
          </a:p>
          <a:p>
            <a:r>
              <a:rPr lang="en-US" dirty="0" smtClean="0">
                <a:solidFill>
                  <a:schemeClr val="accent4">
                    <a:lumMod val="50000"/>
                  </a:schemeClr>
                </a:solidFill>
              </a:rPr>
              <a:t>Currently, priority on the queues is setup such that each project is given equal priority (each project is assigned to a PI) and each member in that project (or PI group) has equal priority. </a:t>
            </a:r>
          </a:p>
        </p:txBody>
      </p:sp>
      <p:graphicFrame>
        <p:nvGraphicFramePr>
          <p:cNvPr id="4" name="Table 3"/>
          <p:cNvGraphicFramePr>
            <a:graphicFrameLocks noGrp="1"/>
          </p:cNvGraphicFramePr>
          <p:nvPr>
            <p:extLst>
              <p:ext uri="{D42A27DB-BD31-4B8C-83A1-F6EECF244321}">
                <p14:modId xmlns:p14="http://schemas.microsoft.com/office/powerpoint/2010/main" val="2619650606"/>
              </p:ext>
            </p:extLst>
          </p:nvPr>
        </p:nvGraphicFramePr>
        <p:xfrm>
          <a:off x="808521" y="1056640"/>
          <a:ext cx="9346131" cy="1946442"/>
        </p:xfrm>
        <a:graphic>
          <a:graphicData uri="http://schemas.openxmlformats.org/drawingml/2006/table">
            <a:tbl>
              <a:tblPr firstRow="1" firstCol="1" bandRow="1">
                <a:tableStyleId>{5C22544A-7EE6-4342-B048-85BDC9FD1C3A}</a:tableStyleId>
              </a:tblPr>
              <a:tblGrid>
                <a:gridCol w="2010603">
                  <a:extLst>
                    <a:ext uri="{9D8B030D-6E8A-4147-A177-3AD203B41FA5}">
                      <a16:colId xmlns:a16="http://schemas.microsoft.com/office/drawing/2014/main" val="421559987"/>
                    </a:ext>
                  </a:extLst>
                </a:gridCol>
                <a:gridCol w="1833235">
                  <a:extLst>
                    <a:ext uri="{9D8B030D-6E8A-4147-A177-3AD203B41FA5}">
                      <a16:colId xmlns:a16="http://schemas.microsoft.com/office/drawing/2014/main" val="2655479442"/>
                    </a:ext>
                  </a:extLst>
                </a:gridCol>
                <a:gridCol w="1833235">
                  <a:extLst>
                    <a:ext uri="{9D8B030D-6E8A-4147-A177-3AD203B41FA5}">
                      <a16:colId xmlns:a16="http://schemas.microsoft.com/office/drawing/2014/main" val="2660414745"/>
                    </a:ext>
                  </a:extLst>
                </a:gridCol>
                <a:gridCol w="1834529">
                  <a:extLst>
                    <a:ext uri="{9D8B030D-6E8A-4147-A177-3AD203B41FA5}">
                      <a16:colId xmlns:a16="http://schemas.microsoft.com/office/drawing/2014/main" val="4171895731"/>
                    </a:ext>
                  </a:extLst>
                </a:gridCol>
                <a:gridCol w="1834529">
                  <a:extLst>
                    <a:ext uri="{9D8B030D-6E8A-4147-A177-3AD203B41FA5}">
                      <a16:colId xmlns:a16="http://schemas.microsoft.com/office/drawing/2014/main" val="1368089398"/>
                    </a:ext>
                  </a:extLst>
                </a:gridCol>
              </a:tblGrid>
              <a:tr h="216673">
                <a:tc rowSpan="2">
                  <a:txBody>
                    <a:bodyPr/>
                    <a:lstStyle/>
                    <a:p>
                      <a:pPr marL="0" marR="0" algn="ctr">
                        <a:spcBef>
                          <a:spcPts val="0"/>
                        </a:spcBef>
                        <a:spcAft>
                          <a:spcPts val="0"/>
                        </a:spcAft>
                      </a:pPr>
                      <a:r>
                        <a:rPr lang="en-US" sz="1000">
                          <a:effectLst/>
                        </a:rPr>
                        <a:t> </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en-US" sz="1000">
                          <a:effectLst/>
                        </a:rPr>
                        <a:t># Nodes</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tabLst>
                          <a:tab pos="203200" algn="l"/>
                          <a:tab pos="1093470" algn="ctr"/>
                        </a:tabLst>
                      </a:pPr>
                      <a:r>
                        <a:rPr lang="en-US" sz="1000">
                          <a:effectLst/>
                        </a:rPr>
                        <a:t>Limits</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139281762"/>
                  </a:ext>
                </a:extLst>
              </a:tr>
              <a:tr h="216673">
                <a:tc vMerge="1">
                  <a:txBody>
                    <a:bodyPr/>
                    <a:lstStyle/>
                    <a:p>
                      <a:endParaRPr lang="en-US"/>
                    </a:p>
                  </a:txBody>
                  <a:tcPr/>
                </a:tc>
                <a:tc>
                  <a:txBody>
                    <a:bodyPr/>
                    <a:lstStyle/>
                    <a:p>
                      <a:pPr marL="0" marR="0" algn="ctr">
                        <a:spcBef>
                          <a:spcPts val="0"/>
                        </a:spcBef>
                        <a:spcAft>
                          <a:spcPts val="0"/>
                        </a:spcAft>
                      </a:pPr>
                      <a:r>
                        <a:rPr lang="en-US" sz="1000">
                          <a:effectLst/>
                        </a:rPr>
                        <a:t>20-Core Nodes</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24-Core Nodes</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Wall Clock</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Max Cores Per User</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792342308"/>
                  </a:ext>
                </a:extLst>
              </a:tr>
              <a:tr h="378274">
                <a:tc>
                  <a:txBody>
                    <a:bodyPr/>
                    <a:lstStyle/>
                    <a:p>
                      <a:pPr marL="0" marR="0" algn="ctr">
                        <a:spcBef>
                          <a:spcPts val="0"/>
                        </a:spcBef>
                        <a:spcAft>
                          <a:spcPts val="0"/>
                        </a:spcAft>
                      </a:pPr>
                      <a:r>
                        <a:rPr lang="en-US" sz="1000">
                          <a:effectLst/>
                        </a:rPr>
                        <a:t>std.q</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30</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38</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24 hours</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800</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1672558350"/>
                  </a:ext>
                </a:extLst>
              </a:tr>
              <a:tr h="378274">
                <a:tc>
                  <a:txBody>
                    <a:bodyPr/>
                    <a:lstStyle/>
                    <a:p>
                      <a:pPr marL="0" marR="0" algn="ctr">
                        <a:spcBef>
                          <a:spcPts val="0"/>
                        </a:spcBef>
                        <a:spcAft>
                          <a:spcPts val="0"/>
                        </a:spcAft>
                      </a:pPr>
                      <a:r>
                        <a:rPr lang="en-US" sz="1000">
                          <a:effectLst/>
                        </a:rPr>
                        <a:t>fast.q</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36</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40</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4 hours</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200</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1770849645"/>
                  </a:ext>
                </a:extLst>
              </a:tr>
              <a:tr h="378274">
                <a:tc>
                  <a:txBody>
                    <a:bodyPr/>
                    <a:lstStyle/>
                    <a:p>
                      <a:pPr marL="0" marR="0" algn="ctr">
                        <a:spcBef>
                          <a:spcPts val="0"/>
                        </a:spcBef>
                        <a:spcAft>
                          <a:spcPts val="0"/>
                        </a:spcAft>
                      </a:pPr>
                      <a:r>
                        <a:rPr lang="en-US" sz="1000">
                          <a:effectLst/>
                        </a:rPr>
                        <a:t>long.q</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28</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18</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14 days</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200</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2994465415"/>
                  </a:ext>
                </a:extLst>
              </a:tr>
              <a:tr h="378274">
                <a:tc>
                  <a:txBody>
                    <a:bodyPr/>
                    <a:lstStyle/>
                    <a:p>
                      <a:pPr marL="0" marR="0" algn="ctr">
                        <a:spcBef>
                          <a:spcPts val="0"/>
                        </a:spcBef>
                        <a:spcAft>
                          <a:spcPts val="0"/>
                        </a:spcAft>
                      </a:pPr>
                      <a:r>
                        <a:rPr lang="en-US" sz="1000">
                          <a:effectLst/>
                        </a:rPr>
                        <a:t>gpu.q</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4</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14 days</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Unlimited</a:t>
                      </a:r>
                      <a:endParaRPr lang="en-US" sz="1200" dirty="0">
                        <a:effectLst/>
                        <a:latin typeface="Cambria" panose="02040503050406030204" pitchFamily="18"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1785822319"/>
                  </a:ext>
                </a:extLst>
              </a:tr>
            </a:tbl>
          </a:graphicData>
        </a:graphic>
      </p:graphicFrame>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6995160" y="5989319"/>
            <a:ext cx="5196840" cy="764223"/>
          </a:xfrm>
          <a:prstGeom prst="rect">
            <a:avLst/>
          </a:prstGeom>
        </p:spPr>
      </p:pic>
    </p:spTree>
    <p:extLst>
      <p:ext uri="{BB962C8B-B14F-4D97-AF65-F5344CB8AC3E}">
        <p14:creationId xmlns:p14="http://schemas.microsoft.com/office/powerpoint/2010/main" val="3928728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4455</TotalTime>
  <Words>868</Words>
  <Application>Microsoft Office PowerPoint</Application>
  <PresentationFormat>Widescreen</PresentationFormat>
  <Paragraphs>133</Paragraphs>
  <Slides>14</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Arial Rounded MT Bold</vt:lpstr>
      <vt:lpstr>Arial Unicode MS</vt:lpstr>
      <vt:lpstr>Calibri</vt:lpstr>
      <vt:lpstr>Calibri Light</vt:lpstr>
      <vt:lpstr>Cambria</vt:lpstr>
      <vt:lpstr>Lucida Sans</vt:lpstr>
      <vt:lpstr>MS Mincho</vt:lpstr>
      <vt:lpstr>Times New Roman</vt:lpstr>
      <vt:lpstr>Wingdings</vt:lpstr>
      <vt:lpstr>Office Theme</vt:lpstr>
      <vt:lpstr>MERCED CLUSTER BASICS  Multi-Environment Research Computer for Exploration and Discovery A Centerpiece for Computational Science at UC Merced </vt:lpstr>
      <vt:lpstr>Computing Cluster</vt:lpstr>
      <vt:lpstr>Physical Setup of Merced Cluster</vt:lpstr>
      <vt:lpstr>Infiniband Architecture</vt:lpstr>
      <vt:lpstr>Infiniband vs 10GigE</vt:lpstr>
      <vt:lpstr>Scheduler</vt:lpstr>
      <vt:lpstr>Sun Grid Engine</vt:lpstr>
      <vt:lpstr>Queuing</vt:lpstr>
      <vt:lpstr>MERCED Cluster Queues &amp; Resource Limitations</vt:lpstr>
      <vt:lpstr>Job Submission Script</vt:lpstr>
      <vt:lpstr>Simple Job Submission Exercise</vt:lpstr>
      <vt:lpstr>Ganglia URL</vt:lpstr>
      <vt:lpstr>DIVERSE RESEARCH GROUPS ON CAMPUS</vt:lpstr>
      <vt:lpstr>MERCED CLUSTER</vt:lpstr>
    </vt:vector>
  </TitlesOfParts>
  <Company>University of California, Merced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Setup</dc:title>
  <dc:creator>schadalapaka</dc:creator>
  <cp:lastModifiedBy>schadalapaka</cp:lastModifiedBy>
  <cp:revision>129</cp:revision>
  <cp:lastPrinted>2017-03-17T01:49:53Z</cp:lastPrinted>
  <dcterms:created xsi:type="dcterms:W3CDTF">2017-03-14T19:14:20Z</dcterms:created>
  <dcterms:modified xsi:type="dcterms:W3CDTF">2017-09-05T21:20:44Z</dcterms:modified>
</cp:coreProperties>
</file>