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67" r:id="rId7"/>
    <p:sldId id="265" r:id="rId8"/>
    <p:sldId id="260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09E4-600A-434C-8042-BBFC10B3A6E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3E418-A8D8-45A3-875C-CB8F3D320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0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3E418-A8D8-45A3-875C-CB8F3D320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63F-BA95-4D17-BAE4-1A5D9752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CCB71-76FB-43B6-A44C-3C62FF222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F800-27D7-4698-9B1C-1C58D32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10BF-6FC4-402F-A61F-977DE202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B3554-9C9A-4BEB-9F91-781B2B5D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6555-74D2-48BC-90AD-70F9923F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E23C3-914E-4EA5-A9BE-980C7C5D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2F89-5EDA-4D32-834F-3956AD31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2D7D-4FB2-417F-A838-ABD25DA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DAD-C8C7-4898-80DE-F44F4DE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2CBD9-827D-40BE-ACED-D30F55E98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9393D-2C60-4B30-8C34-30C813E3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0AF8-5153-46BB-92B5-1B448FE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817F-CA50-4008-B815-C11DB1D3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A103-E095-4A6C-816A-C2436495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89F4-8757-41D7-8FF3-B3F2453A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8508-3678-47AD-A0FB-E57577F9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C7D3-46DF-4BF9-9731-5F189FC4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FD32-D317-4580-8267-73A36E9B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EC9F-6903-4381-B91D-F3F155EC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F2D-2BA5-4FF9-9CBE-745D145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4CA1-15B4-4141-B891-58ABBBB0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0874-2B8D-4755-BD48-B33F0588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A635-4750-44C8-9BDC-1C41ABF2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AC64-DEBA-4D5E-A8ED-D47611F9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E443-84FB-4F55-B519-36303F3E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E31C-D5F0-4352-B2C5-F4816955A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0DFD5-B68C-40FB-A8E8-6F5B507E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0E5E-454E-46C7-8CBB-A59C2261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DFDFF-ADDE-4A4F-B7E6-2FDAF8B8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70569-B795-4058-A63F-1F9D0B39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2AB1-8E1C-471D-B08D-8918C42B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477FD-6806-4BCB-AE56-E921BDA1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67AA-F70F-4E92-9171-B503395F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A962A-0FCE-4394-A483-74BDC224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16B3B-7910-4327-A89D-1A652863D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BB864-9F82-40CF-BB42-EE5ACAC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599FD-6D1C-4E05-9724-CB644E9E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AB0CE-36AA-41F8-B31E-8AD37ED8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4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EB36-F614-46F5-BA82-56F564AB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F0729-CC37-4FAD-ABD5-2E349404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08C98-C0A1-411E-AB40-8FBE3CE7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16A8A-95B8-4517-A9C0-568873D9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15F65-E234-477B-8DE5-6D9AD34F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60BA6-BFE6-4F97-B28B-AA55806E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D9FC-80CF-4A75-8D7C-CD713BBA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9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D552-6EBB-4553-9BA5-02ECC311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9E33-3436-4C9E-BCC7-C651689D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2591F-35B6-4BC2-B1F1-63A01272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9D93-BF9F-4651-AE20-716AB088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F7B8-08BD-40E2-9381-BEC36DA7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E321-2D47-4C4F-8D69-DE3EAD49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125-A2D4-49F1-8567-9C7A9267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116A1-4670-408F-8F5E-00F798155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E692D-4A2C-48AE-B262-37D51942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F636-05FE-4B0F-A866-DF2F6730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25E1-0C25-46E8-8D51-B43020E7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CC98-4860-42BD-85B6-4AB2A44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E353-08B5-437A-85A8-E6CAA246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1408-FD3E-47B1-B6BE-CE0B3928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F69C-DC2A-4D4E-B2D6-354B150D4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0B55-EC60-4F43-AB55-484EE360BCB9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74BD-4EF6-4CDB-A6C4-AA8AE9F13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5B9A-3DE4-421C-BA09-D49BD0C71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1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661248"/>
            <a:ext cx="6400800" cy="841648"/>
          </a:xfrm>
        </p:spPr>
        <p:txBody>
          <a:bodyPr/>
          <a:lstStyle/>
          <a:p>
            <a:pPr algn="ctr"/>
            <a:r>
              <a:rPr lang="en-GB" dirty="0"/>
              <a:t>April 2021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700" y="3789040"/>
            <a:ext cx="7848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u="sng" dirty="0">
                <a:latin typeface="+mj-lt"/>
              </a:rPr>
              <a:t>Team Members:</a:t>
            </a:r>
          </a:p>
          <a:p>
            <a:pPr algn="ctr"/>
            <a:r>
              <a:rPr lang="en-US" dirty="0" err="1">
                <a:latin typeface="+mj-lt"/>
              </a:rPr>
              <a:t>Gourdouros</a:t>
            </a:r>
            <a:r>
              <a:rPr lang="en-US" dirty="0">
                <a:latin typeface="+mj-lt"/>
              </a:rPr>
              <a:t> Panagiotis</a:t>
            </a:r>
            <a:endParaRPr lang="el-GR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Karageorgi</a:t>
            </a:r>
            <a:r>
              <a:rPr lang="el-GR" dirty="0">
                <a:latin typeface="+mj-lt"/>
              </a:rPr>
              <a:t> </a:t>
            </a:r>
            <a:r>
              <a:rPr lang="en-US" dirty="0">
                <a:latin typeface="+mj-lt"/>
              </a:rPr>
              <a:t>Tania</a:t>
            </a:r>
            <a:endParaRPr lang="en-US" b="1" i="1" u="sng" dirty="0">
              <a:latin typeface="+mj-lt"/>
            </a:endParaRPr>
          </a:p>
          <a:p>
            <a:pPr algn="ctr"/>
            <a:r>
              <a:rPr lang="en-US" dirty="0" err="1">
                <a:latin typeface="+mj-lt"/>
              </a:rPr>
              <a:t>Vakouftsis</a:t>
            </a:r>
            <a:r>
              <a:rPr lang="en-US" dirty="0">
                <a:latin typeface="+mj-lt"/>
              </a:rPr>
              <a:t> Konstantinos</a:t>
            </a:r>
            <a:endParaRPr lang="el-GR" dirty="0">
              <a:latin typeface="+mj-lt"/>
            </a:endParaRPr>
          </a:p>
          <a:p>
            <a:endParaRPr lang="en-GB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5228637-15D2-4164-8340-76CC9727A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2" y="687378"/>
            <a:ext cx="390579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 dirty="0">
                <a:solidFill>
                  <a:srgbClr val="FFFFFF"/>
                </a:solidFill>
              </a:rPr>
              <a:t>Front end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03" y="1885279"/>
            <a:ext cx="8799485" cy="4784081"/>
          </a:xfrm>
        </p:spPr>
        <p:txBody>
          <a:bodyPr anchor="ctr">
            <a:normAutofit fontScale="85000" lnSpcReduction="10000"/>
          </a:bodyPr>
          <a:lstStyle/>
          <a:p>
            <a:endParaRPr lang="en-GB" sz="2000" dirty="0">
              <a:latin typeface="Lucida Sans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JSON Responses from the Back End REST API had to be </a:t>
            </a:r>
            <a:r>
              <a:rPr lang="en-GB" sz="2000" dirty="0">
                <a:solidFill>
                  <a:srgbClr val="CC0066"/>
                </a:solidFill>
                <a:latin typeface="+mj-lt"/>
              </a:rPr>
              <a:t>displayed by dynamically creating tables, forms or space elements (</a:t>
            </a:r>
            <a:r>
              <a:rPr lang="en-GB" sz="2000" dirty="0" err="1">
                <a:solidFill>
                  <a:srgbClr val="CC0066"/>
                </a:solidFill>
                <a:latin typeface="+mj-lt"/>
              </a:rPr>
              <a:t>divs</a:t>
            </a:r>
            <a:r>
              <a:rPr lang="en-GB" sz="2000" dirty="0">
                <a:solidFill>
                  <a:srgbClr val="CC0066"/>
                </a:solidFill>
                <a:latin typeface="+mj-lt"/>
              </a:rPr>
              <a:t>) </a:t>
            </a:r>
            <a:r>
              <a:rPr lang="en-GB" sz="2000" dirty="0">
                <a:latin typeface="+mj-lt"/>
              </a:rPr>
              <a:t>that needed to also have dynamic functionality, exclusively done with </a:t>
            </a:r>
            <a:r>
              <a:rPr lang="en-GB" sz="2000" dirty="0" err="1">
                <a:latin typeface="+mj-lt"/>
              </a:rPr>
              <a:t>jquery</a:t>
            </a:r>
            <a:r>
              <a:rPr lang="en-GB" sz="2000" dirty="0">
                <a:latin typeface="+mj-lt"/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FORM VALIDATION: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Front End validation was done using the </a:t>
            </a:r>
            <a:r>
              <a:rPr lang="en-GB" sz="2000" dirty="0" err="1">
                <a:latin typeface="+mj-lt"/>
              </a:rPr>
              <a:t>jb</a:t>
            </a:r>
            <a:r>
              <a:rPr lang="en-GB" sz="2000" dirty="0">
                <a:latin typeface="+mj-lt"/>
              </a:rPr>
              <a:t>-validator </a:t>
            </a:r>
            <a:r>
              <a:rPr lang="en-GB" sz="2000" dirty="0" err="1">
                <a:latin typeface="+mj-lt"/>
              </a:rPr>
              <a:t>jquery</a:t>
            </a:r>
            <a:r>
              <a:rPr lang="en-GB" sz="2000" dirty="0">
                <a:latin typeface="+mj-lt"/>
              </a:rPr>
              <a:t> plugin offering a good user experience.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 However this validator works on regular form submit (prevents submit if validation fails).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In our project we used ajax Post requests to submit form data - therefore invalid input was sent despite the front end validation -&gt; back end validation errors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HOW WE HANDLED IT: Back end validation was done using JPA/Hibernate validation annotations above each entity field.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Errors in validation were handled using a specific @ExceptionHandler method in the </a:t>
            </a:r>
            <a:r>
              <a:rPr lang="en-GB" sz="2000" dirty="0" err="1">
                <a:latin typeface="+mj-lt"/>
              </a:rPr>
              <a:t>GlobalExceptionHandler</a:t>
            </a:r>
            <a:r>
              <a:rPr lang="en-GB" sz="2000" dirty="0">
                <a:latin typeface="+mj-lt"/>
              </a:rPr>
              <a:t> Class.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Specific </a:t>
            </a:r>
            <a:r>
              <a:rPr lang="en-GB" sz="2000" b="1" dirty="0">
                <a:solidFill>
                  <a:srgbClr val="CC0066"/>
                </a:solidFill>
                <a:latin typeface="+mj-lt"/>
              </a:rPr>
              <a:t>validation error messages </a:t>
            </a:r>
            <a:r>
              <a:rPr lang="en-GB" sz="2000" dirty="0">
                <a:latin typeface="+mj-lt"/>
              </a:rPr>
              <a:t>for each entity/input field were </a:t>
            </a:r>
            <a:r>
              <a:rPr lang="en-GB" sz="2000" b="1" dirty="0">
                <a:solidFill>
                  <a:srgbClr val="CC0066"/>
                </a:solidFill>
                <a:latin typeface="+mj-lt"/>
              </a:rPr>
              <a:t>sent to the front end client</a:t>
            </a:r>
            <a:r>
              <a:rPr lang="en-GB" sz="2000" dirty="0">
                <a:latin typeface="+mj-lt"/>
              </a:rPr>
              <a:t> through the response body and </a:t>
            </a:r>
            <a:r>
              <a:rPr lang="en-GB" sz="2000" b="1" dirty="0">
                <a:solidFill>
                  <a:srgbClr val="CC0066"/>
                </a:solidFill>
                <a:latin typeface="+mj-lt"/>
              </a:rPr>
              <a:t>displayed under the form fields</a:t>
            </a:r>
            <a:r>
              <a:rPr lang="en-GB" sz="2000" dirty="0">
                <a:latin typeface="+mj-lt"/>
              </a:rPr>
              <a:t>, thus </a:t>
            </a:r>
            <a:r>
              <a:rPr lang="en-GB" sz="2000" b="1" dirty="0">
                <a:solidFill>
                  <a:srgbClr val="CC0066"/>
                </a:solidFill>
                <a:latin typeface="+mj-lt"/>
              </a:rPr>
              <a:t>combining the two validation sides</a:t>
            </a:r>
            <a:r>
              <a:rPr lang="en-GB" sz="2000" dirty="0">
                <a:latin typeface="+mj-lt"/>
              </a:rPr>
              <a:t>, making sure that only valid input was entered in the database. </a:t>
            </a:r>
          </a:p>
          <a:p>
            <a:endParaRPr lang="en-GB" sz="1700" dirty="0">
              <a:latin typeface="+mj-lt"/>
            </a:endParaRPr>
          </a:p>
          <a:p>
            <a:endParaRPr lang="en-GB" sz="1700" dirty="0">
              <a:latin typeface="+mj-lt"/>
            </a:endParaRPr>
          </a:p>
          <a:p>
            <a:endParaRPr lang="en-GB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5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Overall, it was a very challenging task and an unforgettable experience, that we all enjoyed!</a:t>
            </a:r>
          </a:p>
          <a:p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With Compliments,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The team</a:t>
            </a:r>
            <a:endParaRPr lang="en-GB" dirty="0">
              <a:latin typeface="+mj-lt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8CB155E-19A8-4209-9B33-C0B3F50A1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2" y="3789040"/>
            <a:ext cx="390579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 dirty="0">
                <a:solidFill>
                  <a:srgbClr val="FFFFFF"/>
                </a:solidFill>
              </a:rPr>
              <a:t>Main Idea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+mj-lt"/>
              </a:rPr>
              <a:t>Furnature</a:t>
            </a:r>
            <a:r>
              <a:rPr lang="en-US" sz="1400" dirty="0">
                <a:latin typeface="+mj-lt"/>
              </a:rPr>
              <a:t> is an </a:t>
            </a:r>
            <a:r>
              <a:rPr lang="en-US" sz="1800" b="1" dirty="0">
                <a:solidFill>
                  <a:srgbClr val="CC0066"/>
                </a:solidFill>
                <a:latin typeface="+mj-lt"/>
              </a:rPr>
              <a:t>online shopping platform </a:t>
            </a:r>
            <a:r>
              <a:rPr lang="en-US" sz="1400" dirty="0">
                <a:latin typeface="+mj-lt"/>
              </a:rPr>
              <a:t>made by a team of furniture designers that decided to contribute to the environment by taking old worn out furniture and use its whole, or parts, in order to design new ones.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The</a:t>
            </a:r>
            <a:r>
              <a:rPr lang="en-US" sz="1600" b="1" dirty="0">
                <a:latin typeface="+mj-lt"/>
              </a:rPr>
              <a:t> </a:t>
            </a:r>
            <a:r>
              <a:rPr lang="en-US" sz="2000" b="1" dirty="0">
                <a:solidFill>
                  <a:srgbClr val="CC0066"/>
                </a:solidFill>
                <a:latin typeface="+mj-lt"/>
              </a:rPr>
              <a:t>customers </a:t>
            </a:r>
            <a:r>
              <a:rPr lang="en-US" sz="1400" dirty="0">
                <a:latin typeface="+mj-lt"/>
              </a:rPr>
              <a:t>can browse freely through their catalogue of products, filtered by category, décor style, or material. In order to fill their carts and then make their purchase, they must first register.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The owners / employees of the furniture company with </a:t>
            </a:r>
            <a:r>
              <a:rPr lang="en-US" sz="2000" b="1" dirty="0">
                <a:solidFill>
                  <a:srgbClr val="CC0066"/>
                </a:solidFill>
                <a:latin typeface="+mj-lt"/>
              </a:rPr>
              <a:t>admin </a:t>
            </a:r>
            <a:r>
              <a:rPr lang="en-US" sz="1400" dirty="0">
                <a:latin typeface="+mj-lt"/>
              </a:rPr>
              <a:t>role, can also login into the platform and manipulate the company’s database by adding new products, updating existing ones, adding material / style / category fields or updating existing ones and updating the status of existing orders.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Only the owners of the company have a </a:t>
            </a:r>
            <a:r>
              <a:rPr lang="en-US" sz="2000" b="1" dirty="0">
                <a:solidFill>
                  <a:srgbClr val="CC0066"/>
                </a:solidFill>
                <a:latin typeface="+mj-lt"/>
              </a:rPr>
              <a:t>super-user</a:t>
            </a:r>
            <a:r>
              <a:rPr lang="en-US" sz="1400" dirty="0">
                <a:latin typeface="+mj-lt"/>
              </a:rPr>
              <a:t> role and can also add new employees(administrators) and delete or update existing ones.</a:t>
            </a:r>
          </a:p>
          <a:p>
            <a:pPr marL="0" indent="0">
              <a:buNone/>
            </a:pP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3461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68" y="650389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784" y="1264862"/>
            <a:ext cx="4916510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User register and 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Different views for customer &amp; administrator &amp; super user.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Administrators and super users also have the ability to </a:t>
            </a:r>
            <a:r>
              <a:rPr lang="en-US" sz="1800" b="1" dirty="0">
                <a:solidFill>
                  <a:srgbClr val="CC0066"/>
                </a:solidFill>
                <a:latin typeface="+mj-lt"/>
              </a:rPr>
              <a:t>switch views between customer – admin</a:t>
            </a:r>
            <a:r>
              <a:rPr lang="en-US" sz="1700" dirty="0">
                <a:latin typeface="+mj-lt"/>
              </a:rPr>
              <a:t>/super.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Forgot password functionality via e-mail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Customers: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Filter products by 3 main categories (Product category, Décor Style, Materials, each of those having its subcategories)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Add products to Cart and manipulate their quantities.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View their order history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View their address book – add / edit / delete their addresses.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Complete their purchase through PayPal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Chat in a public chat room</a:t>
            </a:r>
          </a:p>
          <a:p>
            <a:endParaRPr lang="en-US" sz="1700" dirty="0">
              <a:latin typeface="+mj-lt"/>
            </a:endParaRPr>
          </a:p>
          <a:p>
            <a:endParaRPr lang="en-US" sz="1700" dirty="0">
              <a:latin typeface="+mj-lt"/>
            </a:endParaRPr>
          </a:p>
          <a:p>
            <a:endParaRPr lang="en-US" sz="1700" dirty="0">
              <a:latin typeface="+mj-lt"/>
            </a:endParaRPr>
          </a:p>
          <a:p>
            <a:endParaRPr 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31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5A679B50-B47B-4971-B0A6-FE47CB40A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68" y="826091"/>
            <a:ext cx="5436096" cy="2611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5911B-E0AE-4685-BDFD-E120B3E35367}"/>
              </a:ext>
            </a:extLst>
          </p:cNvPr>
          <p:cNvSpPr txBox="1"/>
          <p:nvPr/>
        </p:nvSpPr>
        <p:spPr>
          <a:xfrm>
            <a:off x="1115616" y="210126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Administrators and super users also have the ability to </a:t>
            </a:r>
            <a:r>
              <a:rPr lang="en-US" sz="2000" b="1" dirty="0">
                <a:solidFill>
                  <a:srgbClr val="CC0066"/>
                </a:solidFill>
                <a:latin typeface="+mj-lt"/>
              </a:rPr>
              <a:t>switch views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EF19FF-ED9B-4FCB-A1F0-D026876B8799}"/>
              </a:ext>
            </a:extLst>
          </p:cNvPr>
          <p:cNvCxnSpPr/>
          <p:nvPr/>
        </p:nvCxnSpPr>
        <p:spPr>
          <a:xfrm flipH="1">
            <a:off x="7308304" y="610236"/>
            <a:ext cx="576064" cy="298484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7C6D60-47C2-4BE2-BA82-BA9B80E7BFC9}"/>
              </a:ext>
            </a:extLst>
          </p:cNvPr>
          <p:cNvCxnSpPr/>
          <p:nvPr/>
        </p:nvCxnSpPr>
        <p:spPr>
          <a:xfrm flipH="1">
            <a:off x="7740352" y="3569647"/>
            <a:ext cx="576064" cy="298484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2865EAA-704A-4CEB-99E5-C77D948E62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31" y="3805286"/>
            <a:ext cx="5750640" cy="24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Build Technologies</a:t>
            </a:r>
            <a:endParaRPr lang="en-GB" sz="3500" u="sng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2060848"/>
            <a:ext cx="8712968" cy="4752527"/>
          </a:xfrm>
        </p:spPr>
        <p:txBody>
          <a:bodyPr anchor="ctr"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SQL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My SQL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Back end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Java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Spring Boot, Spring MVC, Spring Data JPA, Hibernate, Spring Security, Spring WebSocket, Spring Boot </a:t>
            </a:r>
            <a:r>
              <a:rPr lang="en-GB" sz="3500" dirty="0" err="1">
                <a:latin typeface="+mj-lt"/>
              </a:rPr>
              <a:t>DevTools</a:t>
            </a:r>
            <a:r>
              <a:rPr lang="en-GB" sz="3500" dirty="0">
                <a:latin typeface="+mj-lt"/>
              </a:rPr>
              <a:t>, MySQL Driver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Front end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Html, CSS, JavaScript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Bootstrap, jQuery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Application server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Apache Tomcat</a:t>
            </a:r>
          </a:p>
          <a:p>
            <a:pPr marL="731520" lvl="1" indent="-457200">
              <a:buFont typeface="Wingdings" panose="05000000000000000000" pitchFamily="2" charset="2"/>
              <a:buChar char="ü"/>
            </a:pPr>
            <a:endParaRPr lang="en-GB" sz="35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GB" sz="35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Tools &amp; Protocols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500" dirty="0">
                <a:latin typeface="+mj-lt"/>
              </a:rPr>
              <a:t>Maven,</a:t>
            </a:r>
            <a:r>
              <a:rPr lang="en-GB" sz="3500" dirty="0">
                <a:latin typeface="+mj-lt"/>
              </a:rPr>
              <a:t> </a:t>
            </a:r>
            <a:r>
              <a:rPr lang="en-GB" sz="3500" dirty="0" err="1">
                <a:latin typeface="+mj-lt"/>
              </a:rPr>
              <a:t>JavaMailSender</a:t>
            </a:r>
            <a:r>
              <a:rPr lang="en-GB" sz="3500" dirty="0">
                <a:latin typeface="+mj-lt"/>
              </a:rPr>
              <a:t>, </a:t>
            </a:r>
            <a:r>
              <a:rPr lang="en-US" sz="3500" dirty="0" err="1">
                <a:latin typeface="+mj-lt"/>
              </a:rPr>
              <a:t>Jbvalidator</a:t>
            </a:r>
            <a:r>
              <a:rPr lang="en-US" sz="3500" dirty="0">
                <a:latin typeface="+mj-lt"/>
              </a:rPr>
              <a:t>,</a:t>
            </a:r>
            <a:r>
              <a:rPr lang="en-GB" sz="3500" dirty="0">
                <a:latin typeface="+mj-lt"/>
              </a:rPr>
              <a:t> </a:t>
            </a:r>
            <a:r>
              <a:rPr lang="en-GB" sz="3500" dirty="0" err="1">
                <a:latin typeface="+mj-lt"/>
              </a:rPr>
              <a:t>SockJS</a:t>
            </a:r>
            <a:r>
              <a:rPr lang="en-GB" sz="3500" dirty="0">
                <a:latin typeface="+mj-lt"/>
              </a:rPr>
              <a:t>, STOMP, JWT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35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API’s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500" dirty="0">
                <a:latin typeface="+mj-lt"/>
              </a:rPr>
              <a:t>WebSocket API</a:t>
            </a:r>
            <a:r>
              <a:rPr lang="en-GB" sz="3500" dirty="0">
                <a:latin typeface="+mj-lt"/>
              </a:rPr>
              <a:t>, PayPal API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3500" dirty="0">
              <a:latin typeface="+mj-lt"/>
            </a:endParaRPr>
          </a:p>
          <a:p>
            <a:pPr marL="445770" lvl="1">
              <a:buFont typeface="Wingdings" panose="05000000000000000000" pitchFamily="2" charset="2"/>
              <a:buChar char="ü"/>
            </a:pPr>
            <a:br>
              <a:rPr lang="en-GB" sz="800" dirty="0">
                <a:latin typeface="+mj-lt"/>
              </a:rPr>
            </a:br>
            <a:br>
              <a:rPr lang="en-GB" sz="800" dirty="0">
                <a:latin typeface="+mj-lt"/>
              </a:rPr>
            </a:br>
            <a:endParaRPr lang="en-GB" sz="800" dirty="0">
              <a:latin typeface="+mj-lt"/>
            </a:endParaRPr>
          </a:p>
          <a:p>
            <a:pPr marL="548640" lvl="2" indent="0">
              <a:buNone/>
            </a:pPr>
            <a:br>
              <a:rPr lang="en-GB" sz="800" dirty="0">
                <a:latin typeface="+mj-lt"/>
              </a:rPr>
            </a:br>
            <a:endParaRPr lang="en-GB" sz="800" dirty="0">
              <a:latin typeface="+mj-lt"/>
            </a:endParaRPr>
          </a:p>
          <a:p>
            <a:pPr marL="274320" lvl="1" indent="0">
              <a:buNone/>
            </a:pPr>
            <a:endParaRPr lang="en-GB" sz="800" dirty="0">
              <a:latin typeface="+mj-lt"/>
            </a:endParaRPr>
          </a:p>
          <a:p>
            <a:pPr lvl="2"/>
            <a:endParaRPr lang="el-GR" sz="800" dirty="0">
              <a:latin typeface="+mj-lt"/>
            </a:endParaRPr>
          </a:p>
          <a:p>
            <a:endParaRPr lang="el-GR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5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200">
                <a:solidFill>
                  <a:srgbClr val="FFFFFF"/>
                </a:solidFill>
              </a:rPr>
              <a:t>Technologies Not Taught</a:t>
            </a:r>
            <a:endParaRPr lang="en-GB" sz="3200" u="sng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400" dirty="0">
                <a:latin typeface="+mj-lt"/>
              </a:rPr>
              <a:t>Login Authentication / Authorization: Json Web Tokens (JWT):</a:t>
            </a:r>
          </a:p>
          <a:p>
            <a:r>
              <a:rPr lang="en-US" sz="1400" dirty="0">
                <a:latin typeface="+mj-lt"/>
              </a:rPr>
              <a:t>At each login request, Spring produces a special </a:t>
            </a:r>
            <a:r>
              <a:rPr lang="en-US" sz="1400" dirty="0" err="1">
                <a:latin typeface="+mj-lt"/>
              </a:rPr>
              <a:t>Jwt</a:t>
            </a:r>
            <a:r>
              <a:rPr lang="en-US" sz="1400" dirty="0">
                <a:latin typeface="+mj-lt"/>
              </a:rPr>
              <a:t> token and sends it back in the response body to the client.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At each subsequent request from the client: JWT token is sent along in the headers.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Spring Security filters each subsequent request, gets the JWT, checks its validity and allows authorization accordingly.</a:t>
            </a:r>
          </a:p>
          <a:p>
            <a:r>
              <a:rPr lang="en-US" sz="1400" dirty="0">
                <a:latin typeface="+mj-lt"/>
              </a:rPr>
              <a:t>Front End Validation: </a:t>
            </a:r>
            <a:r>
              <a:rPr lang="en-GB" sz="1400" b="0" i="0" dirty="0" err="1">
                <a:effectLst/>
                <a:latin typeface="+mj-lt"/>
              </a:rPr>
              <a:t>jb</a:t>
            </a:r>
            <a:r>
              <a:rPr lang="en-GB" sz="1400" b="0" i="0" dirty="0">
                <a:effectLst/>
                <a:latin typeface="+mj-lt"/>
              </a:rPr>
              <a:t>-validator </a:t>
            </a:r>
            <a:r>
              <a:rPr lang="en-GB" sz="1400" b="0" i="0" dirty="0" err="1">
                <a:effectLst/>
                <a:latin typeface="+mj-lt"/>
              </a:rPr>
              <a:t>jquery</a:t>
            </a:r>
            <a:r>
              <a:rPr lang="en-GB" sz="1400" b="0" i="0" dirty="0">
                <a:effectLst/>
                <a:latin typeface="+mj-lt"/>
              </a:rPr>
              <a:t> plugin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Forgot Password Functionality: </a:t>
            </a:r>
            <a:r>
              <a:rPr lang="en-GB" sz="1400" dirty="0" err="1">
                <a:latin typeface="+mj-lt"/>
              </a:rPr>
              <a:t>JavaMailSender</a:t>
            </a:r>
            <a:r>
              <a:rPr lang="en-GB" sz="1400" dirty="0">
                <a:latin typeface="+mj-lt"/>
              </a:rPr>
              <a:t> Interface</a:t>
            </a:r>
          </a:p>
          <a:p>
            <a:r>
              <a:rPr lang="en-US" sz="1400" dirty="0">
                <a:latin typeface="+mj-lt"/>
              </a:rPr>
              <a:t>Customer Checkout: PayPal API (REST)</a:t>
            </a:r>
          </a:p>
          <a:p>
            <a:r>
              <a:rPr lang="en-US" sz="1400" dirty="0">
                <a:latin typeface="+mj-lt"/>
              </a:rPr>
              <a:t>Public Chat Integration: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SockJS</a:t>
            </a:r>
            <a:r>
              <a:rPr lang="en-GB" sz="1400" dirty="0">
                <a:latin typeface="+mj-lt"/>
              </a:rPr>
              <a:t>, STOMP, </a:t>
            </a:r>
            <a:r>
              <a:rPr lang="en-US" sz="1400" dirty="0">
                <a:latin typeface="+mj-lt"/>
              </a:rPr>
              <a:t>WebSocket API</a:t>
            </a:r>
          </a:p>
          <a:p>
            <a:endParaRPr lang="en-US" sz="1400" dirty="0"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pPr marL="274320" lvl="1" indent="0">
              <a:buNone/>
            </a:pPr>
            <a:br>
              <a:rPr lang="en-GB" sz="1400" dirty="0">
                <a:latin typeface="+mj-lt"/>
              </a:rPr>
            </a:br>
            <a:br>
              <a:rPr lang="en-GB" sz="1400" dirty="0">
                <a:latin typeface="+mj-lt"/>
              </a:rPr>
            </a:br>
            <a:endParaRPr lang="en-GB" sz="1400" dirty="0">
              <a:latin typeface="+mj-lt"/>
            </a:endParaRPr>
          </a:p>
          <a:p>
            <a:pPr marL="548640" lvl="2" indent="0">
              <a:buNone/>
            </a:pPr>
            <a:br>
              <a:rPr lang="en-GB" sz="1400" dirty="0">
                <a:latin typeface="+mj-lt"/>
              </a:rPr>
            </a:br>
            <a:endParaRPr lang="en-GB" sz="1400" dirty="0">
              <a:latin typeface="+mj-lt"/>
            </a:endParaRPr>
          </a:p>
          <a:p>
            <a:pPr marL="274320" lvl="1" indent="0">
              <a:buNone/>
            </a:pPr>
            <a:endParaRPr lang="en-GB" sz="1400" dirty="0">
              <a:latin typeface="+mj-lt"/>
            </a:endParaRPr>
          </a:p>
          <a:p>
            <a:pPr lvl="2"/>
            <a:endParaRPr lang="el-GR" sz="1400" dirty="0">
              <a:latin typeface="+mj-lt"/>
            </a:endParaRPr>
          </a:p>
          <a:p>
            <a:endParaRPr lang="el-G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83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1426A-8DB8-4767-826A-5BF4B30D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19" y="3410167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 dirty="0">
                <a:solidFill>
                  <a:srgbClr val="CC0066"/>
                </a:solidFill>
              </a:rPr>
              <a:t>Rest API design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A7657CA-54A1-4AA2-ADDF-B2E17724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71" y="504767"/>
            <a:ext cx="6403803" cy="214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772-DAFC-489F-9AF2-79C83F32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173" y="3213827"/>
            <a:ext cx="4884089" cy="28164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We implemented Rest API Design. </a:t>
            </a:r>
          </a:p>
          <a:p>
            <a:r>
              <a:rPr lang="en-US" sz="1400" dirty="0">
                <a:latin typeface="+mj-lt"/>
              </a:rPr>
              <a:t>Our project is made of 2 independent Projects:</a:t>
            </a:r>
          </a:p>
          <a:p>
            <a:r>
              <a:rPr lang="en-US" sz="1400" dirty="0">
                <a:latin typeface="+mj-lt"/>
              </a:rPr>
              <a:t>1. Our FRONT END (Client) project build exclusively with Html/</a:t>
            </a:r>
            <a:r>
              <a:rPr lang="en-US" sz="1400" dirty="0" err="1">
                <a:latin typeface="+mj-lt"/>
              </a:rPr>
              <a:t>Css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Javascript</a:t>
            </a:r>
            <a:r>
              <a:rPr lang="en-US" sz="1400" dirty="0">
                <a:latin typeface="+mj-lt"/>
              </a:rPr>
              <a:t>/ Bootstrap/</a:t>
            </a:r>
            <a:r>
              <a:rPr lang="en-US" sz="1400" dirty="0" err="1">
                <a:latin typeface="+mj-lt"/>
              </a:rPr>
              <a:t>jquery</a:t>
            </a:r>
            <a:r>
              <a:rPr lang="en-US" sz="1400" dirty="0">
                <a:latin typeface="+mj-lt"/>
              </a:rPr>
              <a:t> sending ajax requests to our:</a:t>
            </a:r>
          </a:p>
          <a:p>
            <a:r>
              <a:rPr lang="en-US" sz="1400" dirty="0">
                <a:latin typeface="+mj-lt"/>
              </a:rPr>
              <a:t>2. BACK END Spring Boot Rest </a:t>
            </a:r>
            <a:r>
              <a:rPr lang="en-US" sz="1400" dirty="0" err="1">
                <a:latin typeface="+mj-lt"/>
              </a:rPr>
              <a:t>Api</a:t>
            </a:r>
            <a:r>
              <a:rPr lang="en-US" sz="1400" dirty="0">
                <a:latin typeface="+mj-lt"/>
              </a:rPr>
              <a:t>, which responds by sending json objects in the response body.</a:t>
            </a:r>
          </a:p>
          <a:p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End-Schema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2DDAEC6-B919-408A-A645-98E0E0C3E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2" y="1396588"/>
            <a:ext cx="7965636" cy="5275145"/>
          </a:xfrm>
        </p:spPr>
      </p:pic>
    </p:spTree>
    <p:extLst>
      <p:ext uri="{BB962C8B-B14F-4D97-AF65-F5344CB8AC3E}">
        <p14:creationId xmlns:p14="http://schemas.microsoft.com/office/powerpoint/2010/main" val="31732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solidFill>
            <a:srgbClr val="CC00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535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 dirty="0">
                <a:solidFill>
                  <a:srgbClr val="FFFFFF"/>
                </a:solidFill>
              </a:rPr>
              <a:t>Back end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700" dirty="0">
                <a:latin typeface="+mj-lt"/>
              </a:rPr>
              <a:t>The main Challenge we faced was to implement everything we had learned so far in the course in a Restful way, making all our Controllers return json objects even when other </a:t>
            </a:r>
            <a:r>
              <a:rPr lang="en-GB" sz="1700">
                <a:latin typeface="+mj-lt"/>
              </a:rPr>
              <a:t>API’s were </a:t>
            </a:r>
            <a:r>
              <a:rPr lang="en-GB" sz="1700" dirty="0">
                <a:latin typeface="+mj-lt"/>
              </a:rPr>
              <a:t>involved(</a:t>
            </a:r>
            <a:r>
              <a:rPr lang="en-GB" sz="1700" dirty="0" err="1">
                <a:latin typeface="+mj-lt"/>
              </a:rPr>
              <a:t>eg</a:t>
            </a:r>
            <a:r>
              <a:rPr lang="en-GB" sz="1700" dirty="0">
                <a:latin typeface="+mj-lt"/>
              </a:rPr>
              <a:t> PayPal).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7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700" dirty="0">
                <a:latin typeface="+mj-lt"/>
              </a:rPr>
              <a:t>Another Challenge was to achieve the correct Mapping of our entities as the Database schema and entity relationships were much more complex that what we had learned so far.</a:t>
            </a:r>
          </a:p>
          <a:p>
            <a:endParaRPr lang="en-GB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</TotalTime>
  <Words>807</Words>
  <Application>Microsoft Office PowerPoint</Application>
  <PresentationFormat>On-screen Show (4:3)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Sans</vt:lpstr>
      <vt:lpstr>Wingdings</vt:lpstr>
      <vt:lpstr>Office Theme</vt:lpstr>
      <vt:lpstr>PowerPoint Presentation</vt:lpstr>
      <vt:lpstr>Main Idea</vt:lpstr>
      <vt:lpstr>Features</vt:lpstr>
      <vt:lpstr>PowerPoint Presentation</vt:lpstr>
      <vt:lpstr>Build Technologies</vt:lpstr>
      <vt:lpstr>Technologies Not Taught</vt:lpstr>
      <vt:lpstr>Rest API design</vt:lpstr>
      <vt:lpstr>Database End-Schema</vt:lpstr>
      <vt:lpstr>Back end Challenges</vt:lpstr>
      <vt:lpstr>Front end Challenges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the website Furmour</dc:title>
  <dc:creator>Kotidis, Haris</dc:creator>
  <cp:lastModifiedBy>Κωνσταντίος Βακουφτσής</cp:lastModifiedBy>
  <cp:revision>120</cp:revision>
  <dcterms:created xsi:type="dcterms:W3CDTF">2021-04-09T16:51:31Z</dcterms:created>
  <dcterms:modified xsi:type="dcterms:W3CDTF">2021-04-21T11:52:23Z</dcterms:modified>
</cp:coreProperties>
</file>