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4AEFF-930C-674D-83F8-95BFD90C9548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DFAC-F0CD-C64F-9CFF-46783044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BF56-52B1-E74C-9FAB-A31E347294A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00DB-46F9-F44C-8F62-99904997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docs/syllabus-cis30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ristartom.github.io/docs/syllabus-cis300.pdf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abs/html/" TargetMode="External"/><Relationship Id="rId4" Type="http://schemas.openxmlformats.org/officeDocument/2006/relationships/hyperlink" Target="http://cslibrary.stanford.edu/107/UnixProgrammingTools.pdf" TargetMode="External"/><Relationship Id="rId5" Type="http://schemas.openxmlformats.org/officeDocument/2006/relationships/hyperlink" Target="http://www.dirac.org/linux/gdb/02a-Memory_Layout_And_The_Stack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LDP/Bash-Beginners-Guid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yracuse.edu/academics/calendars/quarter-ter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olicies.syr.edu/ethics/acad_integrity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CIS342: Introduction to 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Yuzhe Richard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3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syllabus: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http://tristartom.github.io/docs/syllabus-cis300.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pdf</a:t>
            </a:r>
            <a:endParaRPr lang="en-US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3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program in Unix environment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7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program in Unix environment</a:t>
            </a:r>
          </a:p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Programming skills in Java/C/C++/</a:t>
            </a:r>
            <a:r>
              <a:rPr lang="en-US" dirty="0" err="1" smtClean="0"/>
              <a:t>etc</a:t>
            </a:r>
            <a:r>
              <a:rPr lang="en-US" dirty="0" smtClean="0"/>
              <a:t> (ECS102)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Skills to learn (from Syllabus [</a:t>
            </a:r>
            <a:r>
              <a:rPr lang="en-US" sz="3200" dirty="0" smtClean="0">
                <a:hlinkClick r:id="rId3"/>
              </a:rPr>
              <a:t>link</a:t>
            </a:r>
            <a:r>
              <a:rPr lang="en-US" sz="3200" dirty="0" smtClean="0"/>
              <a:t>])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26" y="3836643"/>
            <a:ext cx="5295493" cy="27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2-credit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r>
              <a:rPr lang="en-US" dirty="0" smtClean="0"/>
              <a:t>In-class exercises</a:t>
            </a:r>
          </a:p>
          <a:p>
            <a:pPr lvl="1"/>
            <a:r>
              <a:rPr lang="en-US" dirty="0" smtClean="0"/>
              <a:t>Bring your computer to the classroom.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8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Slides/lectures are the most important!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Blackboard/</a:t>
            </a:r>
            <a:r>
              <a:rPr lang="en-US" dirty="0" err="1" smtClean="0"/>
              <a:t>github</a:t>
            </a:r>
            <a:r>
              <a:rPr lang="en-US" dirty="0" smtClean="0"/>
              <a:t> webpage</a:t>
            </a:r>
            <a:endParaRPr lang="en-US" dirty="0" smtClean="0"/>
          </a:p>
          <a:p>
            <a:r>
              <a:rPr lang="en-US" dirty="0" smtClean="0"/>
              <a:t>Recommended readings</a:t>
            </a:r>
          </a:p>
          <a:p>
            <a:pPr lvl="1"/>
            <a:r>
              <a:rPr lang="en-US" dirty="0" smtClean="0"/>
              <a:t>Bash</a:t>
            </a:r>
          </a:p>
          <a:p>
            <a:pPr lvl="2"/>
            <a:r>
              <a:rPr lang="en-US" dirty="0" smtClean="0"/>
              <a:t>Bash </a:t>
            </a:r>
            <a:r>
              <a:rPr lang="en-US" dirty="0"/>
              <a:t>Guide for Beginners: </a:t>
            </a:r>
            <a:r>
              <a:rPr lang="en-US" dirty="0">
                <a:hlinkClick r:id="rId2"/>
              </a:rPr>
              <a:t>http://tldp.org/LDP/Bash-Beginners-Guide/html/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2"/>
            <a:r>
              <a:rPr lang="en-US" dirty="0"/>
              <a:t>Advanced Bash-Scripting Guide: </a:t>
            </a:r>
            <a:r>
              <a:rPr lang="en-US" dirty="0">
                <a:hlinkClick r:id="rId3"/>
              </a:rPr>
              <a:t>http://www.tldp.org/LDP/abs/html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sz="2600" dirty="0" smtClean="0"/>
              <a:t>System programming in C/C++/GDB:</a:t>
            </a:r>
          </a:p>
          <a:p>
            <a:pPr lvl="2"/>
            <a:r>
              <a:rPr lang="en-US" sz="2200" dirty="0"/>
              <a:t>Unix Programming Tools: </a:t>
            </a:r>
            <a:r>
              <a:rPr lang="en-US" sz="2200" dirty="0">
                <a:hlinkClick r:id="rId4"/>
              </a:rPr>
              <a:t>http://cslibrary.stanford.edu/107/</a:t>
            </a:r>
            <a:r>
              <a:rPr lang="en-US" sz="2200" dirty="0" smtClean="0">
                <a:hlinkClick r:id="rId4"/>
              </a:rPr>
              <a:t>UnixProgrammingTools.pdf</a:t>
            </a:r>
            <a:endParaRPr lang="en-US" sz="2200" dirty="0"/>
          </a:p>
          <a:p>
            <a:pPr lvl="2"/>
            <a:r>
              <a:rPr lang="en-US" sz="2200" dirty="0"/>
              <a:t>Using GNU's GDB Debugger: Memory Layout And The Stack: </a:t>
            </a:r>
            <a:r>
              <a:rPr lang="en-US" sz="2200" dirty="0">
                <a:hlinkClick r:id="rId5"/>
              </a:rPr>
              <a:t>http://</a:t>
            </a:r>
            <a:r>
              <a:rPr lang="en-US" sz="2200" dirty="0" err="1">
                <a:hlinkClick r:id="rId5"/>
              </a:rPr>
              <a:t>www.dirac.org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linux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gdb</a:t>
            </a:r>
            <a:r>
              <a:rPr lang="en-US" sz="2200" dirty="0">
                <a:hlinkClick r:id="rId5"/>
              </a:rPr>
              <a:t>/02a-Memory_Layout_And_The_Stack.php</a:t>
            </a:r>
            <a:endParaRPr lang="en-US" sz="2200" dirty="0"/>
          </a:p>
          <a:p>
            <a:pPr lvl="2"/>
            <a:r>
              <a:rPr lang="en-US" sz="2600" b="1" dirty="0" smtClean="0"/>
              <a:t>CSAPP</a:t>
            </a:r>
            <a:r>
              <a:rPr lang="en-US" sz="2600" b="1" dirty="0"/>
              <a:t>: Computer Systems: A Programmer's Perspective, </a:t>
            </a:r>
            <a:r>
              <a:rPr lang="en-US" sz="2600" dirty="0" smtClean="0"/>
              <a:t>by Randal </a:t>
            </a:r>
            <a:r>
              <a:rPr lang="en-US" sz="2600" dirty="0"/>
              <a:t>E. Bryant and David R. </a:t>
            </a:r>
            <a:r>
              <a:rPr lang="en-US" sz="2600" dirty="0" err="1" smtClean="0"/>
              <a:t>O'Hallaron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SU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Student Status</a:t>
            </a:r>
          </a:p>
          <a:p>
            <a:pPr lvl="1"/>
            <a:r>
              <a:rPr lang="en-US" dirty="0" smtClean="0"/>
              <a:t>Good Standing, or Hold</a:t>
            </a:r>
          </a:p>
          <a:p>
            <a:pPr lvl="1"/>
            <a:r>
              <a:rPr lang="en-US" dirty="0" smtClean="0"/>
              <a:t>Make sure you understand what each means</a:t>
            </a:r>
          </a:p>
          <a:p>
            <a:r>
              <a:rPr lang="en-US" dirty="0" smtClean="0"/>
              <a:t>Grade and Transcript Issues</a:t>
            </a:r>
          </a:p>
          <a:p>
            <a:pPr lvl="1"/>
            <a:r>
              <a:rPr lang="en-US" dirty="0" smtClean="0"/>
              <a:t>Course drop deadlines</a:t>
            </a:r>
          </a:p>
          <a:p>
            <a:pPr lvl="2"/>
            <a:r>
              <a:rPr lang="en-US" dirty="0" smtClean="0"/>
              <a:t>link: </a:t>
            </a:r>
            <a:r>
              <a:rPr lang="en-US" sz="1900" dirty="0" err="1" smtClean="0">
                <a:hlinkClick r:id="rId3"/>
              </a:rPr>
              <a:t>www.syracuse.edu</a:t>
            </a:r>
            <a:r>
              <a:rPr lang="en-US" sz="1900" dirty="0">
                <a:hlinkClick r:id="rId3"/>
              </a:rPr>
              <a:t>/academics/calendars/quarter-term/</a:t>
            </a:r>
            <a:endParaRPr lang="en-US" sz="1900" dirty="0" smtClean="0"/>
          </a:p>
          <a:p>
            <a:pPr lvl="2"/>
            <a:r>
              <a:rPr lang="en-US" dirty="0"/>
              <a:t>Add deadline* </a:t>
            </a:r>
            <a:r>
              <a:rPr lang="en-US" dirty="0" smtClean="0"/>
              <a:t>Jan. </a:t>
            </a:r>
            <a:r>
              <a:rPr lang="en-US" dirty="0" smtClean="0"/>
              <a:t>23</a:t>
            </a:r>
            <a:endParaRPr lang="en-US" dirty="0" smtClean="0"/>
          </a:p>
          <a:p>
            <a:pPr lvl="2"/>
            <a:r>
              <a:rPr lang="en-US" dirty="0" smtClean="0"/>
              <a:t>Financial drop deadline* </a:t>
            </a:r>
            <a:r>
              <a:rPr lang="en-US" dirty="0" smtClean="0"/>
              <a:t>Feb. 6 </a:t>
            </a:r>
            <a:endParaRPr lang="en-US" dirty="0" smtClean="0"/>
          </a:p>
          <a:p>
            <a:pPr lvl="2"/>
            <a:r>
              <a:rPr lang="en-US" dirty="0" smtClean="0"/>
              <a:t>Academic </a:t>
            </a:r>
            <a:r>
              <a:rPr lang="en-US" dirty="0"/>
              <a:t>drop deadline* </a:t>
            </a:r>
            <a:r>
              <a:rPr lang="en-US" dirty="0" smtClean="0"/>
              <a:t>Feb. </a:t>
            </a:r>
            <a:r>
              <a:rPr lang="en-US" dirty="0" smtClean="0"/>
              <a:t>6</a:t>
            </a:r>
            <a:endParaRPr lang="en-US" dirty="0"/>
          </a:p>
          <a:p>
            <a:pPr lvl="2"/>
            <a:r>
              <a:rPr lang="en-US" dirty="0" smtClean="0"/>
              <a:t>After that, you get the grade you get, stays on transcript</a:t>
            </a:r>
          </a:p>
          <a:p>
            <a:pPr lvl="1"/>
            <a:r>
              <a:rPr lang="en-US" dirty="0" smtClean="0"/>
              <a:t>Grades stay on transcript, counts for your GPA</a:t>
            </a:r>
          </a:p>
          <a:p>
            <a:pPr lvl="2"/>
            <a:r>
              <a:rPr lang="en-US" dirty="0" smtClean="0"/>
              <a:t>Very hard to compensate an F!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00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(</a:t>
            </a:r>
            <a:r>
              <a:rPr lang="en-US" dirty="0" smtClean="0">
                <a:hlinkClick r:id="rId2"/>
              </a:rPr>
              <a:t>http://supolicies.syr.edu/ethics/acad_integrity.htm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28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670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you need to learn Bash/Vim/C++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quick demo</a:t>
            </a:r>
          </a:p>
          <a:p>
            <a:endParaRPr lang="en-US" dirty="0" smtClean="0"/>
          </a:p>
          <a:p>
            <a:r>
              <a:rPr lang="en-US" dirty="0" smtClean="0"/>
              <a:t>What’s going on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491</Words>
  <Application>Microsoft Macintosh PowerPoint</Application>
  <PresentationFormat>On-screen Show (4:3)</PresentationFormat>
  <Paragraphs>77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CIS342: Introduction to Systems Programming</vt:lpstr>
      <vt:lpstr>Administrivia</vt:lpstr>
      <vt:lpstr>Teaching Goal</vt:lpstr>
      <vt:lpstr>Teaching Goal</vt:lpstr>
      <vt:lpstr>Evaluation</vt:lpstr>
      <vt:lpstr>Materials</vt:lpstr>
      <vt:lpstr>Being an SU Student</vt:lpstr>
      <vt:lpstr>Honor Code</vt:lpstr>
      <vt:lpstr>Why you need to learn Bash/Vim/C++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CIS342: Introduction to Systems Programming</dc:title>
  <dc:creator>Yuzhe</dc:creator>
  <cp:lastModifiedBy>Yuzhe</cp:lastModifiedBy>
  <cp:revision>20</cp:revision>
  <dcterms:created xsi:type="dcterms:W3CDTF">2017-01-23T10:49:20Z</dcterms:created>
  <dcterms:modified xsi:type="dcterms:W3CDTF">2018-01-15T21:54:32Z</dcterms:modified>
</cp:coreProperties>
</file>