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10"/>
  </p:notesMasterIdLst>
  <p:handoutMasterIdLst>
    <p:handoutMasterId r:id="rId11"/>
  </p:handoutMasterIdLst>
  <p:sldIdLst>
    <p:sldId id="315" r:id="rId2"/>
    <p:sldId id="313" r:id="rId3"/>
    <p:sldId id="316" r:id="rId4"/>
    <p:sldId id="317" r:id="rId5"/>
    <p:sldId id="319" r:id="rId6"/>
    <p:sldId id="298" r:id="rId7"/>
    <p:sldId id="320" r:id="rId8"/>
    <p:sldId id="300" r:id="rId9"/>
  </p:sldIdLst>
  <p:sldSz cx="6858000" cy="9144000" type="screen4x3"/>
  <p:notesSz cx="6858000" cy="9156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F26215"/>
    <a:srgbClr val="D26513"/>
    <a:srgbClr val="FFFFFF"/>
    <a:srgbClr val="000000"/>
    <a:srgbClr val="FAFD00"/>
    <a:srgbClr val="E5405D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 snapToGrid="0">
      <p:cViewPr varScale="1">
        <p:scale>
          <a:sx n="92" d="100"/>
          <a:sy n="92" d="100"/>
        </p:scale>
        <p:origin x="-2648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97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1538" y="687388"/>
            <a:ext cx="2574925" cy="343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3.  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59541" y="2091422"/>
            <a:ext cx="1640143" cy="1164502"/>
            <a:chOff x="659541" y="2525086"/>
            <a:chExt cx="1640143" cy="1164502"/>
          </a:xfrm>
        </p:grpSpPr>
        <p:sp>
          <p:nvSpPr>
            <p:cNvPr id="12" name="TextBox 11"/>
            <p:cNvSpPr txBox="1"/>
            <p:nvPr/>
          </p:nvSpPr>
          <p:spPr>
            <a:xfrm>
              <a:off x="796689" y="2525086"/>
              <a:ext cx="1490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0000"/>
                  </a:solidFill>
                </a:rPr>
                <a:t>Prokaryotic</a:t>
              </a:r>
              <a:endParaRPr lang="en-US" b="1" i="1" u="sng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9541" y="3289478"/>
              <a:ext cx="16401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Reproduction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 l="21490" r="21490" b="5714"/>
          <a:stretch>
            <a:fillRect/>
          </a:stretch>
        </p:blipFill>
        <p:spPr bwMode="auto">
          <a:xfrm>
            <a:off x="129935" y="3770145"/>
            <a:ext cx="3881936" cy="482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164024" y="2038270"/>
            <a:ext cx="2404449" cy="5525239"/>
            <a:chOff x="4164024" y="2123896"/>
            <a:chExt cx="2404449" cy="5525239"/>
          </a:xfrm>
        </p:grpSpPr>
        <p:grpSp>
          <p:nvGrpSpPr>
            <p:cNvPr id="2" name="Group 20"/>
            <p:cNvGrpSpPr/>
            <p:nvPr/>
          </p:nvGrpSpPr>
          <p:grpSpPr>
            <a:xfrm>
              <a:off x="4164024" y="2123896"/>
              <a:ext cx="2404449" cy="2115335"/>
              <a:chOff x="4193889" y="6340593"/>
              <a:chExt cx="2404449" cy="211533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605728" y="6340593"/>
                <a:ext cx="14218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u="sng" dirty="0" smtClean="0">
                    <a:solidFill>
                      <a:srgbClr val="000000"/>
                    </a:solidFill>
                  </a:rPr>
                  <a:t>Eukaryotic</a:t>
                </a:r>
                <a:endParaRPr lang="en-US" b="1" i="1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93889" y="7440265"/>
                <a:ext cx="24044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000000"/>
                    </a:solidFill>
                  </a:rPr>
                  <a:t>Reproduction</a:t>
                </a:r>
              </a:p>
              <a:p>
                <a:pPr algn="ctr"/>
                <a:r>
                  <a:rPr lang="en-US" i="1" dirty="0" smtClean="0">
                    <a:solidFill>
                      <a:srgbClr val="000000"/>
                    </a:solidFill>
                  </a:rPr>
                  <a:t>Growth</a:t>
                </a:r>
              </a:p>
              <a:p>
                <a:pPr algn="ctr"/>
                <a:r>
                  <a:rPr lang="en-US" i="1" dirty="0" smtClean="0">
                    <a:solidFill>
                      <a:srgbClr val="000000"/>
                    </a:solidFill>
                  </a:rPr>
                  <a:t>Regeneration/Repair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 bwMode="auto">
            <a:xfrm rot="5400000">
              <a:off x="3784702" y="5976162"/>
              <a:ext cx="3324731" cy="2121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24" name="Straight Arrow Connector 23"/>
          <p:cNvCxnSpPr/>
          <p:nvPr/>
        </p:nvCxnSpPr>
        <p:spPr bwMode="auto">
          <a:xfrm rot="10800000" flipV="1">
            <a:off x="1545169" y="6148917"/>
            <a:ext cx="1545164" cy="4974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 flipV="1">
            <a:off x="2561168" y="6206066"/>
            <a:ext cx="680637" cy="4931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4" descr="Life9e-Fig-11-01-0R"/>
          <p:cNvPicPr preferRelativeResize="0">
            <a:picLocks noChangeAspect="1" noChangeArrowheads="1"/>
          </p:cNvPicPr>
          <p:nvPr/>
        </p:nvPicPr>
        <p:blipFill>
          <a:blip r:embed="rId3"/>
          <a:srcRect t="17561" b="21951"/>
          <a:stretch>
            <a:fillRect/>
          </a:stretch>
        </p:blipFill>
        <p:spPr bwMode="auto">
          <a:xfrm>
            <a:off x="3785393" y="7710719"/>
            <a:ext cx="3072607" cy="136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2933" y="480674"/>
            <a:ext cx="361427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 Eukaryotic:  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 l="19341" r="19341" b="5714"/>
          <a:stretch>
            <a:fillRect/>
          </a:stretch>
        </p:blipFill>
        <p:spPr bwMode="auto">
          <a:xfrm>
            <a:off x="385673" y="2252748"/>
            <a:ext cx="4696355" cy="54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798353" y="4365075"/>
            <a:ext cx="883350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Gap 1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(G1)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107030" y="5590308"/>
            <a:ext cx="121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Arial" pitchFamily="-106" charset="0"/>
              </a:rPr>
              <a:t>Interphase</a:t>
            </a:r>
            <a:endParaRPr lang="en-US" sz="1600" b="1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250540" y="3573548"/>
            <a:ext cx="803137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Mitosis</a:t>
            </a:r>
          </a:p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(M)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050708" y="6503438"/>
            <a:ext cx="1852415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DNA synthesis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(S)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948155" y="4108853"/>
            <a:ext cx="883350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Gap 2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(G2)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730600" y="5395680"/>
            <a:ext cx="2011680" cy="181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8234" y="480674"/>
            <a:ext cx="512700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Eukaryotic:  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 l="19341" r="19341" b="5714"/>
          <a:stretch>
            <a:fillRect/>
          </a:stretch>
        </p:blipFill>
        <p:spPr bwMode="auto">
          <a:xfrm>
            <a:off x="772234" y="996501"/>
            <a:ext cx="4696355" cy="54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184914" y="3108828"/>
            <a:ext cx="883350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Gap 1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(G1)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493591" y="4334061"/>
            <a:ext cx="121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Arial" pitchFamily="-106" charset="0"/>
              </a:rPr>
              <a:t>Interphase</a:t>
            </a:r>
            <a:endParaRPr lang="en-US" sz="1600" b="1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637101" y="2317301"/>
            <a:ext cx="803137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Mitosis</a:t>
            </a:r>
          </a:p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(M)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437269" y="5247191"/>
            <a:ext cx="1852415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DNA synthesis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(S)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34716" y="2852606"/>
            <a:ext cx="883350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Gap 2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latin typeface="Arial" pitchFamily="-106" charset="0"/>
              </a:rPr>
              <a:t>(G2)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117160" y="4139433"/>
            <a:ext cx="3537205" cy="1698585"/>
            <a:chOff x="2428240" y="5486400"/>
            <a:chExt cx="3282566" cy="1698585"/>
          </a:xfrm>
        </p:grpSpPr>
        <p:sp>
          <p:nvSpPr>
            <p:cNvPr id="12" name="TextBox 11"/>
            <p:cNvSpPr txBox="1"/>
            <p:nvPr/>
          </p:nvSpPr>
          <p:spPr>
            <a:xfrm>
              <a:off x="4315372" y="6784875"/>
              <a:ext cx="1395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rgbClr val="FF0000"/>
                  </a:solidFill>
                </a:rPr>
                <a:t>Restriction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2428240" y="5486400"/>
              <a:ext cx="1962942" cy="14791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2903809" y="6293776"/>
            <a:ext cx="1229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G1-S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Transition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9195" y="1355593"/>
            <a:ext cx="115348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6215"/>
                </a:solidFill>
              </a:rPr>
              <a:t>G2-M</a:t>
            </a:r>
          </a:p>
          <a:p>
            <a:pPr algn="ctr"/>
            <a:r>
              <a:rPr lang="en-US" dirty="0" smtClean="0">
                <a:solidFill>
                  <a:srgbClr val="F26215"/>
                </a:solidFill>
              </a:rPr>
              <a:t>transition</a:t>
            </a:r>
            <a:endParaRPr lang="en-US" dirty="0">
              <a:solidFill>
                <a:srgbClr val="F2621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68" y="6852864"/>
            <a:ext cx="17433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Cell cycle</a:t>
            </a:r>
          </a:p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 •  </a:t>
            </a:r>
          </a:p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 •  </a:t>
            </a:r>
          </a:p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 •  </a:t>
            </a:r>
          </a:p>
          <a:p>
            <a:endParaRPr lang="en-US" dirty="0">
              <a:latin typeface="Apple Casual"/>
              <a:cs typeface="Apple Casual"/>
            </a:endParaRPr>
          </a:p>
        </p:txBody>
      </p:sp>
      <p:pic>
        <p:nvPicPr>
          <p:cNvPr id="29" name="Picture 4" descr="Life9e-Fig-11-05-0R"/>
          <p:cNvPicPr preferRelativeResize="0">
            <a:picLocks noChangeAspect="1" noChangeArrowheads="1"/>
          </p:cNvPicPr>
          <p:nvPr/>
        </p:nvPicPr>
        <p:blipFill>
          <a:blip r:embed="rId3"/>
          <a:srcRect l="21429" r="21429"/>
          <a:stretch>
            <a:fillRect/>
          </a:stretch>
        </p:blipFill>
        <p:spPr bwMode="auto">
          <a:xfrm>
            <a:off x="4505957" y="6283615"/>
            <a:ext cx="2207256" cy="28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Life9e-Fig-11-07-0R"/>
          <p:cNvPicPr preferRelativeResize="0">
            <a:picLocks noChangeAspect="1" noChangeArrowheads="1"/>
          </p:cNvPicPr>
          <p:nvPr/>
        </p:nvPicPr>
        <p:blipFill>
          <a:blip r:embed="rId2"/>
          <a:srcRect l="15000" r="12857" b="4390"/>
          <a:stretch>
            <a:fillRect/>
          </a:stretch>
        </p:blipFill>
        <p:spPr bwMode="auto">
          <a:xfrm>
            <a:off x="755541" y="1301507"/>
            <a:ext cx="5699949" cy="552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42967"/>
            <a:ext cx="512700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Eukaryotic:  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873" y="7064531"/>
            <a:ext cx="2223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Cell cycle</a:t>
            </a:r>
          </a:p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 • </a:t>
            </a:r>
            <a:r>
              <a:rPr lang="en-US" dirty="0" err="1" smtClean="0">
                <a:solidFill>
                  <a:schemeClr val="tx1"/>
                </a:solidFill>
                <a:latin typeface="Apple Casual"/>
                <a:cs typeface="Apple Casual"/>
              </a:rPr>
              <a:t>cyclins/CDK’s</a:t>
            </a:r>
            <a:endParaRPr lang="en-US" dirty="0" smtClean="0">
              <a:solidFill>
                <a:schemeClr val="tx1"/>
              </a:solidFill>
              <a:latin typeface="Apple Casual"/>
              <a:cs typeface="Apple Casual"/>
            </a:endParaRPr>
          </a:p>
          <a:p>
            <a:endParaRPr lang="en-US" dirty="0">
              <a:latin typeface="Apple Casual"/>
              <a:cs typeface="Apple Casu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06" y="7615368"/>
            <a:ext cx="2673350" cy="1174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Life9e-Fig-11-06-0R"/>
          <p:cNvPicPr preferRelativeResize="0">
            <a:picLocks noChangeAspect="1" noChangeArrowheads="1"/>
          </p:cNvPicPr>
          <p:nvPr/>
        </p:nvPicPr>
        <p:blipFill>
          <a:blip r:embed="rId2"/>
          <a:srcRect l="10714" r="10714" b="2927"/>
          <a:stretch>
            <a:fillRect/>
          </a:stretch>
        </p:blipFill>
        <p:spPr bwMode="auto">
          <a:xfrm>
            <a:off x="348173" y="1115330"/>
            <a:ext cx="6207962" cy="561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8234" y="480674"/>
            <a:ext cx="686245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Eukaryotic: G1-S-G2-M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364" y="6477220"/>
            <a:ext cx="1229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G1-S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Transition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0417" y="974595"/>
            <a:ext cx="18445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6215"/>
                </a:solidFill>
              </a:rPr>
              <a:t>G2-M transition</a:t>
            </a:r>
            <a:endParaRPr lang="en-US" dirty="0">
              <a:solidFill>
                <a:srgbClr val="F2621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873" y="7064531"/>
            <a:ext cx="2223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Cell cycle</a:t>
            </a:r>
          </a:p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 • </a:t>
            </a:r>
            <a:r>
              <a:rPr lang="en-US" dirty="0" err="1" smtClean="0">
                <a:solidFill>
                  <a:schemeClr val="tx1"/>
                </a:solidFill>
                <a:latin typeface="Apple Casual"/>
                <a:cs typeface="Apple Casual"/>
              </a:rPr>
              <a:t>cyclins/CDK’s</a:t>
            </a:r>
            <a:endParaRPr lang="en-US" dirty="0" smtClean="0">
              <a:solidFill>
                <a:schemeClr val="tx1"/>
              </a:solidFill>
              <a:latin typeface="Apple Casual"/>
              <a:cs typeface="Apple Casual"/>
            </a:endParaRPr>
          </a:p>
          <a:p>
            <a:endParaRPr lang="en-US" dirty="0">
              <a:latin typeface="Apple Casual"/>
              <a:cs typeface="Apple Casual"/>
            </a:endParaRPr>
          </a:p>
        </p:txBody>
      </p:sp>
      <p:sp>
        <p:nvSpPr>
          <p:cNvPr id="13" name="Teardrop 12"/>
          <p:cNvSpPr/>
          <p:nvPr/>
        </p:nvSpPr>
        <p:spPr bwMode="auto">
          <a:xfrm rot="12074677">
            <a:off x="5991690" y="4334729"/>
            <a:ext cx="593646" cy="524585"/>
          </a:xfrm>
          <a:prstGeom prst="teardrop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3108" y="4389948"/>
            <a:ext cx="48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Rb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42" name="Picture 4" descr="Life9e-Fig-11-08-0R"/>
          <p:cNvPicPr preferRelativeResize="0">
            <a:picLocks noChangeAspect="1" noChangeArrowheads="1"/>
          </p:cNvPicPr>
          <p:nvPr/>
        </p:nvPicPr>
        <p:blipFill>
          <a:blip r:embed="rId2"/>
          <a:srcRect l="3214" r="3214" b="4390"/>
          <a:stretch>
            <a:fillRect/>
          </a:stretch>
        </p:blipFill>
        <p:spPr bwMode="auto">
          <a:xfrm>
            <a:off x="151866" y="1826092"/>
            <a:ext cx="6571617" cy="491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1940958" y="7616089"/>
            <a:ext cx="481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2.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 l="25788" t="14286" b="5714"/>
          <a:stretch>
            <a:fillRect/>
          </a:stretch>
        </p:blipFill>
        <p:spPr bwMode="auto">
          <a:xfrm>
            <a:off x="4037581" y="2079308"/>
            <a:ext cx="2526184" cy="20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0745" r="10745" b="5714"/>
          <a:stretch>
            <a:fillRect/>
          </a:stretch>
        </p:blipFill>
        <p:spPr bwMode="auto">
          <a:xfrm>
            <a:off x="396236" y="2008188"/>
            <a:ext cx="2672490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650808" y="3613468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-106" charset="0"/>
              </a:rPr>
              <a:t>Chromatin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14960" y="3365183"/>
            <a:ext cx="155448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  <a:latin typeface="Arial" pitchFamily="-106" charset="0"/>
              </a:rPr>
              <a:t>Nucleosome</a:t>
            </a:r>
            <a:endParaRPr lang="en-US" sz="1400" b="1" dirty="0" smtClean="0">
              <a:solidFill>
                <a:srgbClr val="000000"/>
              </a:solidFill>
              <a:latin typeface="Arial" pitchFamily="-106" charset="0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-106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-106" charset="0"/>
              </a:rPr>
              <a:t>octamer</a:t>
            </a:r>
            <a:r>
              <a:rPr lang="en-US" sz="1400" dirty="0" smtClean="0">
                <a:solidFill>
                  <a:srgbClr val="000000"/>
                </a:solidFill>
                <a:latin typeface="Arial" pitchFamily="-106" charset="0"/>
              </a:rPr>
              <a:t> of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Arial" pitchFamily="-106" charset="0"/>
              </a:rPr>
              <a:t>histones</a:t>
            </a:r>
            <a:r>
              <a:rPr lang="en-US" sz="1400" dirty="0" smtClean="0">
                <a:solidFill>
                  <a:srgbClr val="000000"/>
                </a:solidFill>
                <a:latin typeface="Arial" pitchFamily="-106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 rot="5400000">
            <a:off x="1042988" y="3020063"/>
            <a:ext cx="158432" cy="539432"/>
          </a:xfrm>
          <a:prstGeom prst="rightBrace">
            <a:avLst>
              <a:gd name="adj1" fmla="val 37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5" name="Picture 16" descr="Life8e-Fig-09-11-0RU"/>
          <p:cNvPicPr>
            <a:picLocks noChangeAspect="1" noChangeArrowheads="1"/>
          </p:cNvPicPr>
          <p:nvPr/>
        </p:nvPicPr>
        <p:blipFill>
          <a:blip r:embed="rId4"/>
          <a:srcRect t="28571" b="14286"/>
          <a:stretch>
            <a:fillRect/>
          </a:stretch>
        </p:blipFill>
        <p:spPr bwMode="auto">
          <a:xfrm>
            <a:off x="2073593" y="7462838"/>
            <a:ext cx="3404006" cy="1463044"/>
          </a:xfrm>
          <a:prstGeom prst="rect">
            <a:avLst/>
          </a:prstGeom>
          <a:noFill/>
        </p:spPr>
      </p:pic>
      <p:grpSp>
        <p:nvGrpSpPr>
          <p:cNvPr id="3" name="Group 27"/>
          <p:cNvGrpSpPr/>
          <p:nvPr/>
        </p:nvGrpSpPr>
        <p:grpSpPr>
          <a:xfrm>
            <a:off x="784860" y="4554825"/>
            <a:ext cx="5535473" cy="2415445"/>
            <a:chOff x="784860" y="4554825"/>
            <a:chExt cx="5535473" cy="2415445"/>
          </a:xfrm>
        </p:grpSpPr>
        <p:sp>
          <p:nvSpPr>
            <p:cNvPr id="43" name="Rectangle 42"/>
            <p:cNvSpPr/>
            <p:nvPr/>
          </p:nvSpPr>
          <p:spPr>
            <a:xfrm>
              <a:off x="822419" y="4554825"/>
              <a:ext cx="2413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G1-S-G2-</a:t>
              </a:r>
              <a:r>
                <a:rPr lang="en-US" sz="2400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Mitosis</a:t>
              </a:r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 </a:t>
              </a:r>
            </a:p>
            <a:p>
              <a:endPara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5"/>
            <a:srcRect t="17143" b="37143"/>
            <a:stretch>
              <a:fillRect/>
            </a:stretch>
          </p:blipFill>
          <p:spPr bwMode="auto">
            <a:xfrm>
              <a:off x="784860" y="5068373"/>
              <a:ext cx="5535473" cy="190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9" name="Straight Arrow Connector 18"/>
          <p:cNvCxnSpPr/>
          <p:nvPr/>
        </p:nvCxnSpPr>
        <p:spPr bwMode="auto">
          <a:xfrm rot="16200000" flipV="1">
            <a:off x="6096000" y="3850640"/>
            <a:ext cx="457200" cy="91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5283200" y="2255520"/>
            <a:ext cx="508000" cy="264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37"/>
          <p:cNvGrpSpPr/>
          <p:nvPr/>
        </p:nvGrpSpPr>
        <p:grpSpPr>
          <a:xfrm>
            <a:off x="30480" y="2976880"/>
            <a:ext cx="863600" cy="400110"/>
            <a:chOff x="30480" y="2976880"/>
            <a:chExt cx="863600" cy="40011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flipV="1">
              <a:off x="406400" y="3078480"/>
              <a:ext cx="487680" cy="101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0480" y="2976880"/>
              <a:ext cx="498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Lect.4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67" y="1781145"/>
            <a:ext cx="24304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Mitosis 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vs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 Meiosis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  </a:t>
            </a:r>
          </a:p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21" name="Picture 9" descr="&#10;ch20f6.gif                                                     00000010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1255" y="3837305"/>
            <a:ext cx="4064000" cy="5234432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 bwMode="auto">
          <a:xfrm rot="10800000" flipV="1">
            <a:off x="4775200" y="6725920"/>
            <a:ext cx="670560" cy="386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595120" y="5527040"/>
            <a:ext cx="741680" cy="426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62560" y="8524240"/>
            <a:ext cx="5910122" cy="461070"/>
            <a:chOff x="162560" y="8524240"/>
            <a:chExt cx="5910122" cy="461070"/>
          </a:xfrm>
        </p:grpSpPr>
        <p:sp>
          <p:nvSpPr>
            <p:cNvPr id="22" name="TextBox 21"/>
            <p:cNvSpPr txBox="1"/>
            <p:nvPr/>
          </p:nvSpPr>
          <p:spPr>
            <a:xfrm>
              <a:off x="5161280" y="8524240"/>
              <a:ext cx="911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diploid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560" y="8585200"/>
              <a:ext cx="953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haploid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114FF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B2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Petra's Hard Disk:Microsoft Office:Microsoft PowerPoint 4:</Template>
  <TotalTime>1712</TotalTime>
  <Pages>28</Pages>
  <Words>254</Words>
  <Application>Microsoft PowerPoint 4.0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untitled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talk</dc:title>
  <dc:subject/>
  <dc:creator>Joseph B. Duffy</dc:creator>
  <cp:keywords/>
  <dc:description/>
  <cp:lastModifiedBy>J D</cp:lastModifiedBy>
  <cp:revision>212</cp:revision>
  <cp:lastPrinted>2009-04-22T19:24:48Z</cp:lastPrinted>
  <dcterms:created xsi:type="dcterms:W3CDTF">2013-09-08T18:59:31Z</dcterms:created>
  <dcterms:modified xsi:type="dcterms:W3CDTF">2013-09-08T19:00:24Z</dcterms:modified>
</cp:coreProperties>
</file>