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trictFirstAndLastChars="0" saveSubsetFonts="1" autoCompressPictures="0">
  <p:sldMasterIdLst>
    <p:sldMasterId r:id="rId1"/>
  </p:sldMasterIdLst>
  <p:notesMasterIdLst>
    <p:notesMasterId r:id="rId15"/>
  </p:notesMasterIdLst>
  <p:handoutMasterIdLst>
    <p:handoutMasterId r:id="rId16"/>
  </p:handoutMasterIdLst>
  <p:sldIdLst>
    <p:sldId id="333" r:id="rId2"/>
    <p:sldId id="334" r:id="rId3"/>
    <p:sldId id="335" r:id="rId4"/>
    <p:sldId id="341" r:id="rId5"/>
    <p:sldId id="340" r:id="rId6"/>
    <p:sldId id="318" r:id="rId7"/>
    <p:sldId id="339" r:id="rId8"/>
    <p:sldId id="320" r:id="rId9"/>
    <p:sldId id="336" r:id="rId10"/>
    <p:sldId id="338" r:id="rId11"/>
    <p:sldId id="342" r:id="rId12"/>
    <p:sldId id="321" r:id="rId13"/>
    <p:sldId id="323" r:id="rId14"/>
  </p:sldIdLst>
  <p:sldSz cx="6858000" cy="9144000" type="screen4x3"/>
  <p:notesSz cx="6858000" cy="9156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5pPr>
    <a:lvl6pPr marL="22860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6pPr>
    <a:lvl7pPr marL="27432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7pPr>
    <a:lvl8pPr marL="32004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8pPr>
    <a:lvl9pPr marL="3657600" algn="l" defTabSz="457200" rtl="0" eaLnBrk="1" latinLnBrk="0" hangingPunct="1">
      <a:defRPr sz="2000" kern="1200">
        <a:solidFill>
          <a:srgbClr val="FAFD00"/>
        </a:solidFill>
        <a:latin typeface="Times" pitchFamily="-10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chemeClr val="tx1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clrMru>
    <a:srgbClr val="F26215"/>
    <a:srgbClr val="D26513"/>
    <a:srgbClr val="FFFFFF"/>
    <a:srgbClr val="000000"/>
    <a:srgbClr val="FAFD00"/>
    <a:srgbClr val="E5405D"/>
    <a:srgbClr val="00FF00"/>
  </p:clrMru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 preferSingleView="1">
    <p:restoredLeft sz="32787"/>
    <p:restoredTop sz="90929"/>
  </p:normalViewPr>
  <p:slideViewPr>
    <p:cSldViewPr snapToGrid="0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73821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97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1538" y="687388"/>
            <a:ext cx="2574925" cy="3433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67459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06" charset="0"/>
        <a:ea typeface="ＭＳ Ｐゴシック" pitchFamily="-10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800">
          <a:solidFill>
            <a:schemeClr val="tx1"/>
          </a:solidFill>
          <a:latin typeface="+mn-lt"/>
          <a:ea typeface="ＭＳ Ｐゴシック" pitchFamily="-106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  <a:ea typeface="ＭＳ Ｐゴシック" pitchFamily="-106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-106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3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 l="16117" r="16117" b="11429"/>
          <a:stretch>
            <a:fillRect/>
          </a:stretch>
        </p:blipFill>
        <p:spPr bwMode="auto">
          <a:xfrm>
            <a:off x="2707066" y="484339"/>
            <a:ext cx="4036782" cy="396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644013" y="819301"/>
            <a:ext cx="512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" pitchFamily="-106" charset="0"/>
              </a:rPr>
              <a:t>DNA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3548763" y="1651151"/>
            <a:ext cx="2650956" cy="400110"/>
            <a:chOff x="2182813" y="6260620"/>
            <a:chExt cx="2650956" cy="400110"/>
          </a:xfrm>
        </p:grpSpPr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182813" y="6333645"/>
              <a:ext cx="6491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Arial" pitchFamily="-106" charset="0"/>
                </a:rPr>
                <a:t>mRNA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6260620"/>
              <a:ext cx="1480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transcription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3405888" y="2324251"/>
            <a:ext cx="2770681" cy="1400949"/>
            <a:chOff x="2039938" y="6933720"/>
            <a:chExt cx="2770681" cy="1400949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039938" y="8057670"/>
              <a:ext cx="714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Arial" pitchFamily="-106" charset="0"/>
                </a:rPr>
                <a:t>Protein</a:t>
              </a:r>
              <a:endParaRPr lang="en-US" sz="1200" b="1" dirty="0">
                <a:solidFill>
                  <a:srgbClr val="FFFFFF"/>
                </a:solidFill>
                <a:latin typeface="Arial" pitchFamily="-106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3619500" y="7876695"/>
              <a:ext cx="844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rgbClr val="000000"/>
                  </a:solidFill>
                  <a:latin typeface="Arial" pitchFamily="-106" charset="0"/>
                </a:rPr>
                <a:t>tRNAs</a:t>
              </a:r>
              <a:endParaRPr lang="en-US" sz="1800" dirty="0">
                <a:solidFill>
                  <a:srgbClr val="000000"/>
                </a:solidFill>
                <a:latin typeface="Arial" pitchFamily="-10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3300" y="6933720"/>
              <a:ext cx="1267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translation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3624263" y="1814513"/>
            <a:ext cx="0" cy="1020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1120775" y="1290638"/>
            <a:ext cx="5122863" cy="227012"/>
            <a:chOff x="706" y="813"/>
            <a:chExt cx="3227" cy="143"/>
          </a:xfrm>
        </p:grpSpPr>
        <p:sp>
          <p:nvSpPr>
            <p:cNvPr id="26627" name="Line 3"/>
            <p:cNvSpPr>
              <a:spLocks noChangeShapeType="1"/>
            </p:cNvSpPr>
            <p:nvPr/>
          </p:nvSpPr>
          <p:spPr bwMode="auto">
            <a:xfrm>
              <a:off x="706" y="883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1178" y="813"/>
              <a:ext cx="359" cy="143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1541" y="814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098" y="816"/>
              <a:ext cx="359" cy="138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1" name="Rectangle 7"/>
            <p:cNvSpPr>
              <a:spLocks noChangeArrowheads="1"/>
            </p:cNvSpPr>
            <p:nvPr/>
          </p:nvSpPr>
          <p:spPr bwMode="auto">
            <a:xfrm>
              <a:off x="2749" y="814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>
              <a:off x="1905" y="814"/>
              <a:ext cx="840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479" y="893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1638300" y="3338513"/>
            <a:ext cx="4232275" cy="225425"/>
            <a:chOff x="1032" y="2103"/>
            <a:chExt cx="2666" cy="142"/>
          </a:xfrm>
        </p:grpSpPr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178" y="2108"/>
              <a:ext cx="359" cy="13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1541" y="2105"/>
              <a:ext cx="359" cy="14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98" y="2103"/>
              <a:ext cx="600" cy="14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749" y="2105"/>
              <a:ext cx="359" cy="13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1905" y="2105"/>
              <a:ext cx="840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48" name="Oval 24"/>
            <p:cNvSpPr>
              <a:spLocks noChangeArrowheads="1"/>
            </p:cNvSpPr>
            <p:nvPr/>
          </p:nvSpPr>
          <p:spPr bwMode="auto">
            <a:xfrm>
              <a:off x="1032" y="2114"/>
              <a:ext cx="130" cy="12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600200" y="4967288"/>
            <a:ext cx="4605338" cy="225425"/>
            <a:chOff x="1008" y="3129"/>
            <a:chExt cx="2901" cy="142"/>
          </a:xfrm>
        </p:grpSpPr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1154" y="3129"/>
              <a:ext cx="359" cy="1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1517" y="3130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074" y="3129"/>
              <a:ext cx="359" cy="14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2725" y="3130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1881" y="3130"/>
              <a:ext cx="840" cy="14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3455" y="3188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0" name="Oval 36"/>
            <p:cNvSpPr>
              <a:spLocks noChangeArrowheads="1"/>
            </p:cNvSpPr>
            <p:nvPr/>
          </p:nvSpPr>
          <p:spPr bwMode="auto">
            <a:xfrm>
              <a:off x="1008" y="3139"/>
              <a:ext cx="130" cy="12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3657600" y="3792538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2290763" y="6459538"/>
            <a:ext cx="3278187" cy="223837"/>
            <a:chOff x="1443" y="4069"/>
            <a:chExt cx="2065" cy="141"/>
          </a:xfrm>
        </p:grpSpPr>
        <p:sp>
          <p:nvSpPr>
            <p:cNvPr id="26665" name="Rectangle 41"/>
            <p:cNvSpPr>
              <a:spLocks noChangeArrowheads="1"/>
            </p:cNvSpPr>
            <p:nvPr/>
          </p:nvSpPr>
          <p:spPr bwMode="auto">
            <a:xfrm>
              <a:off x="1589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6" name="Rectangle 42"/>
            <p:cNvSpPr>
              <a:spLocks noChangeArrowheads="1"/>
            </p:cNvSpPr>
            <p:nvPr/>
          </p:nvSpPr>
          <p:spPr bwMode="auto">
            <a:xfrm>
              <a:off x="1952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7" name="Rectangle 43"/>
            <p:cNvSpPr>
              <a:spLocks noChangeArrowheads="1"/>
            </p:cNvSpPr>
            <p:nvPr/>
          </p:nvSpPr>
          <p:spPr bwMode="auto">
            <a:xfrm>
              <a:off x="2673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68" name="Rectangle 44"/>
            <p:cNvSpPr>
              <a:spLocks noChangeArrowheads="1"/>
            </p:cNvSpPr>
            <p:nvPr/>
          </p:nvSpPr>
          <p:spPr bwMode="auto">
            <a:xfrm>
              <a:off x="2314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2" name="Line 48"/>
            <p:cNvSpPr>
              <a:spLocks noChangeShapeType="1"/>
            </p:cNvSpPr>
            <p:nvPr/>
          </p:nvSpPr>
          <p:spPr bwMode="auto">
            <a:xfrm>
              <a:off x="3054" y="4127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6673" name="Oval 49"/>
            <p:cNvSpPr>
              <a:spLocks noChangeArrowheads="1"/>
            </p:cNvSpPr>
            <p:nvPr/>
          </p:nvSpPr>
          <p:spPr bwMode="auto">
            <a:xfrm>
              <a:off x="1443" y="4078"/>
              <a:ext cx="130" cy="12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2193925" y="4502150"/>
            <a:ext cx="2638425" cy="4341813"/>
            <a:chOff x="1382" y="2836"/>
            <a:chExt cx="1662" cy="2735"/>
          </a:xfrm>
        </p:grpSpPr>
        <p:sp>
          <p:nvSpPr>
            <p:cNvPr id="26693" name="Text Box 69"/>
            <p:cNvSpPr txBox="1">
              <a:spLocks noChangeArrowheads="1"/>
            </p:cNvSpPr>
            <p:nvPr/>
          </p:nvSpPr>
          <p:spPr bwMode="auto">
            <a:xfrm>
              <a:off x="1382" y="2836"/>
              <a:ext cx="163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12kb Primary transcript</a:t>
              </a:r>
            </a:p>
          </p:txBody>
        </p:sp>
        <p:sp>
          <p:nvSpPr>
            <p:cNvPr id="26694" name="Text Box 70"/>
            <p:cNvSpPr txBox="1">
              <a:spLocks noChangeArrowheads="1"/>
            </p:cNvSpPr>
            <p:nvPr/>
          </p:nvSpPr>
          <p:spPr bwMode="auto">
            <a:xfrm>
              <a:off x="1522" y="3732"/>
              <a:ext cx="1522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</a:rPr>
                <a:t>5kb Mature transcript</a:t>
              </a:r>
            </a:p>
          </p:txBody>
        </p:sp>
        <p:sp>
          <p:nvSpPr>
            <p:cNvPr id="26695" name="Text Box 71"/>
            <p:cNvSpPr txBox="1">
              <a:spLocks noChangeArrowheads="1"/>
            </p:cNvSpPr>
            <p:nvPr/>
          </p:nvSpPr>
          <p:spPr bwMode="auto">
            <a:xfrm>
              <a:off x="1382" y="4745"/>
              <a:ext cx="1373" cy="8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 • 1 intron</a:t>
              </a:r>
            </a:p>
            <a:p>
              <a:r>
                <a:rPr lang="en-US">
                  <a:solidFill>
                    <a:srgbClr val="000000"/>
                  </a:solidFill>
                </a:rPr>
                <a:t> • avg exon size = ?</a:t>
              </a:r>
            </a:p>
            <a:p>
              <a:r>
                <a:rPr lang="en-US">
                  <a:solidFill>
                    <a:srgbClr val="000000"/>
                  </a:solidFill>
                </a:rPr>
                <a:t> • ORF = 1000aa</a:t>
              </a:r>
            </a:p>
            <a:p>
              <a:r>
                <a:rPr lang="en-US">
                  <a:solidFill>
                    <a:srgbClr val="000000"/>
                  </a:solidFill>
                </a:rPr>
                <a:t> • avg UTR size = ?</a:t>
              </a:r>
            </a:p>
          </p:txBody>
        </p:sp>
      </p:grp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190500" y="1144588"/>
            <a:ext cx="849591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DNA</a:t>
            </a:r>
            <a:endParaRPr lang="en-US" sz="2400" dirty="0">
              <a:solidFill>
                <a:srgbClr val="000000"/>
              </a:solidFill>
              <a:effectLst>
                <a:outerShdw blurRad="38100" dist="38100" dir="2700000" algn="tl">
                  <a:srgbClr val="DDDDDD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8" grpId="0" animBg="1"/>
      <p:bldP spid="26662" grpId="0" animBg="1"/>
      <p:bldP spid="4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46063" y="931863"/>
            <a:ext cx="3038475" cy="191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Processing involves 4 steps: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u="sng" dirty="0">
                <a:solidFill>
                  <a:srgbClr val="000000"/>
                </a:solidFill>
              </a:rPr>
              <a:t>Primary transcript</a:t>
            </a: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</a:rPr>
              <a:t>	a</a:t>
            </a:r>
            <a:r>
              <a:rPr lang="en-US" dirty="0" smtClean="0">
                <a:solidFill>
                  <a:srgbClr val="000000"/>
                </a:solidFill>
              </a:rPr>
              <a:t>. Capping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 3’ cleavage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c</a:t>
            </a:r>
            <a:r>
              <a:rPr lang="en-US" dirty="0">
                <a:solidFill>
                  <a:srgbClr val="000000"/>
                </a:solidFill>
              </a:rPr>
              <a:t>.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polyadenylation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err="1">
                <a:solidFill>
                  <a:srgbClr val="000000"/>
                </a:solidFill>
              </a:rPr>
              <a:t>d</a:t>
            </a:r>
            <a:r>
              <a:rPr lang="en-US" dirty="0">
                <a:solidFill>
                  <a:srgbClr val="000000"/>
                </a:solidFill>
              </a:rPr>
              <a:t>. </a:t>
            </a:r>
            <a:r>
              <a:rPr lang="en-US" dirty="0" smtClean="0">
                <a:solidFill>
                  <a:srgbClr val="000000"/>
                </a:solidFill>
              </a:rPr>
              <a:t> splicing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2832100"/>
            <a:ext cx="5827713" cy="396875"/>
            <a:chOff x="290" y="1870"/>
            <a:chExt cx="3671" cy="250"/>
          </a:xfrm>
        </p:grpSpPr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V="1">
              <a:off x="2382" y="2030"/>
              <a:ext cx="7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290" y="1870"/>
              <a:ext cx="3671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u="sng" dirty="0">
                  <a:solidFill>
                    <a:srgbClr val="000000"/>
                  </a:solidFill>
                </a:rPr>
                <a:t>Mature (secondary) transcript</a:t>
              </a:r>
              <a:r>
                <a:rPr lang="en-US" dirty="0">
                  <a:solidFill>
                    <a:srgbClr val="000000"/>
                  </a:solidFill>
                </a:rPr>
                <a:t>		translation</a:t>
              </a:r>
            </a:p>
          </p:txBody>
        </p:sp>
      </p:grp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122238" y="446088"/>
            <a:ext cx="334346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i="1" u="sng" dirty="0" smtClean="0">
                <a:solidFill>
                  <a:srgbClr val="000000"/>
                </a:solidFill>
                <a:latin typeface="Comic Sans MS" pitchFamily="-106" charset="0"/>
              </a:rPr>
              <a:t>Processing of mRNAs</a:t>
            </a:r>
            <a:endParaRPr lang="en-US" sz="2400" b="1" i="1" u="sng" dirty="0">
              <a:solidFill>
                <a:srgbClr val="000000"/>
              </a:solidFill>
              <a:latin typeface="Comic Sans MS" pitchFamily="-106" charset="0"/>
            </a:endParaRPr>
          </a:p>
        </p:txBody>
      </p:sp>
      <p:grpSp>
        <p:nvGrpSpPr>
          <p:cNvPr id="3" name="Group 18"/>
          <p:cNvGrpSpPr/>
          <p:nvPr/>
        </p:nvGrpSpPr>
        <p:grpSpPr>
          <a:xfrm>
            <a:off x="349250" y="3378201"/>
            <a:ext cx="6144895" cy="1587399"/>
            <a:chOff x="349250" y="3378201"/>
            <a:chExt cx="6144895" cy="1587399"/>
          </a:xfrm>
        </p:grpSpPr>
        <p:pic>
          <p:nvPicPr>
            <p:cNvPr id="36888" name="Picture 24" descr="figure 8-13a"/>
            <p:cNvPicPr>
              <a:picLocks noChangeAspect="1" noChangeArrowheads="1"/>
            </p:cNvPicPr>
            <p:nvPr/>
          </p:nvPicPr>
          <p:blipFill>
            <a:blip r:embed="rId2"/>
            <a:srcRect b="7953"/>
            <a:stretch>
              <a:fillRect/>
            </a:stretch>
          </p:blipFill>
          <p:spPr bwMode="auto">
            <a:xfrm>
              <a:off x="3933825" y="3378201"/>
              <a:ext cx="2560320" cy="1587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6881" name="Rectangle 17"/>
            <p:cNvSpPr>
              <a:spLocks noChangeArrowheads="1"/>
            </p:cNvSpPr>
            <p:nvPr/>
          </p:nvSpPr>
          <p:spPr bwMode="auto">
            <a:xfrm>
              <a:off x="349250" y="3751263"/>
              <a:ext cx="3377848" cy="7078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marL="457200" indent="-457200"/>
              <a:r>
                <a:rPr lang="en-US" dirty="0" smtClean="0">
                  <a:solidFill>
                    <a:srgbClr val="000000"/>
                  </a:solidFill>
                </a:rPr>
                <a:t>a. Capping (</a:t>
              </a:r>
              <a:r>
                <a:rPr lang="en-US" dirty="0" err="1" smtClean="0">
                  <a:solidFill>
                    <a:srgbClr val="000000"/>
                  </a:solidFill>
                </a:rPr>
                <a:t>guanyltransferase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       </a:t>
              </a:r>
              <a:r>
                <a:rPr lang="en-US" sz="1800" dirty="0" smtClean="0">
                  <a:solidFill>
                    <a:srgbClr val="000000"/>
                  </a:solidFill>
                </a:rPr>
                <a:t>-  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4" name="Group 19"/>
          <p:cNvGrpSpPr/>
          <p:nvPr/>
        </p:nvGrpSpPr>
        <p:grpSpPr>
          <a:xfrm>
            <a:off x="279400" y="4972050"/>
            <a:ext cx="6578600" cy="2000189"/>
            <a:chOff x="279400" y="4972050"/>
            <a:chExt cx="6578600" cy="2000189"/>
          </a:xfrm>
        </p:grpSpPr>
        <p:pic>
          <p:nvPicPr>
            <p:cNvPr id="16" name="Picture 14" descr="figure 8-13c"/>
            <p:cNvPicPr>
              <a:picLocks noChangeAspect="1" noChangeArrowheads="1"/>
            </p:cNvPicPr>
            <p:nvPr/>
          </p:nvPicPr>
          <p:blipFill>
            <a:blip r:embed="rId3"/>
            <a:srcRect b="7684"/>
            <a:stretch>
              <a:fillRect/>
            </a:stretch>
          </p:blipFill>
          <p:spPr bwMode="auto">
            <a:xfrm>
              <a:off x="4297680" y="5324476"/>
              <a:ext cx="2560320" cy="1647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279400" y="4972050"/>
              <a:ext cx="4202067" cy="19389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>
                  <a:solidFill>
                    <a:srgbClr val="000000"/>
                  </a:solidFill>
                </a:rPr>
                <a:t>.</a:t>
              </a:r>
              <a:r>
                <a:rPr lang="en-US" dirty="0" smtClean="0">
                  <a:solidFill>
                    <a:srgbClr val="000000"/>
                  </a:solidFill>
                </a:rPr>
                <a:t> Cleavage (</a:t>
              </a:r>
              <a:r>
                <a:rPr lang="en-US" dirty="0" err="1" smtClean="0">
                  <a:solidFill>
                    <a:srgbClr val="000000"/>
                  </a:solidFill>
                </a:rPr>
                <a:t>endonuclease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      </a:t>
              </a:r>
              <a:r>
                <a:rPr lang="en-US" sz="1800" dirty="0" smtClean="0">
                  <a:solidFill>
                    <a:srgbClr val="000000"/>
                  </a:solidFill>
                </a:rPr>
                <a:t> -  </a:t>
              </a:r>
            </a:p>
            <a:p>
              <a:endParaRPr lang="en-US" dirty="0" smtClean="0">
                <a:solidFill>
                  <a:srgbClr val="000000"/>
                </a:solidFill>
              </a:endParaRPr>
            </a:p>
            <a:p>
              <a:endParaRPr lang="en-US" dirty="0" smtClean="0">
                <a:solidFill>
                  <a:srgbClr val="000000"/>
                </a:solidFill>
              </a:endParaRPr>
            </a:p>
            <a:p>
              <a:r>
                <a:rPr lang="en-US" dirty="0" err="1">
                  <a:solidFill>
                    <a:srgbClr val="000000"/>
                  </a:solidFill>
                </a:rPr>
                <a:t>c</a:t>
              </a:r>
              <a:r>
                <a:rPr lang="en-US" dirty="0">
                  <a:solidFill>
                    <a:srgbClr val="000000"/>
                  </a:solidFill>
                </a:rPr>
                <a:t>.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Polyadenylation</a:t>
              </a:r>
              <a:r>
                <a:rPr lang="en-US" dirty="0" smtClean="0">
                  <a:solidFill>
                    <a:srgbClr val="000000"/>
                  </a:solidFill>
                </a:rPr>
                <a:t> (</a:t>
              </a:r>
              <a:r>
                <a:rPr lang="en-US" dirty="0" err="1" smtClean="0">
                  <a:solidFill>
                    <a:srgbClr val="000000"/>
                  </a:solidFill>
                </a:rPr>
                <a:t>polyA</a:t>
              </a:r>
              <a:r>
                <a:rPr lang="en-US" dirty="0" smtClean="0">
                  <a:solidFill>
                    <a:srgbClr val="000000"/>
                  </a:solidFill>
                </a:rPr>
                <a:t> polymerase)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	</a:t>
              </a:r>
              <a:r>
                <a:rPr lang="en-US" sz="1800" dirty="0" smtClean="0">
                  <a:solidFill>
                    <a:srgbClr val="000000"/>
                  </a:solidFill>
                </a:rPr>
                <a:t>- </a:t>
              </a:r>
              <a:endParaRPr lang="en-US" sz="1800" baseline="-25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419100" y="7431532"/>
            <a:ext cx="5755059" cy="1572768"/>
            <a:chOff x="419100" y="7431532"/>
            <a:chExt cx="5755059" cy="1572768"/>
          </a:xfrm>
        </p:grpSpPr>
        <p:sp>
          <p:nvSpPr>
            <p:cNvPr id="17" name="Rectangle 16"/>
            <p:cNvSpPr/>
            <p:nvPr/>
          </p:nvSpPr>
          <p:spPr>
            <a:xfrm>
              <a:off x="419100" y="7761357"/>
              <a:ext cx="3429000" cy="70788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 err="1" smtClean="0">
                  <a:solidFill>
                    <a:srgbClr val="000000"/>
                  </a:solidFill>
                </a:rPr>
                <a:t>d</a:t>
              </a:r>
              <a:r>
                <a:rPr lang="en-US" dirty="0" smtClean="0">
                  <a:solidFill>
                    <a:srgbClr val="000000"/>
                  </a:solidFill>
                </a:rPr>
                <a:t>. Splicing (</a:t>
              </a:r>
              <a:r>
                <a:rPr lang="en-US" dirty="0" err="1" smtClean="0">
                  <a:solidFill>
                    <a:srgbClr val="000000"/>
                  </a:solidFill>
                </a:rPr>
                <a:t>spliceosome</a:t>
              </a:r>
              <a:r>
                <a:rPr lang="en-US" dirty="0" smtClean="0">
                  <a:solidFill>
                    <a:srgbClr val="000000"/>
                  </a:solidFill>
                </a:rPr>
                <a:t>)</a:t>
              </a:r>
            </a:p>
            <a:p>
              <a:r>
                <a:rPr lang="en-US" dirty="0" smtClean="0">
                  <a:solidFill>
                    <a:srgbClr val="000000"/>
                  </a:solidFill>
                </a:rPr>
                <a:t>	</a:t>
              </a:r>
              <a:r>
                <a:rPr lang="en-US" sz="1800" dirty="0" smtClean="0">
                  <a:solidFill>
                    <a:srgbClr val="000000"/>
                  </a:solidFill>
                </a:rPr>
                <a:t>-</a:t>
              </a:r>
            </a:p>
          </p:txBody>
        </p:sp>
        <p:pic>
          <p:nvPicPr>
            <p:cNvPr id="18" name="Picture 26" descr="figure 8-13b"/>
            <p:cNvPicPr>
              <a:picLocks noChangeAspect="1" noChangeArrowheads="1"/>
            </p:cNvPicPr>
            <p:nvPr/>
          </p:nvPicPr>
          <p:blipFill>
            <a:blip r:embed="rId4"/>
            <a:srcRect r="28929" b="8021"/>
            <a:stretch>
              <a:fillRect/>
            </a:stretch>
          </p:blipFill>
          <p:spPr bwMode="auto">
            <a:xfrm>
              <a:off x="4354514" y="7431532"/>
              <a:ext cx="1819645" cy="1572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06757" y="638011"/>
            <a:ext cx="2281394" cy="52322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800" i="1" dirty="0" smtClean="0">
                <a:solidFill>
                  <a:srgbClr val="000000"/>
                </a:solidFill>
                <a:latin typeface="Apple Casual"/>
                <a:cs typeface="Apple Casual"/>
              </a:rPr>
              <a:t>Transcription</a:t>
            </a:r>
            <a:endParaRPr lang="en-US" sz="2800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388841" y="171300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000000"/>
                </a:solidFill>
                <a:latin typeface="Apple Casual"/>
                <a:cs typeface="Apple Casual"/>
              </a:rPr>
              <a:t>prokaryotic</a:t>
            </a:r>
            <a:endParaRPr lang="en-US" sz="2400" u="sng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809998" y="1713008"/>
            <a:ext cx="1588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u="sng" dirty="0" smtClean="0">
                <a:solidFill>
                  <a:srgbClr val="000000"/>
                </a:solidFill>
                <a:latin typeface="Apple Casual"/>
                <a:cs typeface="Apple Casual"/>
              </a:rPr>
              <a:t>eukaryotic</a:t>
            </a:r>
            <a:endParaRPr lang="en-US" sz="2400" u="sng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99883" y="2388847"/>
            <a:ext cx="124710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pple Casual"/>
                <a:cs typeface="Apple Casual"/>
              </a:rPr>
              <a:t>location</a:t>
            </a:r>
            <a:endParaRPr lang="en-US" sz="2400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5324" y="3797095"/>
            <a:ext cx="2381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pple Casual"/>
                <a:cs typeface="Apple Casual"/>
              </a:rPr>
              <a:t>Coding sequence</a:t>
            </a:r>
            <a:endParaRPr lang="en-US" sz="2400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5034" y="5219614"/>
            <a:ext cx="156381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pple Casual"/>
                <a:cs typeface="Apple Casual"/>
              </a:rPr>
              <a:t>processing</a:t>
            </a:r>
            <a:endParaRPr lang="en-US" sz="2400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4744" y="6727759"/>
            <a:ext cx="218521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pple Casual"/>
                <a:cs typeface="Apple Casual"/>
              </a:rPr>
              <a:t>Gene structure</a:t>
            </a:r>
            <a:endParaRPr lang="en-US" sz="2400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96580" y="763588"/>
            <a:ext cx="5171286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RNA – where do we go from here?</a:t>
            </a:r>
            <a:endParaRPr lang="en-US" sz="2400" b="1" dirty="0">
              <a:solidFill>
                <a:srgbClr val="000000"/>
              </a:solidFill>
              <a:latin typeface="Apple Casual"/>
              <a:cs typeface="Apple Casual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1439863" y="1595438"/>
            <a:ext cx="3278187" cy="223837"/>
            <a:chOff x="1443" y="4069"/>
            <a:chExt cx="2065" cy="141"/>
          </a:xfrm>
        </p:grpSpPr>
        <p:sp>
          <p:nvSpPr>
            <p:cNvPr id="20" name="Rectangle 41"/>
            <p:cNvSpPr>
              <a:spLocks noChangeArrowheads="1"/>
            </p:cNvSpPr>
            <p:nvPr/>
          </p:nvSpPr>
          <p:spPr bwMode="auto">
            <a:xfrm>
              <a:off x="1589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1" name="Rectangle 42"/>
            <p:cNvSpPr>
              <a:spLocks noChangeArrowheads="1"/>
            </p:cNvSpPr>
            <p:nvPr/>
          </p:nvSpPr>
          <p:spPr bwMode="auto">
            <a:xfrm>
              <a:off x="1952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2" name="Rectangle 43"/>
            <p:cNvSpPr>
              <a:spLocks noChangeArrowheads="1"/>
            </p:cNvSpPr>
            <p:nvPr/>
          </p:nvSpPr>
          <p:spPr bwMode="auto">
            <a:xfrm>
              <a:off x="2673" y="4070"/>
              <a:ext cx="359" cy="139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" name="Rectangle 44"/>
            <p:cNvSpPr>
              <a:spLocks noChangeArrowheads="1"/>
            </p:cNvSpPr>
            <p:nvPr/>
          </p:nvSpPr>
          <p:spPr bwMode="auto">
            <a:xfrm>
              <a:off x="2314" y="4069"/>
              <a:ext cx="359" cy="14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4" name="Line 48"/>
            <p:cNvSpPr>
              <a:spLocks noChangeShapeType="1"/>
            </p:cNvSpPr>
            <p:nvPr/>
          </p:nvSpPr>
          <p:spPr bwMode="auto">
            <a:xfrm>
              <a:off x="3054" y="4127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" name="Oval 49"/>
            <p:cNvSpPr>
              <a:spLocks noChangeArrowheads="1"/>
            </p:cNvSpPr>
            <p:nvPr/>
          </p:nvSpPr>
          <p:spPr bwMode="auto">
            <a:xfrm>
              <a:off x="1443" y="4078"/>
              <a:ext cx="130" cy="120"/>
            </a:xfrm>
            <a:prstGeom prst="ellipse">
              <a:avLst/>
            </a:prstGeom>
            <a:solidFill>
              <a:srgbClr val="FAFD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15" name="Picture 2" descr="Life9e-ITA-14-p0294-3"/>
          <p:cNvPicPr preferRelativeResize="0">
            <a:picLocks noChangeAspect="1" noChangeArrowheads="1"/>
          </p:cNvPicPr>
          <p:nvPr/>
        </p:nvPicPr>
        <p:blipFill>
          <a:blip r:embed="rId2"/>
          <a:srcRect t="8780" b="14634"/>
          <a:stretch>
            <a:fillRect/>
          </a:stretch>
        </p:blipFill>
        <p:spPr bwMode="auto">
          <a:xfrm>
            <a:off x="919784" y="2340797"/>
            <a:ext cx="4389436" cy="2460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20390" y="4762803"/>
            <a:ext cx="3090359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- Discovery of genetic code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514015" y="4418316"/>
            <a:ext cx="1482176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b="1" i="1" u="sng" dirty="0" smtClean="0">
                <a:solidFill>
                  <a:srgbClr val="000000"/>
                </a:solidFill>
              </a:rPr>
              <a:t>Translation</a:t>
            </a:r>
            <a:endParaRPr lang="en-US" b="1" i="1" u="sng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0455" y="7611599"/>
            <a:ext cx="1889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smallRNAs</a:t>
            </a:r>
            <a:r>
              <a:rPr lang="en-US" sz="2800" dirty="0" smtClean="0">
                <a:solidFill>
                  <a:srgbClr val="000000"/>
                </a:solidFill>
                <a:latin typeface="Apple Casual"/>
                <a:cs typeface="Apple Casual"/>
              </a:rPr>
              <a:t>:  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20455" y="6165493"/>
            <a:ext cx="1273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miRNA</a:t>
            </a:r>
            <a:r>
              <a:rPr lang="en-US" sz="2800" dirty="0" smtClean="0">
                <a:solidFill>
                  <a:srgbClr val="000000"/>
                </a:solidFill>
                <a:latin typeface="Apple Casual"/>
                <a:cs typeface="Apple Casual"/>
              </a:rPr>
              <a:t>: 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520455" y="6888546"/>
            <a:ext cx="1194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piRNA</a:t>
            </a:r>
            <a:r>
              <a:rPr lang="en-US" sz="2800" dirty="0" smtClean="0">
                <a:solidFill>
                  <a:srgbClr val="000000"/>
                </a:solidFill>
                <a:latin typeface="Apple Casual"/>
                <a:cs typeface="Apple Casual"/>
              </a:rPr>
              <a:t>:  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439400" y="5480489"/>
            <a:ext cx="185235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ncRNAs</a:t>
            </a:r>
            <a:r>
              <a:rPr lang="en-US" sz="2800" b="1" dirty="0" smtClean="0">
                <a:solidFill>
                  <a:srgbClr val="000000"/>
                </a:solidFill>
                <a:latin typeface="Apple Casual"/>
                <a:cs typeface="Apple Casual"/>
              </a:rPr>
              <a:t>:</a:t>
            </a:r>
            <a:endParaRPr lang="en-US" sz="2800" dirty="0"/>
          </a:p>
        </p:txBody>
      </p:sp>
      <p:sp>
        <p:nvSpPr>
          <p:cNvPr id="30" name="Rectangle 29"/>
          <p:cNvSpPr/>
          <p:nvPr/>
        </p:nvSpPr>
        <p:spPr>
          <a:xfrm>
            <a:off x="520455" y="8334653"/>
            <a:ext cx="15254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0000"/>
                </a:solidFill>
                <a:latin typeface="Apple Casual"/>
                <a:cs typeface="Apple Casual"/>
              </a:rPr>
              <a:t>lncRNAs</a:t>
            </a:r>
            <a:r>
              <a:rPr lang="en-US" sz="2800" dirty="0" smtClean="0">
                <a:solidFill>
                  <a:srgbClr val="000000"/>
                </a:solidFill>
                <a:latin typeface="Apple Casual"/>
                <a:cs typeface="Apple Casual"/>
              </a:rPr>
              <a:t>: 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71430" y="5713402"/>
            <a:ext cx="3612807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ONE GENE = ONE ENZYME</a:t>
            </a:r>
            <a:endParaRPr lang="en-US" dirty="0"/>
          </a:p>
        </p:txBody>
      </p:sp>
      <p:pic>
        <p:nvPicPr>
          <p:cNvPr id="26" name="Picture 4" descr="Life9e-Fig-14-01-1R"/>
          <p:cNvPicPr preferRelativeResize="0">
            <a:picLocks noChangeAspect="1" noChangeArrowheads="1"/>
          </p:cNvPicPr>
          <p:nvPr/>
        </p:nvPicPr>
        <p:blipFill>
          <a:blip r:embed="rId2"/>
          <a:srcRect b="4390"/>
          <a:stretch>
            <a:fillRect/>
          </a:stretch>
        </p:blipFill>
        <p:spPr bwMode="auto">
          <a:xfrm>
            <a:off x="284719" y="1234946"/>
            <a:ext cx="6145213" cy="4300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 descr="Life9e-Fig-14-01-2R"/>
          <p:cNvPicPr preferRelativeResize="0">
            <a:picLocks noChangeAspect="1" noChangeArrowheads="1"/>
          </p:cNvPicPr>
          <p:nvPr/>
        </p:nvPicPr>
        <p:blipFill>
          <a:blip r:embed="rId3"/>
          <a:srcRect t="14634" b="20488"/>
          <a:stretch>
            <a:fillRect/>
          </a:stretch>
        </p:blipFill>
        <p:spPr bwMode="auto">
          <a:xfrm>
            <a:off x="734288" y="6418129"/>
            <a:ext cx="5267325" cy="2500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354251" y="642699"/>
            <a:ext cx="2411955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Mutational Analysis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/>
          <a:srcRect l="16117" r="16117" b="11429"/>
          <a:stretch>
            <a:fillRect/>
          </a:stretch>
        </p:blipFill>
        <p:spPr bwMode="auto">
          <a:xfrm>
            <a:off x="2707066" y="484339"/>
            <a:ext cx="4036782" cy="396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3644013" y="819301"/>
            <a:ext cx="5123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" pitchFamily="-106" charset="0"/>
              </a:rPr>
              <a:t>DNA</a:t>
            </a:r>
          </a:p>
        </p:txBody>
      </p:sp>
      <p:grpSp>
        <p:nvGrpSpPr>
          <p:cNvPr id="2" name="Group 25"/>
          <p:cNvGrpSpPr/>
          <p:nvPr/>
        </p:nvGrpSpPr>
        <p:grpSpPr>
          <a:xfrm>
            <a:off x="3548763" y="1651151"/>
            <a:ext cx="2650956" cy="400110"/>
            <a:chOff x="2182813" y="6260620"/>
            <a:chExt cx="2650956" cy="400110"/>
          </a:xfrm>
        </p:grpSpPr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>
              <a:off x="2182813" y="6333645"/>
              <a:ext cx="64918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  <a:latin typeface="Arial" pitchFamily="-106" charset="0"/>
                </a:rPr>
                <a:t>mRNA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52800" y="6260620"/>
              <a:ext cx="1480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transcription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3405888" y="2324251"/>
            <a:ext cx="2770681" cy="1400949"/>
            <a:chOff x="2039938" y="6933720"/>
            <a:chExt cx="2770681" cy="1400949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2039938" y="8057670"/>
              <a:ext cx="71478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FFFFF"/>
                  </a:solidFill>
                  <a:latin typeface="Arial" pitchFamily="-106" charset="0"/>
                </a:rPr>
                <a:t>Protein</a:t>
              </a:r>
              <a:endParaRPr lang="en-US" sz="1200" b="1" dirty="0">
                <a:solidFill>
                  <a:srgbClr val="FFFFFF"/>
                </a:solidFill>
                <a:latin typeface="Arial" pitchFamily="-106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3619500" y="7876695"/>
              <a:ext cx="844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rgbClr val="000000"/>
                  </a:solidFill>
                  <a:latin typeface="Arial" pitchFamily="-106" charset="0"/>
                </a:rPr>
                <a:t>tRNAs</a:t>
              </a:r>
              <a:endParaRPr lang="en-US" sz="1800" dirty="0">
                <a:solidFill>
                  <a:srgbClr val="000000"/>
                </a:solidFill>
                <a:latin typeface="Arial" pitchFamily="-10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3300" y="6933720"/>
              <a:ext cx="1267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>
                      <a:lumMod val="75000"/>
                    </a:schemeClr>
                  </a:solidFill>
                </a:rPr>
                <a:t>translation</a:t>
              </a:r>
              <a:endParaRPr 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30035" y="2916327"/>
            <a:ext cx="1927386" cy="101566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ONE GENE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=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pple Casual"/>
                <a:cs typeface="Apple Casual"/>
              </a:rPr>
              <a:t>ONE ENZYME</a:t>
            </a:r>
            <a:endParaRPr lang="en-US" dirty="0"/>
          </a:p>
        </p:txBody>
      </p:sp>
      <p:pic>
        <p:nvPicPr>
          <p:cNvPr id="27" name="Picture 2" descr="Life9e-ITA-14-p0294-1"/>
          <p:cNvPicPr preferRelativeResize="0">
            <a:picLocks noChangeAspect="1" noChangeArrowheads="1"/>
          </p:cNvPicPr>
          <p:nvPr/>
        </p:nvPicPr>
        <p:blipFill>
          <a:blip r:embed="rId3"/>
          <a:srcRect t="29268" b="43902"/>
          <a:stretch>
            <a:fillRect/>
          </a:stretch>
        </p:blipFill>
        <p:spPr bwMode="auto">
          <a:xfrm>
            <a:off x="570758" y="4890560"/>
            <a:ext cx="5889989" cy="115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41" y="6766989"/>
            <a:ext cx="6477000" cy="16300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38125" y="681038"/>
            <a:ext cx="418275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</a:rPr>
              <a:t>Transcription – gene structure</a:t>
            </a:r>
            <a:endParaRPr lang="en-US" sz="2400" b="1" dirty="0">
              <a:solidFill>
                <a:srgbClr val="000000"/>
              </a:solidFill>
              <a:latin typeface="Times" pitchFamily="-106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309563" y="1289050"/>
            <a:ext cx="65135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Times" pitchFamily="-106" charset="0"/>
              </a:rPr>
              <a:t>• transcription unit		• regulatory region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0" y="1655763"/>
            <a:ext cx="3098800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371600" lvl="2" indent="-457200">
              <a:buFont typeface="Times" pitchFamily="-106" charset="0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" pitchFamily="-106" charset="0"/>
              </a:rPr>
              <a:t> </a:t>
            </a:r>
          </a:p>
          <a:p>
            <a:pPr marL="1371600" lvl="2" indent="-457200">
              <a:buFont typeface="Times" pitchFamily="-106" charset="0"/>
              <a:buNone/>
            </a:pPr>
            <a:r>
              <a:rPr lang="en-US" sz="2400" dirty="0">
                <a:solidFill>
                  <a:srgbClr val="000000"/>
                </a:solidFill>
                <a:latin typeface="Times" pitchFamily="-106" charset="0"/>
              </a:rPr>
              <a:t>2. </a:t>
            </a:r>
            <a:r>
              <a:rPr lang="en-US" sz="2400" dirty="0" smtClean="0">
                <a:solidFill>
                  <a:srgbClr val="000000"/>
                </a:solidFill>
                <a:latin typeface="Times" pitchFamily="-106" charset="0"/>
              </a:rPr>
              <a:t>  </a:t>
            </a:r>
          </a:p>
          <a:p>
            <a:pPr marL="1371600" lvl="2" indent="-457200"/>
            <a:r>
              <a:rPr lang="en-US" sz="2400" dirty="0">
                <a:solidFill>
                  <a:srgbClr val="000000"/>
                </a:solidFill>
                <a:latin typeface="Times" pitchFamily="-106" charset="0"/>
              </a:rPr>
              <a:t>3. </a:t>
            </a:r>
            <a:r>
              <a:rPr lang="en-US" sz="2400" dirty="0" smtClean="0">
                <a:solidFill>
                  <a:srgbClr val="000000"/>
                </a:solidFill>
                <a:latin typeface="Times" pitchFamily="-106" charset="0"/>
              </a:rPr>
              <a:t>  </a:t>
            </a:r>
          </a:p>
          <a:p>
            <a:pPr marL="1371600" lvl="2" indent="-457200"/>
            <a:r>
              <a:rPr lang="en-US" sz="2400" dirty="0">
                <a:solidFill>
                  <a:srgbClr val="000000"/>
                </a:solidFill>
                <a:latin typeface="Times" pitchFamily="-106" charset="0"/>
              </a:rPr>
              <a:t>4. </a:t>
            </a:r>
            <a:r>
              <a:rPr lang="en-US" sz="2400" dirty="0" smtClean="0">
                <a:solidFill>
                  <a:srgbClr val="000000"/>
                </a:solidFill>
                <a:latin typeface="Times" pitchFamily="-106" charset="0"/>
              </a:rPr>
              <a:t>  </a:t>
            </a:r>
            <a:endParaRPr lang="en-US" sz="2400" dirty="0">
              <a:solidFill>
                <a:srgbClr val="000000"/>
              </a:solidFill>
              <a:latin typeface="Times" pitchFamily="-106" charset="0"/>
            </a:endParaRP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524250" y="1655763"/>
            <a:ext cx="3157727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lvl="2"/>
            <a:r>
              <a:rPr lang="en-US" sz="2400" dirty="0">
                <a:solidFill>
                  <a:srgbClr val="000000"/>
                </a:solidFill>
                <a:latin typeface="Times" pitchFamily="-106" charset="0"/>
              </a:rPr>
              <a:t>1.</a:t>
            </a:r>
            <a:r>
              <a:rPr lang="en-US" sz="2400" dirty="0" smtClean="0">
                <a:solidFill>
                  <a:srgbClr val="000000"/>
                </a:solidFill>
                <a:latin typeface="Times" pitchFamily="-106" charset="0"/>
              </a:rPr>
              <a:t>  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Times" pitchFamily="-106" charset="0"/>
              </a:rPr>
              <a:t>2.</a:t>
            </a:r>
            <a:r>
              <a:rPr lang="en-US" sz="2400" dirty="0" smtClean="0">
                <a:solidFill>
                  <a:srgbClr val="000000"/>
                </a:solidFill>
                <a:latin typeface="Times" pitchFamily="-106" charset="0"/>
              </a:rPr>
              <a:t>  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Times" pitchFamily="-106" charset="0"/>
              </a:rPr>
              <a:t>3.</a:t>
            </a:r>
            <a:r>
              <a:rPr lang="en-US" sz="2400" dirty="0" smtClean="0">
                <a:solidFill>
                  <a:srgbClr val="000000"/>
                </a:solidFill>
                <a:latin typeface="Times" pitchFamily="-106" charset="0"/>
              </a:rPr>
              <a:t>   </a:t>
            </a:r>
            <a:endParaRPr lang="en-US" sz="2400" dirty="0">
              <a:solidFill>
                <a:srgbClr val="000000"/>
              </a:solidFill>
              <a:latin typeface="Times" pitchFamily="-106" charset="0"/>
            </a:endParaRPr>
          </a:p>
          <a:p>
            <a:pPr lvl="2"/>
            <a:r>
              <a:rPr lang="en-US" sz="2400" dirty="0">
                <a:solidFill>
                  <a:srgbClr val="000000"/>
                </a:solidFill>
                <a:latin typeface="Times" pitchFamily="-106" charset="0"/>
              </a:rPr>
              <a:t>4.</a:t>
            </a:r>
            <a:r>
              <a:rPr lang="en-US" sz="2400" dirty="0" smtClean="0">
                <a:solidFill>
                  <a:srgbClr val="000000"/>
                </a:solidFill>
                <a:latin typeface="Times" pitchFamily="-106" charset="0"/>
              </a:rPr>
              <a:t>  </a:t>
            </a:r>
            <a:endParaRPr lang="en-US" sz="2400" dirty="0">
              <a:solidFill>
                <a:srgbClr val="000000"/>
              </a:solidFill>
              <a:latin typeface="Times" pitchFamily="-106" charset="0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173163" y="5135563"/>
            <a:ext cx="4838700" cy="1549400"/>
            <a:chOff x="739" y="4115"/>
            <a:chExt cx="3048" cy="976"/>
          </a:xfrm>
        </p:grpSpPr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739" y="4160"/>
              <a:ext cx="1149" cy="8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solidFill>
                    <a:srgbClr val="000000"/>
                  </a:solidFill>
                  <a:latin typeface="Times" pitchFamily="-106" charset="0"/>
                </a:rPr>
                <a:t>prokaryotic</a:t>
              </a:r>
            </a:p>
            <a:p>
              <a:pPr algn="ctr"/>
              <a:r>
                <a:rPr lang="en-US" sz="2800">
                  <a:solidFill>
                    <a:srgbClr val="000000"/>
                  </a:solidFill>
                  <a:latin typeface="Times" pitchFamily="-106" charset="0"/>
                </a:rPr>
                <a:t>vs</a:t>
              </a:r>
            </a:p>
            <a:p>
              <a:pPr algn="ctr"/>
              <a:r>
                <a:rPr lang="en-US" sz="2800">
                  <a:solidFill>
                    <a:srgbClr val="000000"/>
                  </a:solidFill>
                  <a:latin typeface="Times" pitchFamily="-106" charset="0"/>
                </a:rPr>
                <a:t>eukaryotic </a:t>
              </a: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935" y="4115"/>
              <a:ext cx="1852" cy="976"/>
              <a:chOff x="1935" y="4115"/>
              <a:chExt cx="1852" cy="976"/>
            </a:xfrm>
          </p:grpSpPr>
          <p:sp>
            <p:nvSpPr>
              <p:cNvPr id="61456" name="Text Box 16"/>
              <p:cNvSpPr txBox="1">
                <a:spLocks noChangeArrowheads="1"/>
              </p:cNvSpPr>
              <p:nvPr/>
            </p:nvSpPr>
            <p:spPr bwMode="auto">
              <a:xfrm>
                <a:off x="1939" y="4803"/>
                <a:ext cx="839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Times" pitchFamily="-106" charset="0"/>
                  </a:rPr>
                  <a:t>• operons</a:t>
                </a:r>
              </a:p>
            </p:txBody>
          </p:sp>
          <p:sp>
            <p:nvSpPr>
              <p:cNvPr id="61457" name="Text Box 17"/>
              <p:cNvSpPr txBox="1">
                <a:spLocks noChangeArrowheads="1"/>
              </p:cNvSpPr>
              <p:nvPr/>
            </p:nvSpPr>
            <p:spPr bwMode="auto">
              <a:xfrm>
                <a:off x="1935" y="4439"/>
                <a:ext cx="1277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Times" pitchFamily="-106" charset="0"/>
                  </a:rPr>
                  <a:t>• introns/exons</a:t>
                </a:r>
              </a:p>
            </p:txBody>
          </p:sp>
          <p:sp>
            <p:nvSpPr>
              <p:cNvPr id="61458" name="Text Box 18"/>
              <p:cNvSpPr txBox="1">
                <a:spLocks noChangeArrowheads="1"/>
              </p:cNvSpPr>
              <p:nvPr/>
            </p:nvSpPr>
            <p:spPr bwMode="auto">
              <a:xfrm>
                <a:off x="1941" y="4115"/>
                <a:ext cx="1846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  <a:latin typeface="Times" pitchFamily="-106" charset="0"/>
                  </a:rPr>
                  <a:t>• regulatory sequences</a:t>
                </a:r>
              </a:p>
            </p:txBody>
          </p:sp>
        </p:grp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66725" y="3168650"/>
            <a:ext cx="6096000" cy="1652588"/>
            <a:chOff x="240" y="3110"/>
            <a:chExt cx="3840" cy="1041"/>
          </a:xfrm>
        </p:grpSpPr>
        <p:pic>
          <p:nvPicPr>
            <p:cNvPr id="61460" name="Picture 20" descr="figure-09-30.JPG                                               0000ACE3&#10;production                     B8414635: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3158"/>
              <a:ext cx="3777" cy="993"/>
            </a:xfrm>
            <a:prstGeom prst="rect">
              <a:avLst/>
            </a:prstGeom>
            <a:noFill/>
          </p:spPr>
        </p:pic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240" y="3110"/>
              <a:ext cx="3840" cy="38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63858" y="6937345"/>
            <a:ext cx="175488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Apple Casual"/>
                <a:cs typeface="Apple Casual"/>
              </a:rPr>
              <a:t>Problems?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pple Casual"/>
                <a:cs typeface="Apple Casual"/>
              </a:rPr>
              <a:t>	1. 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pple Casual"/>
                <a:cs typeface="Apple Casual"/>
              </a:rPr>
              <a:t>	2.   </a:t>
            </a:r>
          </a:p>
          <a:p>
            <a:r>
              <a:rPr lang="en-US" sz="2800" dirty="0" smtClean="0">
                <a:solidFill>
                  <a:schemeClr val="tx1"/>
                </a:solidFill>
                <a:latin typeface="Apple Casual"/>
                <a:cs typeface="Apple Casual"/>
              </a:rPr>
              <a:t>	3.  </a:t>
            </a:r>
            <a:endParaRPr lang="en-US" sz="2800" dirty="0">
              <a:latin typeface="Apple Casual"/>
              <a:cs typeface="Apple Casual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9" grpId="0" build="p" autoUpdateAnimBg="0"/>
      <p:bldP spid="61450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88950" y="987425"/>
            <a:ext cx="1544263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-  4 phases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	a.</a:t>
            </a:r>
            <a:r>
              <a:rPr lang="en-US" sz="2400" b="1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b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r>
              <a:rPr lang="en-US" sz="2400" b="1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c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r>
              <a:rPr lang="en-US" sz="2400" b="1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d</a:t>
            </a:r>
            <a:r>
              <a:rPr lang="en-US" sz="2400" b="1" dirty="0">
                <a:solidFill>
                  <a:srgbClr val="000000"/>
                </a:solidFill>
              </a:rPr>
              <a:t>.</a:t>
            </a:r>
            <a:r>
              <a:rPr lang="en-US" sz="2400" b="1" dirty="0" smtClean="0">
                <a:solidFill>
                  <a:srgbClr val="000000"/>
                </a:solidFill>
              </a:rPr>
              <a:t>  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282575" y="541338"/>
            <a:ext cx="42639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i="1" u="sng">
                <a:solidFill>
                  <a:srgbClr val="000000"/>
                </a:solidFill>
              </a:rPr>
              <a:t>How does Transcription occur?</a:t>
            </a:r>
          </a:p>
        </p:txBody>
      </p:sp>
      <p:sp>
        <p:nvSpPr>
          <p:cNvPr id="65547" name="Rectangle 11"/>
          <p:cNvSpPr>
            <a:spLocks noChangeArrowheads="1"/>
          </p:cNvSpPr>
          <p:nvPr/>
        </p:nvSpPr>
        <p:spPr bwMode="auto">
          <a:xfrm>
            <a:off x="95250" y="3105150"/>
            <a:ext cx="6695341" cy="8284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a. template recognition (access)</a:t>
            </a:r>
            <a:endParaRPr lang="en-US" sz="2400" b="1">
              <a:solidFill>
                <a:srgbClr val="000000"/>
              </a:solidFill>
            </a:endParaRPr>
          </a:p>
          <a:p>
            <a:r>
              <a:rPr lang="en-US" sz="2400" b="1">
                <a:solidFill>
                  <a:srgbClr val="000000"/>
                </a:solidFill>
              </a:rPr>
              <a:t>	-</a:t>
            </a:r>
            <a:r>
              <a:rPr lang="en-US" sz="2400">
                <a:solidFill>
                  <a:srgbClr val="000000"/>
                </a:solidFill>
              </a:rPr>
              <a:t> local unpacking (nucleosome displacement)</a:t>
            </a:r>
            <a:endParaRPr lang="en-US" sz="2400" b="1">
              <a:solidFill>
                <a:srgbClr val="000000"/>
              </a:solidFill>
            </a:endParaRPr>
          </a:p>
        </p:txBody>
      </p:sp>
      <p:pic>
        <p:nvPicPr>
          <p:cNvPr id="65548" name="Picture 12" descr="F02_19A.JPG                                                    0000002FART                            B2D626B5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3" y="4129088"/>
            <a:ext cx="3711575" cy="2670175"/>
          </a:xfrm>
          <a:prstGeom prst="rect">
            <a:avLst/>
          </a:prstGeom>
          <a:noFill/>
        </p:spPr>
      </p:pic>
      <p:pic>
        <p:nvPicPr>
          <p:cNvPr id="65549" name="Picture 13" descr="figure-13-24.JPG                                               0000ACE7&#10;production                     B8414635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7438" y="4000500"/>
            <a:ext cx="3125787" cy="304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488950" y="987425"/>
            <a:ext cx="5855089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-  4 phases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	a. template recognition (</a:t>
            </a:r>
            <a:r>
              <a:rPr lang="en-US" sz="2400" b="1" dirty="0" err="1">
                <a:solidFill>
                  <a:srgbClr val="000000"/>
                </a:solidFill>
              </a:rPr>
              <a:t>cis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vs</a:t>
            </a:r>
            <a:r>
              <a:rPr lang="en-US" sz="2400" b="1" dirty="0">
                <a:solidFill>
                  <a:srgbClr val="000000"/>
                </a:solidFill>
              </a:rPr>
              <a:t> trans)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b</a:t>
            </a:r>
            <a:r>
              <a:rPr lang="en-US" sz="2400" b="1" dirty="0">
                <a:solidFill>
                  <a:srgbClr val="000000"/>
                </a:solidFill>
              </a:rPr>
              <a:t>. initiation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c</a:t>
            </a:r>
            <a:r>
              <a:rPr lang="en-US" sz="2400" b="1" dirty="0">
                <a:solidFill>
                  <a:srgbClr val="000000"/>
                </a:solidFill>
              </a:rPr>
              <a:t>. elongation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	</a:t>
            </a:r>
            <a:r>
              <a:rPr lang="en-US" sz="2400" b="1" dirty="0" err="1">
                <a:solidFill>
                  <a:srgbClr val="000000"/>
                </a:solidFill>
              </a:rPr>
              <a:t>d</a:t>
            </a:r>
            <a:r>
              <a:rPr lang="en-US" sz="2400" b="1" dirty="0">
                <a:solidFill>
                  <a:srgbClr val="000000"/>
                </a:solidFill>
              </a:rPr>
              <a:t>. termination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282575" y="541338"/>
            <a:ext cx="42639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i="1" u="sng" dirty="0">
                <a:solidFill>
                  <a:srgbClr val="000000"/>
                </a:solidFill>
              </a:rPr>
              <a:t>How does Transcription occur?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371475" y="411163"/>
            <a:ext cx="4700242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i="1" u="sng">
                <a:solidFill>
                  <a:srgbClr val="000000"/>
                </a:solidFill>
              </a:rPr>
              <a:t>a. template recognition (upstream!)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820738" y="4116388"/>
            <a:ext cx="488522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-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recognizes promoter region of coding strand</a:t>
            </a:r>
          </a:p>
          <a:p>
            <a:r>
              <a:rPr lang="en-US" dirty="0">
                <a:solidFill>
                  <a:srgbClr val="000000"/>
                </a:solidFill>
              </a:rPr>
              <a:t>	• =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1181100" y="2671764"/>
            <a:ext cx="3495675" cy="1604963"/>
            <a:chOff x="803" y="2640"/>
            <a:chExt cx="2202" cy="1011"/>
          </a:xfrm>
        </p:grpSpPr>
        <p:grpSp>
          <p:nvGrpSpPr>
            <p:cNvPr id="3" name="Group 75"/>
            <p:cNvGrpSpPr>
              <a:grpSpLocks/>
            </p:cNvGrpSpPr>
            <p:nvPr/>
          </p:nvGrpSpPr>
          <p:grpSpPr bwMode="auto">
            <a:xfrm>
              <a:off x="803" y="3074"/>
              <a:ext cx="2202" cy="577"/>
              <a:chOff x="803" y="3520"/>
              <a:chExt cx="2202" cy="577"/>
            </a:xfrm>
          </p:grpSpPr>
          <p:grpSp>
            <p:nvGrpSpPr>
              <p:cNvPr id="4" name="Group 62"/>
              <p:cNvGrpSpPr>
                <a:grpSpLocks/>
              </p:cNvGrpSpPr>
              <p:nvPr/>
            </p:nvGrpSpPr>
            <p:grpSpPr bwMode="auto">
              <a:xfrm>
                <a:off x="1636" y="3520"/>
                <a:ext cx="952" cy="289"/>
                <a:chOff x="1636" y="3520"/>
                <a:chExt cx="952" cy="289"/>
              </a:xfrm>
            </p:grpSpPr>
            <p:sp>
              <p:nvSpPr>
                <p:cNvPr id="33855" name="Rectangle 63"/>
                <p:cNvSpPr>
                  <a:spLocks noChangeArrowheads="1"/>
                </p:cNvSpPr>
                <p:nvPr/>
              </p:nvSpPr>
              <p:spPr bwMode="auto">
                <a:xfrm>
                  <a:off x="1636" y="3537"/>
                  <a:ext cx="952" cy="2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56" name="Rectangle 64"/>
                <p:cNvSpPr>
                  <a:spLocks noChangeArrowheads="1"/>
                </p:cNvSpPr>
                <p:nvPr/>
              </p:nvSpPr>
              <p:spPr bwMode="auto">
                <a:xfrm>
                  <a:off x="1667" y="3520"/>
                  <a:ext cx="883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 b="1">
                      <a:solidFill>
                        <a:srgbClr val="000000"/>
                      </a:solidFill>
                    </a:rPr>
                    <a:t>ATATAA</a:t>
                  </a:r>
                </a:p>
              </p:txBody>
            </p:sp>
          </p:grpSp>
          <p:sp>
            <p:nvSpPr>
              <p:cNvPr id="33857" name="Rectangle 65"/>
              <p:cNvSpPr>
                <a:spLocks noChangeArrowheads="1"/>
              </p:cNvSpPr>
              <p:nvPr/>
            </p:nvSpPr>
            <p:spPr bwMode="auto">
              <a:xfrm>
                <a:off x="1955" y="3808"/>
                <a:ext cx="374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-30</a:t>
                </a:r>
              </a:p>
            </p:txBody>
          </p:sp>
          <p:sp>
            <p:nvSpPr>
              <p:cNvPr id="33858" name="Rectangle 66"/>
              <p:cNvSpPr>
                <a:spLocks noChangeArrowheads="1"/>
              </p:cNvSpPr>
              <p:nvPr/>
            </p:nvSpPr>
            <p:spPr bwMode="auto">
              <a:xfrm>
                <a:off x="803" y="3520"/>
                <a:ext cx="28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5’</a:t>
                </a:r>
              </a:p>
            </p:txBody>
          </p:sp>
          <p:sp>
            <p:nvSpPr>
              <p:cNvPr id="33859" name="Rectangle 67"/>
              <p:cNvSpPr>
                <a:spLocks noChangeArrowheads="1"/>
              </p:cNvSpPr>
              <p:nvPr/>
            </p:nvSpPr>
            <p:spPr bwMode="auto">
              <a:xfrm>
                <a:off x="2723" y="3520"/>
                <a:ext cx="282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3’</a:t>
                </a:r>
              </a:p>
            </p:txBody>
          </p:sp>
        </p:grpSp>
        <p:sp>
          <p:nvSpPr>
            <p:cNvPr id="33865" name="Rectangle 73"/>
            <p:cNvSpPr>
              <a:spLocks noChangeArrowheads="1"/>
            </p:cNvSpPr>
            <p:nvPr/>
          </p:nvSpPr>
          <p:spPr bwMode="auto">
            <a:xfrm>
              <a:off x="1344" y="2640"/>
              <a:ext cx="1486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u="sng">
                  <a:solidFill>
                    <a:srgbClr val="000000"/>
                  </a:solidFill>
                </a:rPr>
                <a:t>eukaryotic</a:t>
              </a:r>
              <a:r>
                <a:rPr lang="en-US" sz="2400" b="1" u="sng">
                  <a:solidFill>
                    <a:srgbClr val="000000"/>
                  </a:solidFill>
                </a:rPr>
                <a:t> </a:t>
              </a:r>
              <a:r>
                <a:rPr lang="en-US" sz="2400">
                  <a:solidFill>
                    <a:srgbClr val="000000"/>
                  </a:solidFill>
                </a:rPr>
                <a:t>(PolII)</a:t>
              </a:r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30213" y="1017589"/>
            <a:ext cx="6002338" cy="1452563"/>
            <a:chOff x="192" y="2592"/>
            <a:chExt cx="3781" cy="915"/>
          </a:xfrm>
        </p:grpSpPr>
        <p:grpSp>
          <p:nvGrpSpPr>
            <p:cNvPr id="6" name="Group 80"/>
            <p:cNvGrpSpPr>
              <a:grpSpLocks/>
            </p:cNvGrpSpPr>
            <p:nvPr/>
          </p:nvGrpSpPr>
          <p:grpSpPr bwMode="auto">
            <a:xfrm>
              <a:off x="192" y="2882"/>
              <a:ext cx="3781" cy="625"/>
              <a:chOff x="227" y="2032"/>
              <a:chExt cx="3781" cy="625"/>
            </a:xfrm>
          </p:grpSpPr>
          <p:sp>
            <p:nvSpPr>
              <p:cNvPr id="33873" name="Line 81"/>
              <p:cNvSpPr>
                <a:spLocks noChangeShapeType="1"/>
              </p:cNvSpPr>
              <p:nvPr/>
            </p:nvSpPr>
            <p:spPr bwMode="auto">
              <a:xfrm>
                <a:off x="1636" y="2237"/>
                <a:ext cx="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" name="Group 82"/>
              <p:cNvGrpSpPr>
                <a:grpSpLocks/>
              </p:cNvGrpSpPr>
              <p:nvPr/>
            </p:nvGrpSpPr>
            <p:grpSpPr bwMode="auto">
              <a:xfrm>
                <a:off x="676" y="2080"/>
                <a:ext cx="952" cy="289"/>
                <a:chOff x="676" y="2080"/>
                <a:chExt cx="952" cy="289"/>
              </a:xfrm>
            </p:grpSpPr>
            <p:sp>
              <p:nvSpPr>
                <p:cNvPr id="33875" name="Rectangle 83"/>
                <p:cNvSpPr>
                  <a:spLocks noChangeArrowheads="1"/>
                </p:cNvSpPr>
                <p:nvPr/>
              </p:nvSpPr>
              <p:spPr bwMode="auto">
                <a:xfrm>
                  <a:off x="676" y="2097"/>
                  <a:ext cx="952" cy="2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76" name="Rectangle 84"/>
                <p:cNvSpPr>
                  <a:spLocks noChangeArrowheads="1"/>
                </p:cNvSpPr>
                <p:nvPr/>
              </p:nvSpPr>
              <p:spPr bwMode="auto">
                <a:xfrm>
                  <a:off x="707" y="2080"/>
                  <a:ext cx="901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 b="1">
                      <a:solidFill>
                        <a:srgbClr val="000000"/>
                      </a:solidFill>
                    </a:rPr>
                    <a:t>TTG</a:t>
                  </a:r>
                  <a:r>
                    <a:rPr lang="en-US" sz="2400">
                      <a:solidFill>
                        <a:srgbClr val="000000"/>
                      </a:solidFill>
                    </a:rPr>
                    <a:t>acaT</a:t>
                  </a:r>
                </a:p>
              </p:txBody>
            </p:sp>
          </p:grpSp>
          <p:grpSp>
            <p:nvGrpSpPr>
              <p:cNvPr id="8" name="Group 85"/>
              <p:cNvGrpSpPr>
                <a:grpSpLocks/>
              </p:cNvGrpSpPr>
              <p:nvPr/>
            </p:nvGrpSpPr>
            <p:grpSpPr bwMode="auto">
              <a:xfrm>
                <a:off x="2644" y="2080"/>
                <a:ext cx="952" cy="289"/>
                <a:chOff x="2644" y="2080"/>
                <a:chExt cx="952" cy="289"/>
              </a:xfrm>
            </p:grpSpPr>
            <p:sp>
              <p:nvSpPr>
                <p:cNvPr id="33878" name="Rectangle 86"/>
                <p:cNvSpPr>
                  <a:spLocks noChangeArrowheads="1"/>
                </p:cNvSpPr>
                <p:nvPr/>
              </p:nvSpPr>
              <p:spPr bwMode="auto">
                <a:xfrm>
                  <a:off x="2644" y="2097"/>
                  <a:ext cx="952" cy="23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879" name="Rectangle 87"/>
                <p:cNvSpPr>
                  <a:spLocks noChangeArrowheads="1"/>
                </p:cNvSpPr>
                <p:nvPr/>
              </p:nvSpPr>
              <p:spPr bwMode="auto">
                <a:xfrm>
                  <a:off x="2675" y="2080"/>
                  <a:ext cx="776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2400" b="1">
                      <a:solidFill>
                        <a:srgbClr val="000000"/>
                      </a:solidFill>
                    </a:rPr>
                    <a:t>TA</a:t>
                  </a:r>
                  <a:r>
                    <a:rPr lang="en-US" sz="2400">
                      <a:solidFill>
                        <a:srgbClr val="000000"/>
                      </a:solidFill>
                    </a:rPr>
                    <a:t>Taa</a:t>
                  </a:r>
                  <a:r>
                    <a:rPr lang="en-US" sz="2400" b="1">
                      <a:solidFill>
                        <a:srgbClr val="000000"/>
                      </a:solidFill>
                    </a:rPr>
                    <a:t>T</a:t>
                  </a:r>
                </a:p>
              </p:txBody>
            </p:sp>
          </p:grpSp>
          <p:sp>
            <p:nvSpPr>
              <p:cNvPr id="33880" name="Rectangle 88"/>
              <p:cNvSpPr>
                <a:spLocks noChangeArrowheads="1"/>
              </p:cNvSpPr>
              <p:nvPr/>
            </p:nvSpPr>
            <p:spPr bwMode="auto">
              <a:xfrm>
                <a:off x="2963" y="2368"/>
                <a:ext cx="374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-10</a:t>
                </a:r>
              </a:p>
            </p:txBody>
          </p:sp>
          <p:sp>
            <p:nvSpPr>
              <p:cNvPr id="33881" name="Rectangle 89"/>
              <p:cNvSpPr>
                <a:spLocks noChangeArrowheads="1"/>
              </p:cNvSpPr>
              <p:nvPr/>
            </p:nvSpPr>
            <p:spPr bwMode="auto">
              <a:xfrm>
                <a:off x="899" y="2368"/>
                <a:ext cx="374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-35</a:t>
                </a:r>
              </a:p>
            </p:txBody>
          </p:sp>
          <p:sp>
            <p:nvSpPr>
              <p:cNvPr id="33882" name="Rectangle 90"/>
              <p:cNvSpPr>
                <a:spLocks noChangeArrowheads="1"/>
              </p:cNvSpPr>
              <p:nvPr/>
            </p:nvSpPr>
            <p:spPr bwMode="auto">
              <a:xfrm>
                <a:off x="227" y="2032"/>
                <a:ext cx="277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5’</a:t>
                </a:r>
              </a:p>
            </p:txBody>
          </p:sp>
          <p:sp>
            <p:nvSpPr>
              <p:cNvPr id="33883" name="Rectangle 91"/>
              <p:cNvSpPr>
                <a:spLocks noChangeArrowheads="1"/>
              </p:cNvSpPr>
              <p:nvPr/>
            </p:nvSpPr>
            <p:spPr bwMode="auto">
              <a:xfrm>
                <a:off x="3731" y="2032"/>
                <a:ext cx="277" cy="28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solidFill>
                      <a:srgbClr val="000000"/>
                    </a:solidFill>
                  </a:rPr>
                  <a:t>3’</a:t>
                </a:r>
              </a:p>
            </p:txBody>
          </p:sp>
        </p:grpSp>
        <p:sp>
          <p:nvSpPr>
            <p:cNvPr id="33884" name="Rectangle 92"/>
            <p:cNvSpPr>
              <a:spLocks noChangeArrowheads="1"/>
            </p:cNvSpPr>
            <p:nvPr/>
          </p:nvSpPr>
          <p:spPr bwMode="auto">
            <a:xfrm>
              <a:off x="1204" y="2592"/>
              <a:ext cx="1678" cy="2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u="sng">
                  <a:solidFill>
                    <a:srgbClr val="000000"/>
                  </a:solidFill>
                </a:rPr>
                <a:t>prokaryotic</a:t>
              </a:r>
              <a:r>
                <a:rPr lang="en-US" sz="2400" b="1" u="sng">
                  <a:solidFill>
                    <a:srgbClr val="000000"/>
                  </a:solidFill>
                </a:rPr>
                <a:t> </a:t>
              </a:r>
              <a:r>
                <a:rPr lang="en-US" sz="2400">
                  <a:solidFill>
                    <a:srgbClr val="000000"/>
                  </a:solidFill>
                </a:rPr>
                <a:t>(E. coli)</a:t>
              </a:r>
            </a:p>
          </p:txBody>
        </p:sp>
      </p:grpSp>
      <p:pic>
        <p:nvPicPr>
          <p:cNvPr id="33892" name="Picture 1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0813" y="5145088"/>
            <a:ext cx="3913187" cy="3949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3893" name="Text Box 101"/>
          <p:cNvSpPr txBox="1">
            <a:spLocks noChangeArrowheads="1"/>
          </p:cNvSpPr>
          <p:nvPr/>
        </p:nvSpPr>
        <p:spPr bwMode="auto">
          <a:xfrm>
            <a:off x="227013" y="754063"/>
            <a:ext cx="210989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>
                <a:solidFill>
                  <a:srgbClr val="000000"/>
                </a:solidFill>
                <a:latin typeface="Comic Sans MS" pitchFamily="-106" charset="0"/>
              </a:rPr>
              <a:t>1. Cis elements</a:t>
            </a: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04800" y="1212058"/>
            <a:ext cx="1710541" cy="11977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i="1" u="sng" dirty="0" err="1">
                <a:solidFill>
                  <a:srgbClr val="000000"/>
                </a:solidFill>
              </a:rPr>
              <a:t>b</a:t>
            </a:r>
            <a:r>
              <a:rPr lang="en-US" sz="2400" b="1" i="1" u="sng" dirty="0">
                <a:solidFill>
                  <a:srgbClr val="000000"/>
                </a:solidFill>
              </a:rPr>
              <a:t>. initiation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	- +1,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-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endParaRPr lang="en-US" sz="2400" u="sng" dirty="0">
              <a:solidFill>
                <a:srgbClr val="000000"/>
              </a:solidFill>
            </a:endParaRP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306388" y="3271647"/>
            <a:ext cx="5291120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i="1" u="sng" dirty="0" err="1">
                <a:solidFill>
                  <a:srgbClr val="000000"/>
                </a:solidFill>
              </a:rPr>
              <a:t>c</a:t>
            </a:r>
            <a:r>
              <a:rPr lang="en-US" sz="2400" b="1" i="1" u="sng" dirty="0">
                <a:solidFill>
                  <a:srgbClr val="000000"/>
                </a:solidFill>
              </a:rPr>
              <a:t>. elongation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	-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- transcription bubble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-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- coding strand </a:t>
            </a:r>
            <a:r>
              <a:rPr lang="en-US" sz="2400" dirty="0" err="1">
                <a:solidFill>
                  <a:srgbClr val="000000"/>
                </a:solidFill>
              </a:rPr>
              <a:t>vs</a:t>
            </a:r>
            <a:r>
              <a:rPr lang="en-US" sz="2400" dirty="0">
                <a:solidFill>
                  <a:srgbClr val="000000"/>
                </a:solidFill>
              </a:rPr>
              <a:t> template strand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14152" y="5559754"/>
            <a:ext cx="6658234" cy="3002715"/>
            <a:chOff x="114152" y="5374231"/>
            <a:chExt cx="6658234" cy="3002715"/>
          </a:xfrm>
        </p:grpSpPr>
        <p:pic>
          <p:nvPicPr>
            <p:cNvPr id="17" name="Picture 4" descr="Life9e-Fig-14-04-3R.jpg"/>
            <p:cNvPicPr>
              <a:picLocks noChangeAspect="1"/>
            </p:cNvPicPr>
            <p:nvPr/>
          </p:nvPicPr>
          <p:blipFill>
            <a:blip r:embed="rId2"/>
            <a:srcRect b="42439"/>
            <a:stretch>
              <a:fillRect/>
            </a:stretch>
          </p:blipFill>
          <p:spPr bwMode="auto">
            <a:xfrm>
              <a:off x="115554" y="5374231"/>
              <a:ext cx="6656832" cy="2805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ectangle 19"/>
            <p:cNvSpPr/>
            <p:nvPr/>
          </p:nvSpPr>
          <p:spPr bwMode="auto">
            <a:xfrm>
              <a:off x="114152" y="7934552"/>
              <a:ext cx="1969111" cy="442394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rgbClr val="FAFD00"/>
                </a:solidFill>
                <a:effectLst/>
                <a:latin typeface="Times" pitchFamily="-106" charset="0"/>
              </a:endParaRPr>
            </a:p>
          </p:txBody>
        </p:sp>
      </p:grpSp>
      <p:cxnSp>
        <p:nvCxnSpPr>
          <p:cNvPr id="19" name="Straight Arrow Connector 18"/>
          <p:cNvCxnSpPr/>
          <p:nvPr/>
        </p:nvCxnSpPr>
        <p:spPr bwMode="auto">
          <a:xfrm flipV="1">
            <a:off x="1298472" y="7032426"/>
            <a:ext cx="724306" cy="4026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2240824" y="6290227"/>
            <a:ext cx="299506" cy="2156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00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282575" y="541338"/>
            <a:ext cx="42639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i="1" u="sng" dirty="0">
                <a:solidFill>
                  <a:srgbClr val="000000"/>
                </a:solidFill>
              </a:rPr>
              <a:t>How does Transcription occur?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82723" y="1671200"/>
            <a:ext cx="4090971" cy="1569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i="1" u="sng" dirty="0" err="1">
                <a:solidFill>
                  <a:srgbClr val="000000"/>
                </a:solidFill>
              </a:rPr>
              <a:t>d</a:t>
            </a:r>
            <a:r>
              <a:rPr lang="en-US" sz="2400" b="1" i="1" u="sng" dirty="0">
                <a:solidFill>
                  <a:srgbClr val="000000"/>
                </a:solidFill>
              </a:rPr>
              <a:t>. termination: WHY??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- prokaryotic terminator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     1.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	     2.</a:t>
            </a:r>
            <a:r>
              <a:rPr lang="en-US" sz="2400" dirty="0" smtClean="0">
                <a:solidFill>
                  <a:srgbClr val="000000"/>
                </a:solidFill>
              </a:rPr>
              <a:t>  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4830" name="Picture 14" descr="&#10;F03_08.JPG                                                     00008557Macintosh HD                   ABA78158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0710" y="3526806"/>
            <a:ext cx="2514600" cy="1885950"/>
          </a:xfrm>
          <a:prstGeom prst="rect">
            <a:avLst/>
          </a:prstGeom>
          <a:noFill/>
        </p:spPr>
      </p:pic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1338374" y="5725858"/>
            <a:ext cx="185896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- eukaryotic ?</a:t>
            </a:r>
          </a:p>
        </p:txBody>
      </p:sp>
      <p:pic>
        <p:nvPicPr>
          <p:cNvPr id="34841" name="Picture 25" descr="figure 8-09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897" y="3817318"/>
            <a:ext cx="3419475" cy="16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87933" y="54228"/>
            <a:ext cx="2227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Intro to Biotech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12309" y="22478"/>
            <a:ext cx="98774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mic Sans MS" pitchFamily="-106" charset="0"/>
              </a:rPr>
              <a:t>Lect.6</a:t>
            </a:r>
            <a:endParaRPr lang="en-US" b="1" i="1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Comic Sans MS" pitchFamily="-106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82575" y="684048"/>
            <a:ext cx="4263937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r>
              <a:rPr lang="en-US" sz="2400" b="1" i="1" u="sng" dirty="0">
                <a:solidFill>
                  <a:srgbClr val="000000"/>
                </a:solidFill>
              </a:rPr>
              <a:t>How does Transcription occur?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autoUpdateAnimBg="0"/>
      <p:bldP spid="34831" grpId="0" autoUpdateAnimBg="0"/>
    </p:bldLst>
  </p:timing>
</p:sld>
</file>

<file path=ppt/theme/theme1.xml><?xml version="1.0" encoding="utf-8"?>
<a:theme xmlns:a="http://schemas.openxmlformats.org/drawingml/2006/main" name="untitled 1">
  <a:themeElements>
    <a:clrScheme name="">
      <a:dk1>
        <a:srgbClr val="000000"/>
      </a:dk1>
      <a:lt1>
        <a:srgbClr val="114FFB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B2F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ntitled 1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FAFD00"/>
            </a:solidFill>
            <a:effectLst/>
            <a:latin typeface="Times" pitchFamily="-106" charset="0"/>
          </a:defRPr>
        </a:defPPr>
      </a:lstStyle>
    </a:lnDef>
  </a:objectDefaults>
  <a:extraClrSchemeLst>
    <a:extraClrScheme>
      <a:clrScheme name="untitled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Petra's Hard Disk:Microsoft Office:Microsoft PowerPoint 4:</Template>
  <TotalTime>1942</TotalTime>
  <Pages>28</Pages>
  <Words>461</Words>
  <Application>Microsoft Macintosh PowerPoint</Application>
  <PresentationFormat>On-screen Show (4:3)</PresentationFormat>
  <Paragraphs>148</Paragraphs>
  <Slides>13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untitled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2 - talk</dc:title>
  <dc:subject/>
  <dc:creator>Joseph B. Duffy</dc:creator>
  <cp:keywords/>
  <dc:description/>
  <cp:lastModifiedBy>J D</cp:lastModifiedBy>
  <cp:revision>244</cp:revision>
  <cp:lastPrinted>2009-04-22T19:24:48Z</cp:lastPrinted>
  <dcterms:created xsi:type="dcterms:W3CDTF">2015-09-07T15:32:09Z</dcterms:created>
  <dcterms:modified xsi:type="dcterms:W3CDTF">2015-09-07T15:34:54Z</dcterms:modified>
</cp:coreProperties>
</file>