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r:id="rId1"/>
  </p:sldMasterIdLst>
  <p:notesMasterIdLst>
    <p:notesMasterId r:id="rId11"/>
  </p:notesMasterIdLst>
  <p:handoutMasterIdLst>
    <p:handoutMasterId r:id="rId12"/>
  </p:handoutMasterIdLst>
  <p:sldIdLst>
    <p:sldId id="326" r:id="rId2"/>
    <p:sldId id="324" r:id="rId3"/>
    <p:sldId id="328" r:id="rId4"/>
    <p:sldId id="339" r:id="rId5"/>
    <p:sldId id="327" r:id="rId6"/>
    <p:sldId id="338" r:id="rId7"/>
    <p:sldId id="329" r:id="rId8"/>
    <p:sldId id="330" r:id="rId9"/>
    <p:sldId id="331" r:id="rId10"/>
  </p:sldIdLst>
  <p:sldSz cx="6858000" cy="9144000" type="screen4x3"/>
  <p:notesSz cx="6858000" cy="9156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5pPr>
    <a:lvl6pPr marL="2286000" algn="l" defTabSz="457200" rtl="0" eaLnBrk="1" latinLnBrk="0" hangingPunct="1"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6pPr>
    <a:lvl7pPr marL="2743200" algn="l" defTabSz="457200" rtl="0" eaLnBrk="1" latinLnBrk="0" hangingPunct="1"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7pPr>
    <a:lvl8pPr marL="3200400" algn="l" defTabSz="457200" rtl="0" eaLnBrk="1" latinLnBrk="0" hangingPunct="1"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8pPr>
    <a:lvl9pPr marL="3657600" algn="l" defTabSz="457200" rtl="0" eaLnBrk="1" latinLnBrk="0" hangingPunct="1"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 useTimings="0">
    <p:present/>
    <p:sldAll/>
    <p:penClr>
      <a:schemeClr val="tx1"/>
    </p:penClr>
  </p:showPr>
  <p:clrMru>
    <a:srgbClr val="F26215"/>
    <a:srgbClr val="D26513"/>
    <a:srgbClr val="FFFFFF"/>
    <a:srgbClr val="000000"/>
    <a:srgbClr val="FAFD00"/>
    <a:srgbClr val="E5405D"/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preferSingleView="1">
    <p:restoredLeft sz="32787"/>
    <p:restoredTop sz="90929"/>
  </p:normalViewPr>
  <p:slideViewPr>
    <p:cSldViewPr snapToGrid="0">
      <p:cViewPr>
        <p:scale>
          <a:sx n="100" d="100"/>
          <a:sy n="100" d="100"/>
        </p:scale>
        <p:origin x="-2472" y="-8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97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1538" y="687388"/>
            <a:ext cx="2574925" cy="3433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592138" y="573088"/>
            <a:ext cx="338874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Apple Casual"/>
                <a:cs typeface="Apple Casual"/>
              </a:rPr>
              <a:t>DNA – mRNA – protein</a:t>
            </a:r>
            <a:endParaRPr lang="en-US" sz="2400" b="1" dirty="0">
              <a:solidFill>
                <a:srgbClr val="000000"/>
              </a:solidFill>
              <a:latin typeface="Apple Casual"/>
              <a:cs typeface="Apple Casual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1668463" y="1112838"/>
            <a:ext cx="3278187" cy="223837"/>
            <a:chOff x="1443" y="4069"/>
            <a:chExt cx="2065" cy="141"/>
          </a:xfrm>
        </p:grpSpPr>
        <p:sp>
          <p:nvSpPr>
            <p:cNvPr id="20" name="Rectangle 41"/>
            <p:cNvSpPr>
              <a:spLocks noChangeArrowheads="1"/>
            </p:cNvSpPr>
            <p:nvPr/>
          </p:nvSpPr>
          <p:spPr bwMode="auto">
            <a:xfrm>
              <a:off x="1589" y="4070"/>
              <a:ext cx="359" cy="1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Rectangle 42"/>
            <p:cNvSpPr>
              <a:spLocks noChangeArrowheads="1"/>
            </p:cNvSpPr>
            <p:nvPr/>
          </p:nvSpPr>
          <p:spPr bwMode="auto">
            <a:xfrm>
              <a:off x="1952" y="4069"/>
              <a:ext cx="359" cy="14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2673" y="4070"/>
              <a:ext cx="359" cy="1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Rectangle 44"/>
            <p:cNvSpPr>
              <a:spLocks noChangeArrowheads="1"/>
            </p:cNvSpPr>
            <p:nvPr/>
          </p:nvSpPr>
          <p:spPr bwMode="auto">
            <a:xfrm>
              <a:off x="2314" y="4069"/>
              <a:ext cx="359" cy="14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3054" y="4127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Oval 49"/>
            <p:cNvSpPr>
              <a:spLocks noChangeArrowheads="1"/>
            </p:cNvSpPr>
            <p:nvPr/>
          </p:nvSpPr>
          <p:spPr bwMode="auto">
            <a:xfrm>
              <a:off x="1443" y="4078"/>
              <a:ext cx="130" cy="120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42841" y="2036449"/>
            <a:ext cx="478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5’ Tata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x</a:t>
            </a:r>
            <a:r>
              <a:rPr lang="en-US" b="1" baseline="-25000" dirty="0" err="1" smtClean="0">
                <a:solidFill>
                  <a:schemeClr val="tx1"/>
                </a:solidFill>
                <a:latin typeface="Courier New"/>
                <a:cs typeface="Courier New"/>
              </a:rPr>
              <a:t>n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aacatcgcgaatcc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ATG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42841" y="2353949"/>
            <a:ext cx="478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3’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Atat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x</a:t>
            </a:r>
            <a:r>
              <a:rPr lang="en-US" b="1" baseline="-25000" dirty="0" err="1" smtClean="0">
                <a:solidFill>
                  <a:schemeClr val="tx1"/>
                </a:solidFill>
                <a:latin typeface="Courier New"/>
                <a:cs typeface="Courier New"/>
              </a:rPr>
              <a:t>n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t</a:t>
            </a:r>
            <a:r>
              <a:rPr lang="en-US" b="1" dirty="0" err="1" smtClean="0">
                <a:solidFill>
                  <a:schemeClr val="tx1"/>
                </a:solidFill>
                <a:latin typeface="Courier New"/>
                <a:cs typeface="Courier New"/>
              </a:rPr>
              <a:t>ttgtagcgcttagg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TAC</a:t>
            </a: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67475" y="1785594"/>
            <a:ext cx="6335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pple Casual"/>
                <a:cs typeface="Apple Casual"/>
              </a:rPr>
              <a:t>DNA</a:t>
            </a:r>
            <a:endParaRPr lang="en-US" dirty="0"/>
          </a:p>
        </p:txBody>
      </p:sp>
      <p:grpSp>
        <p:nvGrpSpPr>
          <p:cNvPr id="3" name="Group 46"/>
          <p:cNvGrpSpPr/>
          <p:nvPr/>
        </p:nvGrpSpPr>
        <p:grpSpPr>
          <a:xfrm>
            <a:off x="851575" y="3609476"/>
            <a:ext cx="1180753" cy="1790635"/>
            <a:chOff x="851575" y="3095720"/>
            <a:chExt cx="1180753" cy="1790635"/>
          </a:xfrm>
        </p:grpSpPr>
        <p:sp>
          <p:nvSpPr>
            <p:cNvPr id="31" name="L-Shape 30"/>
            <p:cNvSpPr/>
            <p:nvPr/>
          </p:nvSpPr>
          <p:spPr bwMode="auto">
            <a:xfrm rot="5400000">
              <a:off x="1257300" y="4076700"/>
              <a:ext cx="482600" cy="508000"/>
            </a:xfrm>
            <a:prstGeom prst="corne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" pitchFamily="-106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160862" y="3736945"/>
              <a:ext cx="6883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>
                  <a:solidFill>
                    <a:srgbClr val="000000"/>
                  </a:solidFill>
                  <a:latin typeface="Courier New"/>
                  <a:cs typeface="Courier New"/>
                </a:rPr>
                <a:t>UAC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51575" y="4486245"/>
              <a:ext cx="59503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Apple Casual"/>
                  <a:cs typeface="Apple Casual"/>
                </a:rPr>
                <a:t>Met</a:t>
              </a:r>
              <a:endParaRPr lang="en-US" dirty="0"/>
            </a:p>
          </p:txBody>
        </p:sp>
        <p:sp>
          <p:nvSpPr>
            <p:cNvPr id="37" name="Chord 36"/>
            <p:cNvSpPr/>
            <p:nvPr/>
          </p:nvSpPr>
          <p:spPr bwMode="auto">
            <a:xfrm rot="3969271" flipV="1">
              <a:off x="1165319" y="3036983"/>
              <a:ext cx="752355" cy="869829"/>
            </a:xfrm>
            <a:prstGeom prst="chord">
              <a:avLst/>
            </a:prstGeom>
            <a:solidFill>
              <a:srgbClr val="FF6600">
                <a:alpha val="48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" pitchFamily="-106" charset="0"/>
              </a:endParaRPr>
            </a:p>
          </p:txBody>
        </p:sp>
        <p:sp>
          <p:nvSpPr>
            <p:cNvPr id="40" name="Chord 39"/>
            <p:cNvSpPr/>
            <p:nvPr/>
          </p:nvSpPr>
          <p:spPr bwMode="auto">
            <a:xfrm rot="17630729">
              <a:off x="747321" y="3497970"/>
              <a:ext cx="1508623" cy="1061391"/>
            </a:xfrm>
            <a:prstGeom prst="chord">
              <a:avLst/>
            </a:prstGeom>
            <a:solidFill>
              <a:srgbClr val="FF6600">
                <a:alpha val="48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" pitchFamily="-106" charset="0"/>
              </a:endParaRPr>
            </a:p>
          </p:txBody>
        </p:sp>
      </p:grpSp>
      <p:grpSp>
        <p:nvGrpSpPr>
          <p:cNvPr id="5" name="Group 45"/>
          <p:cNvGrpSpPr/>
          <p:nvPr/>
        </p:nvGrpSpPr>
        <p:grpSpPr>
          <a:xfrm>
            <a:off x="0" y="3231556"/>
            <a:ext cx="5596126" cy="2717800"/>
            <a:chOff x="0" y="2717800"/>
            <a:chExt cx="5596126" cy="2717800"/>
          </a:xfrm>
        </p:grpSpPr>
        <p:sp>
          <p:nvSpPr>
            <p:cNvPr id="36" name="TextBox 35"/>
            <p:cNvSpPr txBox="1"/>
            <p:nvPr/>
          </p:nvSpPr>
          <p:spPr>
            <a:xfrm>
              <a:off x="115841" y="3429000"/>
              <a:ext cx="54802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gaaucc</a:t>
              </a:r>
              <a:r>
                <a:rPr lang="en-US" b="1" i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 </a:t>
              </a:r>
              <a:r>
                <a:rPr lang="en-US" b="1" i="1" dirty="0" smtClean="0">
                  <a:solidFill>
                    <a:schemeClr val="accent2">
                      <a:lumMod val="75000"/>
                    </a:schemeClr>
                  </a:solidFill>
                  <a:latin typeface="Courier New"/>
                  <a:cs typeface="Courier New"/>
                </a:rPr>
                <a:t>AUG GAG CAG GUG CUC AUA </a:t>
              </a:r>
              <a:r>
                <a:rPr lang="en-US" b="1" i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UAG</a:t>
              </a:r>
              <a:endParaRPr lang="en-US" b="1" i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 rot="16200000" flipH="1">
              <a:off x="2825750" y="2965450"/>
              <a:ext cx="508000" cy="127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5" name="Rectangle 34"/>
            <p:cNvSpPr/>
            <p:nvPr/>
          </p:nvSpPr>
          <p:spPr>
            <a:xfrm>
              <a:off x="0" y="3190845"/>
              <a:ext cx="4924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chemeClr val="tx1"/>
                  </a:solidFill>
                  <a:latin typeface="Courier New"/>
                  <a:cs typeface="Courier New"/>
                </a:rPr>
                <a:t>5’ </a:t>
              </a:r>
              <a:endParaRPr lang="en-US" dirty="0"/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 rot="16200000" flipH="1">
              <a:off x="2749550" y="5175250"/>
              <a:ext cx="508000" cy="127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8" name="Rectangle 37"/>
            <p:cNvSpPr/>
            <p:nvPr/>
          </p:nvSpPr>
          <p:spPr>
            <a:xfrm>
              <a:off x="4476001" y="3132994"/>
              <a:ext cx="8130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00"/>
                  </a:solidFill>
                  <a:latin typeface="Apple Casual"/>
                  <a:cs typeface="Apple Casual"/>
                </a:rPr>
                <a:t>mRNA</a:t>
              </a:r>
              <a:endParaRPr lang="en-US" dirty="0"/>
            </a:p>
          </p:txBody>
        </p:sp>
      </p:grp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5612309" y="22478"/>
            <a:ext cx="99065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.7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pic>
        <p:nvPicPr>
          <p:cNvPr id="47" name="Picture 4" descr="Life9e-Fig-14-06-0"/>
          <p:cNvPicPr preferRelativeResize="0">
            <a:picLocks noChangeAspect="1" noChangeArrowheads="1"/>
          </p:cNvPicPr>
          <p:nvPr/>
        </p:nvPicPr>
        <p:blipFill>
          <a:blip r:embed="rId2"/>
          <a:srcRect b="4390"/>
          <a:stretch>
            <a:fillRect/>
          </a:stretch>
        </p:blipFill>
        <p:spPr bwMode="auto">
          <a:xfrm>
            <a:off x="3153262" y="6145398"/>
            <a:ext cx="3476436" cy="2433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" name="Group 52"/>
          <p:cNvGrpSpPr/>
          <p:nvPr/>
        </p:nvGrpSpPr>
        <p:grpSpPr>
          <a:xfrm>
            <a:off x="534513" y="5971433"/>
            <a:ext cx="1719976" cy="2084594"/>
            <a:chOff x="577320" y="4929662"/>
            <a:chExt cx="1719976" cy="2084594"/>
          </a:xfrm>
        </p:grpSpPr>
        <p:pic>
          <p:nvPicPr>
            <p:cNvPr id="48" name="Picture 4" descr="Life9e-Fig-14-12-0R"/>
            <p:cNvPicPr preferRelativeResize="0">
              <a:picLocks noChangeAspect="1" noChangeArrowheads="1"/>
            </p:cNvPicPr>
            <p:nvPr/>
          </p:nvPicPr>
          <p:blipFill>
            <a:blip r:embed="rId3"/>
            <a:srcRect t="5854" r="64286" b="29268"/>
            <a:stretch>
              <a:fillRect/>
            </a:stretch>
          </p:blipFill>
          <p:spPr bwMode="auto">
            <a:xfrm>
              <a:off x="577320" y="4929662"/>
              <a:ext cx="1567649" cy="2084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Rectangle 48"/>
            <p:cNvSpPr/>
            <p:nvPr/>
          </p:nvSpPr>
          <p:spPr bwMode="auto">
            <a:xfrm>
              <a:off x="1569581" y="5465707"/>
              <a:ext cx="727715" cy="356770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" pitchFamily="-10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439738" y="763588"/>
            <a:ext cx="537892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Apple Casual"/>
                <a:cs typeface="Apple Casual"/>
              </a:rPr>
              <a:t>mRNA – where do we go from here?</a:t>
            </a:r>
            <a:endParaRPr lang="en-US" sz="2400" b="1" dirty="0">
              <a:solidFill>
                <a:srgbClr val="000000"/>
              </a:solidFill>
              <a:latin typeface="Apple Casual"/>
              <a:cs typeface="Apple Casual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1439863" y="1595438"/>
            <a:ext cx="3278187" cy="223837"/>
            <a:chOff x="1443" y="4069"/>
            <a:chExt cx="2065" cy="141"/>
          </a:xfrm>
        </p:grpSpPr>
        <p:sp>
          <p:nvSpPr>
            <p:cNvPr id="20" name="Rectangle 41"/>
            <p:cNvSpPr>
              <a:spLocks noChangeArrowheads="1"/>
            </p:cNvSpPr>
            <p:nvPr/>
          </p:nvSpPr>
          <p:spPr bwMode="auto">
            <a:xfrm>
              <a:off x="1589" y="4070"/>
              <a:ext cx="359" cy="1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Rectangle 42"/>
            <p:cNvSpPr>
              <a:spLocks noChangeArrowheads="1"/>
            </p:cNvSpPr>
            <p:nvPr/>
          </p:nvSpPr>
          <p:spPr bwMode="auto">
            <a:xfrm>
              <a:off x="1952" y="4069"/>
              <a:ext cx="359" cy="14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2673" y="4070"/>
              <a:ext cx="359" cy="1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Rectangle 44"/>
            <p:cNvSpPr>
              <a:spLocks noChangeArrowheads="1"/>
            </p:cNvSpPr>
            <p:nvPr/>
          </p:nvSpPr>
          <p:spPr bwMode="auto">
            <a:xfrm>
              <a:off x="2314" y="4069"/>
              <a:ext cx="359" cy="14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3054" y="4127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Oval 49"/>
            <p:cNvSpPr>
              <a:spLocks noChangeArrowheads="1"/>
            </p:cNvSpPr>
            <p:nvPr/>
          </p:nvSpPr>
          <p:spPr bwMode="auto">
            <a:xfrm>
              <a:off x="1443" y="4078"/>
              <a:ext cx="130" cy="120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63550" y="2308225"/>
            <a:ext cx="4335692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- components: </a:t>
            </a:r>
            <a:r>
              <a:rPr lang="en-US" b="1" dirty="0" err="1" smtClean="0">
                <a:solidFill>
                  <a:srgbClr val="000000"/>
                </a:solidFill>
              </a:rPr>
              <a:t>tRNAs</a:t>
            </a:r>
            <a:r>
              <a:rPr lang="en-US" b="1" dirty="0" smtClean="0">
                <a:solidFill>
                  <a:srgbClr val="000000"/>
                </a:solidFill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</a:rPr>
              <a:t>aa’s</a:t>
            </a:r>
            <a:r>
              <a:rPr lang="en-US" b="1" dirty="0" smtClean="0">
                <a:solidFill>
                  <a:srgbClr val="000000"/>
                </a:solidFill>
              </a:rPr>
              <a:t>, </a:t>
            </a:r>
            <a:r>
              <a:rPr lang="en-US" b="1" dirty="0" err="1" smtClean="0">
                <a:solidFill>
                  <a:srgbClr val="000000"/>
                </a:solidFill>
              </a:rPr>
              <a:t>ribosomes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-  3 steps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	a.  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</a:rPr>
              <a:t>b</a:t>
            </a:r>
            <a:r>
              <a:rPr lang="en-US" b="1" dirty="0" smtClean="0">
                <a:solidFill>
                  <a:srgbClr val="000000"/>
                </a:solidFill>
              </a:rPr>
              <a:t>.  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</a:rPr>
              <a:t>c</a:t>
            </a:r>
            <a:r>
              <a:rPr lang="en-US" b="1" dirty="0" smtClean="0">
                <a:solidFill>
                  <a:srgbClr val="000000"/>
                </a:solidFill>
              </a:rPr>
              <a:t>. 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257175" y="1963738"/>
            <a:ext cx="1482176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b="1" i="1" u="sng" dirty="0" smtClean="0">
                <a:solidFill>
                  <a:srgbClr val="000000"/>
                </a:solidFill>
              </a:rPr>
              <a:t>Translation</a:t>
            </a:r>
            <a:endParaRPr lang="en-US" b="1" i="1" u="sng" dirty="0">
              <a:solidFill>
                <a:srgbClr val="000000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/>
          <a:srcRect l="10745" r="10745" b="7143"/>
          <a:stretch>
            <a:fillRect/>
          </a:stretch>
        </p:blipFill>
        <p:spPr bwMode="auto">
          <a:xfrm>
            <a:off x="264158" y="4154488"/>
            <a:ext cx="2672486" cy="237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31"/>
          <p:cNvGrpSpPr/>
          <p:nvPr/>
        </p:nvGrpSpPr>
        <p:grpSpPr>
          <a:xfrm>
            <a:off x="3124200" y="4129088"/>
            <a:ext cx="3294786" cy="2377440"/>
            <a:chOff x="3124200" y="4129088"/>
            <a:chExt cx="3294786" cy="2377440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3"/>
            <a:srcRect l="21490" r="21490" b="7143"/>
            <a:stretch>
              <a:fillRect/>
            </a:stretch>
          </p:blipFill>
          <p:spPr bwMode="auto">
            <a:xfrm>
              <a:off x="4478019" y="4129088"/>
              <a:ext cx="1940967" cy="2377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42" name="Straight Arrow Connector 41"/>
            <p:cNvCxnSpPr/>
            <p:nvPr/>
          </p:nvCxnSpPr>
          <p:spPr bwMode="auto">
            <a:xfrm flipV="1">
              <a:off x="3124200" y="5207000"/>
              <a:ext cx="1155700" cy="25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" name="Group 32"/>
          <p:cNvGrpSpPr/>
          <p:nvPr/>
        </p:nvGrpSpPr>
        <p:grpSpPr>
          <a:xfrm>
            <a:off x="647700" y="6553200"/>
            <a:ext cx="5857872" cy="2112837"/>
            <a:chOff x="647700" y="6553200"/>
            <a:chExt cx="5857872" cy="2112837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rot="10800000" flipV="1">
              <a:off x="3632200" y="6553200"/>
              <a:ext cx="939800" cy="711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4"/>
            <a:srcRect t="8571" b="8571"/>
            <a:stretch>
              <a:fillRect/>
            </a:stretch>
          </p:blipFill>
          <p:spPr bwMode="auto">
            <a:xfrm>
              <a:off x="647700" y="7074980"/>
              <a:ext cx="2553005" cy="15910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8" name="Rectangle 47"/>
            <p:cNvSpPr/>
            <p:nvPr/>
          </p:nvSpPr>
          <p:spPr>
            <a:xfrm>
              <a:off x="4063878" y="7927945"/>
              <a:ext cx="2441694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  <a:latin typeface="Apple Casual"/>
                  <a:cs typeface="Apple Casual"/>
                </a:rPr>
                <a:t>Protein – where do </a:t>
              </a:r>
            </a:p>
            <a:p>
              <a:pPr algn="ctr"/>
              <a:r>
                <a:rPr lang="en-US" b="1" dirty="0" smtClean="0">
                  <a:solidFill>
                    <a:srgbClr val="000000"/>
                  </a:solidFill>
                  <a:latin typeface="Apple Casual"/>
                  <a:cs typeface="Apple Casual"/>
                </a:rPr>
                <a:t>we go from here</a:t>
              </a:r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88429" y="4600545"/>
            <a:ext cx="11556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3rRNA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+</a:t>
            </a:r>
          </a:p>
          <a:p>
            <a:pPr algn="ctr"/>
            <a:r>
              <a:rPr lang="en-US" sz="1600" b="1" dirty="0" smtClean="0">
                <a:solidFill>
                  <a:srgbClr val="000000"/>
                </a:solidFill>
              </a:rPr>
              <a:t>45 proteins</a:t>
            </a:r>
            <a:endParaRPr lang="en-US" sz="1600" dirty="0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5612309" y="22478"/>
            <a:ext cx="99065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.7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3274695" y="615900"/>
            <a:ext cx="338874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Apple Casual"/>
                <a:cs typeface="Apple Casual"/>
              </a:rPr>
              <a:t>DNA – mRNA – protein</a:t>
            </a:r>
            <a:endParaRPr lang="en-US" sz="2400" b="1" dirty="0">
              <a:solidFill>
                <a:srgbClr val="000000"/>
              </a:solidFill>
              <a:latin typeface="Apple Casual"/>
              <a:cs typeface="Apple Casual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0104" y="1397264"/>
            <a:ext cx="5480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gaaucc</a:t>
            </a:r>
            <a:r>
              <a:rPr lang="en-US" b="1" i="1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AUG GAG CAG GUG CUC AUA </a:t>
            </a:r>
            <a:r>
              <a:rPr lang="en-US" b="1" i="1" dirty="0" smtClean="0">
                <a:solidFill>
                  <a:srgbClr val="FF0000"/>
                </a:solidFill>
                <a:latin typeface="Courier New"/>
                <a:cs typeface="Courier New"/>
              </a:rPr>
              <a:t>UAG</a:t>
            </a:r>
            <a:endParaRPr lang="en-US" b="1" i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51" name="L-Shape 50"/>
          <p:cNvSpPr/>
          <p:nvPr/>
        </p:nvSpPr>
        <p:spPr bwMode="auto">
          <a:xfrm rot="5400000">
            <a:off x="2558063" y="2044964"/>
            <a:ext cx="482600" cy="508000"/>
          </a:xfrm>
          <a:prstGeom prst="corne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461625" y="1705209"/>
            <a:ext cx="688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0000"/>
                </a:solidFill>
                <a:latin typeface="Courier New"/>
                <a:cs typeface="Courier New"/>
              </a:rPr>
              <a:t>UAC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26838" y="2505309"/>
            <a:ext cx="5950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pple Casual"/>
                <a:cs typeface="Apple Casual"/>
              </a:rPr>
              <a:t>Met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4263" y="1159109"/>
            <a:ext cx="492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5’ </a:t>
            </a:r>
            <a:endParaRPr lang="en-US" dirty="0"/>
          </a:p>
        </p:txBody>
      </p:sp>
      <p:sp>
        <p:nvSpPr>
          <p:cNvPr id="58" name="Chord 57"/>
          <p:cNvSpPr/>
          <p:nvPr/>
        </p:nvSpPr>
        <p:spPr bwMode="auto">
          <a:xfrm rot="3969271" flipV="1">
            <a:off x="2466082" y="1005247"/>
            <a:ext cx="752355" cy="869829"/>
          </a:xfrm>
          <a:prstGeom prst="chord">
            <a:avLst/>
          </a:prstGeom>
          <a:solidFill>
            <a:srgbClr val="FF6600">
              <a:alpha val="48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59" name="Chord 58"/>
          <p:cNvSpPr/>
          <p:nvPr/>
        </p:nvSpPr>
        <p:spPr bwMode="auto">
          <a:xfrm rot="17630729">
            <a:off x="2048084" y="1466234"/>
            <a:ext cx="1508623" cy="1061391"/>
          </a:xfrm>
          <a:prstGeom prst="chord">
            <a:avLst/>
          </a:prstGeom>
          <a:solidFill>
            <a:srgbClr val="FF6600">
              <a:alpha val="48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784038" y="2505309"/>
            <a:ext cx="543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Apple Casual"/>
                <a:cs typeface="Apple Casual"/>
              </a:rPr>
              <a:t>Glu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177738" y="2403709"/>
            <a:ext cx="533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Apple Casual"/>
                <a:cs typeface="Apple Casual"/>
              </a:rPr>
              <a:t>Gln</a:t>
            </a:r>
            <a:endParaRPr lang="en-US" dirty="0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5612309" y="22478"/>
            <a:ext cx="99065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.7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pic>
        <p:nvPicPr>
          <p:cNvPr id="19" name="Picture 4" descr="Life9e-Fig-14-15-2R"/>
          <p:cNvPicPr preferRelativeResize="0">
            <a:picLocks noChangeAspect="1" noChangeArrowheads="1"/>
          </p:cNvPicPr>
          <p:nvPr/>
        </p:nvPicPr>
        <p:blipFill>
          <a:blip r:embed="rId2"/>
          <a:srcRect l="19286" t="813" r="19286" b="5842"/>
          <a:stretch>
            <a:fillRect/>
          </a:stretch>
        </p:blipFill>
        <p:spPr bwMode="auto">
          <a:xfrm>
            <a:off x="3465427" y="2014321"/>
            <a:ext cx="3235614" cy="360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4" descr="Life9e-Fig-14-16-1R"/>
          <p:cNvPicPr preferRelativeResize="0">
            <a:picLocks noChangeAspect="1" noChangeArrowheads="1"/>
          </p:cNvPicPr>
          <p:nvPr/>
        </p:nvPicPr>
        <p:blipFill>
          <a:blip r:embed="rId3"/>
          <a:srcRect l="5357" t="1463" r="4286" b="4335"/>
          <a:stretch>
            <a:fillRect/>
          </a:stretch>
        </p:blipFill>
        <p:spPr bwMode="auto">
          <a:xfrm>
            <a:off x="85613" y="5815077"/>
            <a:ext cx="4148693" cy="320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4425920" y="6619319"/>
            <a:ext cx="166807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Apple Casual"/>
                <a:cs typeface="Apple Casual"/>
              </a:rPr>
              <a:t>Elongation: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65200" y="3392557"/>
            <a:ext cx="2451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pple Casual"/>
                <a:cs typeface="Apple Casual"/>
              </a:rPr>
              <a:t>a. initiation:</a:t>
            </a:r>
            <a:endParaRPr lang="en-US" dirty="0">
              <a:latin typeface="Apple Casual"/>
              <a:cs typeface="Apple Casu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3287395" y="425400"/>
            <a:ext cx="338874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Apple Casual"/>
                <a:cs typeface="Apple Casual"/>
              </a:rPr>
              <a:t>DNA – mRNA – protein</a:t>
            </a:r>
            <a:endParaRPr lang="en-US" sz="2400" b="1" dirty="0">
              <a:solidFill>
                <a:srgbClr val="000000"/>
              </a:solidFill>
              <a:latin typeface="Apple Casual"/>
              <a:cs typeface="Apple Casual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7404" y="965464"/>
            <a:ext cx="5480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gaaucc</a:t>
            </a:r>
            <a:r>
              <a:rPr lang="en-US" b="1" i="1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AUG GAG CAG GUG CUC AUA </a:t>
            </a:r>
            <a:r>
              <a:rPr lang="en-US" b="1" i="1" dirty="0" smtClean="0">
                <a:solidFill>
                  <a:srgbClr val="FF0000"/>
                </a:solidFill>
                <a:latin typeface="Courier New"/>
                <a:cs typeface="Courier New"/>
              </a:rPr>
              <a:t>UAG</a:t>
            </a:r>
            <a:endParaRPr lang="en-US" b="1" i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51" name="L-Shape 50"/>
          <p:cNvSpPr/>
          <p:nvPr/>
        </p:nvSpPr>
        <p:spPr bwMode="auto">
          <a:xfrm rot="5400000">
            <a:off x="2545363" y="1613164"/>
            <a:ext cx="482600" cy="508000"/>
          </a:xfrm>
          <a:prstGeom prst="corne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448925" y="1273409"/>
            <a:ext cx="688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0000"/>
                </a:solidFill>
                <a:latin typeface="Courier New"/>
                <a:cs typeface="Courier New"/>
              </a:rPr>
              <a:t>UAC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14138" y="2073509"/>
            <a:ext cx="5950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pple Casual"/>
                <a:cs typeface="Apple Casual"/>
              </a:rPr>
              <a:t>Met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1563" y="727309"/>
            <a:ext cx="492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5’ </a:t>
            </a:r>
            <a:endParaRPr lang="en-US" dirty="0"/>
          </a:p>
        </p:txBody>
      </p:sp>
      <p:sp>
        <p:nvSpPr>
          <p:cNvPr id="58" name="Chord 57"/>
          <p:cNvSpPr/>
          <p:nvPr/>
        </p:nvSpPr>
        <p:spPr bwMode="auto">
          <a:xfrm rot="3969271" flipV="1">
            <a:off x="2453382" y="573447"/>
            <a:ext cx="752355" cy="869829"/>
          </a:xfrm>
          <a:prstGeom prst="chord">
            <a:avLst/>
          </a:prstGeom>
          <a:solidFill>
            <a:srgbClr val="FF6600">
              <a:alpha val="48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59" name="Chord 58"/>
          <p:cNvSpPr/>
          <p:nvPr/>
        </p:nvSpPr>
        <p:spPr bwMode="auto">
          <a:xfrm rot="17630729">
            <a:off x="2035384" y="1034434"/>
            <a:ext cx="1508623" cy="1061391"/>
          </a:xfrm>
          <a:prstGeom prst="chord">
            <a:avLst/>
          </a:prstGeom>
          <a:solidFill>
            <a:srgbClr val="FF6600">
              <a:alpha val="48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771338" y="2073509"/>
            <a:ext cx="543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Apple Casual"/>
                <a:cs typeface="Apple Casual"/>
              </a:rPr>
              <a:t>Glu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165038" y="1971909"/>
            <a:ext cx="533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Apple Casual"/>
                <a:cs typeface="Apple Casual"/>
              </a:rPr>
              <a:t>Gln</a:t>
            </a:r>
            <a:endParaRPr lang="en-US" dirty="0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5612309" y="22478"/>
            <a:ext cx="99065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.7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pic>
        <p:nvPicPr>
          <p:cNvPr id="17" name="Picture 4" descr="Life9e-Fig-14-16-2R"/>
          <p:cNvPicPr preferRelativeResize="0">
            <a:picLocks noChangeAspect="1" noChangeArrowheads="1"/>
          </p:cNvPicPr>
          <p:nvPr/>
        </p:nvPicPr>
        <p:blipFill>
          <a:blip r:embed="rId2"/>
          <a:srcRect l="15000" t="1149" r="15000" b="5797"/>
          <a:stretch>
            <a:fillRect/>
          </a:stretch>
        </p:blipFill>
        <p:spPr bwMode="auto">
          <a:xfrm>
            <a:off x="3050708" y="2103438"/>
            <a:ext cx="3687093" cy="362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641320" y="3050619"/>
            <a:ext cx="1668072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Apple Casual"/>
                <a:cs typeface="Apple Casual"/>
              </a:rPr>
              <a:t>Elongation: </a:t>
            </a:r>
          </a:p>
          <a:p>
            <a:r>
              <a:rPr lang="en-US" sz="2400" b="1" dirty="0" smtClean="0">
                <a:solidFill>
                  <a:srgbClr val="000000"/>
                </a:solidFill>
                <a:latin typeface="Apple Casual"/>
                <a:cs typeface="Apple Casual"/>
              </a:rPr>
              <a:t> </a:t>
            </a:r>
            <a:endParaRPr lang="en-US" sz="2400" b="1" dirty="0">
              <a:solidFill>
                <a:srgbClr val="000000"/>
              </a:solidFill>
              <a:latin typeface="Apple Casual"/>
              <a:cs typeface="Apple Casual"/>
            </a:endParaRPr>
          </a:p>
        </p:txBody>
      </p:sp>
      <p:pic>
        <p:nvPicPr>
          <p:cNvPr id="23" name="Picture 4" descr="Life9e-Fig-14-17-2R.jpg"/>
          <p:cNvPicPr>
            <a:picLocks noChangeAspect="1"/>
          </p:cNvPicPr>
          <p:nvPr/>
        </p:nvPicPr>
        <p:blipFill>
          <a:blip r:embed="rId3"/>
          <a:srcRect l="2143" b="5854"/>
          <a:stretch>
            <a:fillRect/>
          </a:stretch>
        </p:blipFill>
        <p:spPr bwMode="auto">
          <a:xfrm>
            <a:off x="281940" y="6035675"/>
            <a:ext cx="4175760" cy="294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4464020" y="6733619"/>
            <a:ext cx="1850894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pple Casual"/>
                <a:cs typeface="Apple Casual"/>
              </a:rPr>
              <a:t>Termination:</a:t>
            </a:r>
          </a:p>
          <a:p>
            <a:pPr algn="ctr"/>
            <a:r>
              <a:rPr lang="en-US" sz="2400" b="1" dirty="0" smtClean="0">
                <a:solidFill>
                  <a:srgbClr val="000000"/>
                </a:solidFill>
                <a:latin typeface="Apple Casual"/>
                <a:cs typeface="Apple Casual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592138" y="573088"/>
            <a:ext cx="338874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Apple Casual"/>
                <a:cs typeface="Apple Casual"/>
              </a:rPr>
              <a:t>DNA – mRNA – protein</a:t>
            </a:r>
            <a:endParaRPr lang="en-US" sz="2400" b="1" dirty="0">
              <a:solidFill>
                <a:srgbClr val="000000"/>
              </a:solidFill>
              <a:latin typeface="Apple Casual"/>
              <a:cs typeface="Apple Casual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1668463" y="1112838"/>
            <a:ext cx="3278187" cy="223837"/>
            <a:chOff x="1443" y="4069"/>
            <a:chExt cx="2065" cy="141"/>
          </a:xfrm>
        </p:grpSpPr>
        <p:sp>
          <p:nvSpPr>
            <p:cNvPr id="20" name="Rectangle 41"/>
            <p:cNvSpPr>
              <a:spLocks noChangeArrowheads="1"/>
            </p:cNvSpPr>
            <p:nvPr/>
          </p:nvSpPr>
          <p:spPr bwMode="auto">
            <a:xfrm>
              <a:off x="1589" y="4070"/>
              <a:ext cx="359" cy="1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Rectangle 42"/>
            <p:cNvSpPr>
              <a:spLocks noChangeArrowheads="1"/>
            </p:cNvSpPr>
            <p:nvPr/>
          </p:nvSpPr>
          <p:spPr bwMode="auto">
            <a:xfrm>
              <a:off x="1952" y="4069"/>
              <a:ext cx="359" cy="14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2673" y="4070"/>
              <a:ext cx="359" cy="1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Rectangle 44"/>
            <p:cNvSpPr>
              <a:spLocks noChangeArrowheads="1"/>
            </p:cNvSpPr>
            <p:nvPr/>
          </p:nvSpPr>
          <p:spPr bwMode="auto">
            <a:xfrm>
              <a:off x="2314" y="4069"/>
              <a:ext cx="359" cy="14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3054" y="4127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Oval 49"/>
            <p:cNvSpPr>
              <a:spLocks noChangeArrowheads="1"/>
            </p:cNvSpPr>
            <p:nvPr/>
          </p:nvSpPr>
          <p:spPr bwMode="auto">
            <a:xfrm>
              <a:off x="1443" y="4078"/>
              <a:ext cx="130" cy="120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367063" y="2527300"/>
            <a:ext cx="5480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gaaucc</a:t>
            </a:r>
            <a:r>
              <a:rPr lang="en-US" b="1" i="1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AUG GAG CAG GUG CUC AUA </a:t>
            </a:r>
            <a:r>
              <a:rPr lang="en-US" b="1" i="1" dirty="0" smtClean="0">
                <a:solidFill>
                  <a:srgbClr val="FF0000"/>
                </a:solidFill>
                <a:latin typeface="Courier New"/>
                <a:cs typeface="Courier New"/>
              </a:rPr>
              <a:t>UAG</a:t>
            </a:r>
            <a:endParaRPr lang="en-US" b="1" i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51" name="L-Shape 50"/>
          <p:cNvSpPr/>
          <p:nvPr/>
        </p:nvSpPr>
        <p:spPr bwMode="auto">
          <a:xfrm rot="5400000">
            <a:off x="2715022" y="3175000"/>
            <a:ext cx="482600" cy="508000"/>
          </a:xfrm>
          <a:prstGeom prst="corne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18584" y="2835245"/>
            <a:ext cx="688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0000"/>
                </a:solidFill>
                <a:latin typeface="Courier New"/>
                <a:cs typeface="Courier New"/>
              </a:rPr>
              <a:t>UAC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83797" y="3635345"/>
            <a:ext cx="5950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pple Casual"/>
                <a:cs typeface="Apple Casual"/>
              </a:rPr>
              <a:t>Met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1222" y="2289145"/>
            <a:ext cx="492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5’ </a:t>
            </a:r>
            <a:endParaRPr lang="en-US" dirty="0"/>
          </a:p>
        </p:txBody>
      </p:sp>
      <p:sp>
        <p:nvSpPr>
          <p:cNvPr id="58" name="Chord 57"/>
          <p:cNvSpPr/>
          <p:nvPr/>
        </p:nvSpPr>
        <p:spPr bwMode="auto">
          <a:xfrm rot="3969271" flipV="1">
            <a:off x="2623041" y="2135283"/>
            <a:ext cx="752355" cy="869829"/>
          </a:xfrm>
          <a:prstGeom prst="chord">
            <a:avLst/>
          </a:prstGeom>
          <a:solidFill>
            <a:srgbClr val="FF6600">
              <a:alpha val="48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59" name="Chord 58"/>
          <p:cNvSpPr/>
          <p:nvPr/>
        </p:nvSpPr>
        <p:spPr bwMode="auto">
          <a:xfrm rot="17630729">
            <a:off x="2205043" y="2596270"/>
            <a:ext cx="1508623" cy="1061391"/>
          </a:xfrm>
          <a:prstGeom prst="chord">
            <a:avLst/>
          </a:prstGeom>
          <a:solidFill>
            <a:srgbClr val="FF6600">
              <a:alpha val="48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940997" y="3635345"/>
            <a:ext cx="543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Apple Casual"/>
                <a:cs typeface="Apple Casual"/>
              </a:rPr>
              <a:t>Glu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334697" y="3533745"/>
            <a:ext cx="533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Apple Casual"/>
                <a:cs typeface="Apple Casual"/>
              </a:rPr>
              <a:t>Gln</a:t>
            </a:r>
            <a:endParaRPr lang="en-US" dirty="0"/>
          </a:p>
        </p:txBody>
      </p:sp>
      <p:pic>
        <p:nvPicPr>
          <p:cNvPr id="48" name="Picture 4" descr="Life8e-Fig-12-14-1RL"/>
          <p:cNvPicPr>
            <a:picLocks noChangeAspect="1" noChangeArrowheads="1"/>
          </p:cNvPicPr>
          <p:nvPr/>
        </p:nvPicPr>
        <p:blipFill>
          <a:blip r:embed="rId2"/>
          <a:srcRect l="15043" r="10745" b="5714"/>
          <a:stretch>
            <a:fillRect/>
          </a:stretch>
        </p:blipFill>
        <p:spPr bwMode="auto">
          <a:xfrm>
            <a:off x="25400" y="4876800"/>
            <a:ext cx="3789276" cy="362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" name="Picture 4" descr="Life8e-Fig-12-14-2RL"/>
          <p:cNvPicPr>
            <a:picLocks noChangeAspect="1" noChangeArrowheads="1"/>
          </p:cNvPicPr>
          <p:nvPr/>
        </p:nvPicPr>
        <p:blipFill>
          <a:blip r:embed="rId3"/>
          <a:srcRect l="26862" r="23639" b="8571"/>
          <a:stretch>
            <a:fillRect/>
          </a:stretch>
        </p:blipFill>
        <p:spPr bwMode="auto">
          <a:xfrm>
            <a:off x="3987818" y="4927600"/>
            <a:ext cx="2527352" cy="3511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5612309" y="22478"/>
            <a:ext cx="99065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.7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592138" y="573088"/>
            <a:ext cx="338874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Apple Casual"/>
                <a:cs typeface="Apple Casual"/>
              </a:rPr>
              <a:t>DNA – mRNA – protein</a:t>
            </a:r>
            <a:endParaRPr lang="en-US" sz="2400" b="1" dirty="0">
              <a:solidFill>
                <a:srgbClr val="000000"/>
              </a:solidFill>
              <a:latin typeface="Apple Casual"/>
              <a:cs typeface="Apple Casual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7063" y="1625600"/>
            <a:ext cx="5480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gaaucc</a:t>
            </a:r>
            <a:r>
              <a:rPr lang="en-US" b="1" i="1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AUG GAG CAG GUG CUC AUA </a:t>
            </a:r>
            <a:r>
              <a:rPr lang="en-US" b="1" i="1" dirty="0" smtClean="0">
                <a:solidFill>
                  <a:srgbClr val="FF0000"/>
                </a:solidFill>
                <a:latin typeface="Courier New"/>
                <a:cs typeface="Courier New"/>
              </a:rPr>
              <a:t>UAG</a:t>
            </a:r>
            <a:endParaRPr lang="en-US" b="1" i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51" name="L-Shape 50"/>
          <p:cNvSpPr/>
          <p:nvPr/>
        </p:nvSpPr>
        <p:spPr bwMode="auto">
          <a:xfrm rot="5400000">
            <a:off x="2715022" y="2273300"/>
            <a:ext cx="482600" cy="508000"/>
          </a:xfrm>
          <a:prstGeom prst="corne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18584" y="1933545"/>
            <a:ext cx="688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0000"/>
                </a:solidFill>
                <a:latin typeface="Courier New"/>
                <a:cs typeface="Courier New"/>
              </a:rPr>
              <a:t>UAC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83797" y="2733645"/>
            <a:ext cx="5950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pple Casual"/>
                <a:cs typeface="Apple Casual"/>
              </a:rPr>
              <a:t>Met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1222" y="1387445"/>
            <a:ext cx="492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5’ </a:t>
            </a:r>
            <a:endParaRPr lang="en-US" dirty="0"/>
          </a:p>
        </p:txBody>
      </p:sp>
      <p:sp>
        <p:nvSpPr>
          <p:cNvPr id="58" name="Chord 57"/>
          <p:cNvSpPr/>
          <p:nvPr/>
        </p:nvSpPr>
        <p:spPr bwMode="auto">
          <a:xfrm rot="3969271" flipV="1">
            <a:off x="2623041" y="1233583"/>
            <a:ext cx="752355" cy="869829"/>
          </a:xfrm>
          <a:prstGeom prst="chord">
            <a:avLst/>
          </a:prstGeom>
          <a:solidFill>
            <a:srgbClr val="FF6600">
              <a:alpha val="48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59" name="Chord 58"/>
          <p:cNvSpPr/>
          <p:nvPr/>
        </p:nvSpPr>
        <p:spPr bwMode="auto">
          <a:xfrm rot="17630729">
            <a:off x="2205043" y="1694570"/>
            <a:ext cx="1508623" cy="1061391"/>
          </a:xfrm>
          <a:prstGeom prst="chord">
            <a:avLst/>
          </a:prstGeom>
          <a:solidFill>
            <a:srgbClr val="FF6600">
              <a:alpha val="48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940997" y="2733645"/>
            <a:ext cx="543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Apple Casual"/>
                <a:cs typeface="Apple Casual"/>
              </a:rPr>
              <a:t>Glu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334697" y="2632045"/>
            <a:ext cx="533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Apple Casual"/>
                <a:cs typeface="Apple Casual"/>
              </a:rPr>
              <a:t>Gln</a:t>
            </a:r>
            <a:endParaRPr lang="en-US" dirty="0"/>
          </a:p>
        </p:txBody>
      </p:sp>
      <p:pic>
        <p:nvPicPr>
          <p:cNvPr id="26" name="Picture 4" descr="Life8e-Fig-12-15-0RL"/>
          <p:cNvPicPr>
            <a:picLocks noChangeAspect="1" noChangeArrowheads="1"/>
          </p:cNvPicPr>
          <p:nvPr/>
        </p:nvPicPr>
        <p:blipFill>
          <a:blip r:embed="rId2"/>
          <a:srcRect b="14286"/>
          <a:stretch>
            <a:fillRect/>
          </a:stretch>
        </p:blipFill>
        <p:spPr bwMode="auto">
          <a:xfrm>
            <a:off x="711200" y="4445000"/>
            <a:ext cx="5186477" cy="3291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Rectangle 26"/>
          <p:cNvSpPr/>
          <p:nvPr/>
        </p:nvSpPr>
        <p:spPr>
          <a:xfrm>
            <a:off x="2194997" y="3482945"/>
            <a:ext cx="28777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Apple Casual"/>
                <a:cs typeface="Apple Casual"/>
              </a:rPr>
              <a:t>Subcellular</a:t>
            </a:r>
            <a:r>
              <a:rPr lang="en-US" b="1" dirty="0" smtClean="0">
                <a:solidFill>
                  <a:srgbClr val="000000"/>
                </a:solidFill>
                <a:latin typeface="Apple Casual"/>
                <a:cs typeface="Apple Casual"/>
              </a:rPr>
              <a:t> localization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Apple Casual"/>
                <a:cs typeface="Apple Casual"/>
              </a:rPr>
              <a:t>  -  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93700" y="8102600"/>
            <a:ext cx="328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pple Casual"/>
                <a:cs typeface="Apple Casual"/>
              </a:rPr>
              <a:t>•  </a:t>
            </a:r>
          </a:p>
          <a:p>
            <a:r>
              <a:rPr lang="en-US" dirty="0" smtClean="0">
                <a:solidFill>
                  <a:srgbClr val="000000"/>
                </a:solidFill>
                <a:latin typeface="Apple Casual"/>
                <a:cs typeface="Apple Casual"/>
              </a:rPr>
              <a:t>•  </a:t>
            </a:r>
            <a:endParaRPr lang="en-US" dirty="0">
              <a:solidFill>
                <a:srgbClr val="000000"/>
              </a:solidFill>
              <a:latin typeface="Apple Casual"/>
              <a:cs typeface="Apple Casu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43984" y="8372445"/>
            <a:ext cx="2242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Apple Casual"/>
                <a:cs typeface="Apple Casual"/>
              </a:rPr>
              <a:t>(types of proteins?)</a:t>
            </a:r>
            <a:endParaRPr lang="en-US" sz="1800" dirty="0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5612309" y="22478"/>
            <a:ext cx="99065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.7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592138" y="573088"/>
            <a:ext cx="338874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Apple Casual"/>
                <a:cs typeface="Apple Casual"/>
              </a:rPr>
              <a:t>DNA – mRNA – protein</a:t>
            </a:r>
            <a:endParaRPr lang="en-US" sz="2400" b="1" dirty="0">
              <a:solidFill>
                <a:srgbClr val="000000"/>
              </a:solidFill>
              <a:latin typeface="Apple Casual"/>
              <a:cs typeface="Apple Casual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7063" y="1625600"/>
            <a:ext cx="5480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gaaucc</a:t>
            </a:r>
            <a:r>
              <a:rPr lang="en-US" b="1" i="1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AUG GAG CAG GUG CUC AUA </a:t>
            </a:r>
            <a:r>
              <a:rPr lang="en-US" b="1" i="1" dirty="0" smtClean="0">
                <a:solidFill>
                  <a:srgbClr val="FF0000"/>
                </a:solidFill>
                <a:latin typeface="Courier New"/>
                <a:cs typeface="Courier New"/>
              </a:rPr>
              <a:t>UAG</a:t>
            </a:r>
            <a:endParaRPr lang="en-US" b="1" i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51" name="L-Shape 50"/>
          <p:cNvSpPr/>
          <p:nvPr/>
        </p:nvSpPr>
        <p:spPr bwMode="auto">
          <a:xfrm rot="5400000">
            <a:off x="2715022" y="2273300"/>
            <a:ext cx="482600" cy="508000"/>
          </a:xfrm>
          <a:prstGeom prst="corne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18584" y="1933545"/>
            <a:ext cx="688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0000"/>
                </a:solidFill>
                <a:latin typeface="Courier New"/>
                <a:cs typeface="Courier New"/>
              </a:rPr>
              <a:t>UAC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83797" y="2733645"/>
            <a:ext cx="5950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pple Casual"/>
                <a:cs typeface="Apple Casual"/>
              </a:rPr>
              <a:t>Met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1222" y="1387445"/>
            <a:ext cx="492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5’ </a:t>
            </a:r>
            <a:endParaRPr lang="en-US" dirty="0"/>
          </a:p>
        </p:txBody>
      </p:sp>
      <p:sp>
        <p:nvSpPr>
          <p:cNvPr id="58" name="Chord 57"/>
          <p:cNvSpPr/>
          <p:nvPr/>
        </p:nvSpPr>
        <p:spPr bwMode="auto">
          <a:xfrm rot="3969271" flipV="1">
            <a:off x="2623041" y="1233583"/>
            <a:ext cx="752355" cy="869829"/>
          </a:xfrm>
          <a:prstGeom prst="chord">
            <a:avLst/>
          </a:prstGeom>
          <a:solidFill>
            <a:srgbClr val="FF6600">
              <a:alpha val="48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59" name="Chord 58"/>
          <p:cNvSpPr/>
          <p:nvPr/>
        </p:nvSpPr>
        <p:spPr bwMode="auto">
          <a:xfrm rot="17630729">
            <a:off x="2205043" y="1694570"/>
            <a:ext cx="1508623" cy="1061391"/>
          </a:xfrm>
          <a:prstGeom prst="chord">
            <a:avLst/>
          </a:prstGeom>
          <a:solidFill>
            <a:srgbClr val="FF6600">
              <a:alpha val="48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940997" y="2733645"/>
            <a:ext cx="543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Apple Casual"/>
                <a:cs typeface="Apple Casual"/>
              </a:rPr>
              <a:t>Glu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334697" y="2632045"/>
            <a:ext cx="533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Apple Casual"/>
                <a:cs typeface="Apple Casual"/>
              </a:rPr>
              <a:t>Gln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79600" y="3314700"/>
            <a:ext cx="2515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pple Casual"/>
                <a:cs typeface="Apple Casual"/>
              </a:rPr>
              <a:t>• signal sequence –  </a:t>
            </a:r>
            <a:endParaRPr lang="en-US" dirty="0">
              <a:solidFill>
                <a:srgbClr val="000000"/>
              </a:solidFill>
              <a:latin typeface="Apple Casual"/>
              <a:cs typeface="Apple Casual"/>
            </a:endParaRPr>
          </a:p>
        </p:txBody>
      </p:sp>
      <p:pic>
        <p:nvPicPr>
          <p:cNvPr id="19" name="Picture 4" descr="Life8e-Fig-12-16-1RL"/>
          <p:cNvPicPr>
            <a:picLocks noChangeAspect="1" noChangeArrowheads="1"/>
          </p:cNvPicPr>
          <p:nvPr/>
        </p:nvPicPr>
        <p:blipFill>
          <a:blip r:embed="rId2"/>
          <a:srcRect l="10745" r="10745" b="5714"/>
          <a:stretch>
            <a:fillRect/>
          </a:stretch>
        </p:blipFill>
        <p:spPr bwMode="auto">
          <a:xfrm>
            <a:off x="1135375" y="4025900"/>
            <a:ext cx="4676857" cy="4224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5612309" y="22478"/>
            <a:ext cx="99065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.7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592138" y="573088"/>
            <a:ext cx="338874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Apple Casual"/>
                <a:cs typeface="Apple Casual"/>
              </a:rPr>
              <a:t>DNA – mRNA – protein</a:t>
            </a:r>
            <a:endParaRPr lang="en-US" sz="2400" b="1" dirty="0">
              <a:solidFill>
                <a:srgbClr val="000000"/>
              </a:solidFill>
              <a:latin typeface="Apple Casual"/>
              <a:cs typeface="Apple Casual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7063" y="1625600"/>
            <a:ext cx="5480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gaaucc</a:t>
            </a:r>
            <a:r>
              <a:rPr lang="en-US" b="1" i="1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AUG GAG CAG GUG CUC AUA </a:t>
            </a:r>
            <a:r>
              <a:rPr lang="en-US" b="1" i="1" dirty="0" smtClean="0">
                <a:solidFill>
                  <a:srgbClr val="FF0000"/>
                </a:solidFill>
                <a:latin typeface="Courier New"/>
                <a:cs typeface="Courier New"/>
              </a:rPr>
              <a:t>UAG</a:t>
            </a:r>
            <a:endParaRPr lang="en-US" b="1" i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51" name="L-Shape 50"/>
          <p:cNvSpPr/>
          <p:nvPr/>
        </p:nvSpPr>
        <p:spPr bwMode="auto">
          <a:xfrm rot="5400000">
            <a:off x="2715022" y="2273300"/>
            <a:ext cx="482600" cy="508000"/>
          </a:xfrm>
          <a:prstGeom prst="corne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18584" y="1933545"/>
            <a:ext cx="688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0000"/>
                </a:solidFill>
                <a:latin typeface="Courier New"/>
                <a:cs typeface="Courier New"/>
              </a:rPr>
              <a:t>UAC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83797" y="2733645"/>
            <a:ext cx="5950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pple Casual"/>
                <a:cs typeface="Apple Casual"/>
              </a:rPr>
              <a:t>Met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1222" y="1387445"/>
            <a:ext cx="492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5’ </a:t>
            </a:r>
            <a:endParaRPr lang="en-US" dirty="0"/>
          </a:p>
        </p:txBody>
      </p:sp>
      <p:sp>
        <p:nvSpPr>
          <p:cNvPr id="58" name="Chord 57"/>
          <p:cNvSpPr/>
          <p:nvPr/>
        </p:nvSpPr>
        <p:spPr bwMode="auto">
          <a:xfrm rot="3969271" flipV="1">
            <a:off x="2623041" y="1233583"/>
            <a:ext cx="752355" cy="869829"/>
          </a:xfrm>
          <a:prstGeom prst="chord">
            <a:avLst/>
          </a:prstGeom>
          <a:solidFill>
            <a:srgbClr val="FF6600">
              <a:alpha val="48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59" name="Chord 58"/>
          <p:cNvSpPr/>
          <p:nvPr/>
        </p:nvSpPr>
        <p:spPr bwMode="auto">
          <a:xfrm rot="17630729">
            <a:off x="2205043" y="1694570"/>
            <a:ext cx="1508623" cy="1061391"/>
          </a:xfrm>
          <a:prstGeom prst="chord">
            <a:avLst/>
          </a:prstGeom>
          <a:solidFill>
            <a:srgbClr val="FF6600">
              <a:alpha val="48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940997" y="2733645"/>
            <a:ext cx="543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Apple Casual"/>
                <a:cs typeface="Apple Casual"/>
              </a:rPr>
              <a:t>Glu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334697" y="2632045"/>
            <a:ext cx="533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Apple Casual"/>
                <a:cs typeface="Apple Casual"/>
              </a:rPr>
              <a:t>Gln</a:t>
            </a:r>
            <a:endParaRPr lang="en-US" dirty="0"/>
          </a:p>
        </p:txBody>
      </p:sp>
      <p:pic>
        <p:nvPicPr>
          <p:cNvPr id="18" name="Picture 4" descr="Life8e-Fig-12-16-2RL"/>
          <p:cNvPicPr>
            <a:picLocks noChangeAspect="1" noChangeArrowheads="1"/>
          </p:cNvPicPr>
          <p:nvPr/>
        </p:nvPicPr>
        <p:blipFill>
          <a:blip r:embed="rId2"/>
          <a:srcRect l="32235" r="32235" b="8571"/>
          <a:stretch>
            <a:fillRect/>
          </a:stretch>
        </p:blipFill>
        <p:spPr bwMode="auto">
          <a:xfrm>
            <a:off x="525773" y="3683000"/>
            <a:ext cx="2721257" cy="526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0"/>
          <p:cNvGrpSpPr/>
          <p:nvPr/>
        </p:nvGrpSpPr>
        <p:grpSpPr>
          <a:xfrm>
            <a:off x="2857500" y="5155711"/>
            <a:ext cx="3789477" cy="3505689"/>
            <a:chOff x="2857500" y="5155711"/>
            <a:chExt cx="3789477" cy="3505689"/>
          </a:xfrm>
        </p:grpSpPr>
        <p:pic>
          <p:nvPicPr>
            <p:cNvPr id="20" name="Picture 4" descr="Life8e-Fig-12-15-0RL"/>
            <p:cNvPicPr>
              <a:picLocks noChangeAspect="1" noChangeArrowheads="1"/>
            </p:cNvPicPr>
            <p:nvPr/>
          </p:nvPicPr>
          <p:blipFill>
            <a:blip r:embed="rId3"/>
            <a:srcRect l="42313" t="4286" b="14286"/>
            <a:stretch>
              <a:fillRect/>
            </a:stretch>
          </p:blipFill>
          <p:spPr bwMode="auto">
            <a:xfrm>
              <a:off x="3655092" y="5155711"/>
              <a:ext cx="2991885" cy="3127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2" name="Straight Arrow Connector 21"/>
            <p:cNvCxnSpPr/>
            <p:nvPr/>
          </p:nvCxnSpPr>
          <p:spPr bwMode="auto">
            <a:xfrm flipV="1">
              <a:off x="2857500" y="7645400"/>
              <a:ext cx="2044700" cy="10160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927100" y="3302000"/>
            <a:ext cx="2515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pple Casual"/>
                <a:cs typeface="Apple Casual"/>
              </a:rPr>
              <a:t>• signal sequence –  </a:t>
            </a:r>
            <a:endParaRPr lang="en-US" dirty="0">
              <a:solidFill>
                <a:srgbClr val="000000"/>
              </a:solidFill>
              <a:latin typeface="Apple Casual"/>
              <a:cs typeface="Apple Casu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70059" y="8308945"/>
            <a:ext cx="22634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Apple Casual"/>
                <a:cs typeface="Apple Casual"/>
              </a:rPr>
              <a:t>Is Met present in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pple Casual"/>
                <a:cs typeface="Apple Casual"/>
              </a:rPr>
              <a:t>secreted proteins?</a:t>
            </a:r>
            <a:endParaRPr lang="en-US" dirty="0"/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5612309" y="22478"/>
            <a:ext cx="99065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.7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592138" y="573088"/>
            <a:ext cx="338874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Apple Casual"/>
                <a:cs typeface="Apple Casual"/>
              </a:rPr>
              <a:t>DNA – mRNA – protein</a:t>
            </a:r>
            <a:endParaRPr lang="en-US" sz="2400" b="1" dirty="0">
              <a:solidFill>
                <a:srgbClr val="000000"/>
              </a:solidFill>
              <a:latin typeface="Apple Casual"/>
              <a:cs typeface="Apple Casual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7063" y="1625600"/>
            <a:ext cx="5480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gaaucc</a:t>
            </a:r>
            <a:r>
              <a:rPr lang="en-US" b="1" i="1" dirty="0" smtClean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AUG GAG CAG GUG CUC AUA </a:t>
            </a:r>
            <a:r>
              <a:rPr lang="en-US" b="1" i="1" dirty="0" smtClean="0">
                <a:solidFill>
                  <a:srgbClr val="FF0000"/>
                </a:solidFill>
                <a:latin typeface="Courier New"/>
                <a:cs typeface="Courier New"/>
              </a:rPr>
              <a:t>UAG</a:t>
            </a:r>
            <a:endParaRPr lang="en-US" b="1" i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51" name="L-Shape 50"/>
          <p:cNvSpPr/>
          <p:nvPr/>
        </p:nvSpPr>
        <p:spPr bwMode="auto">
          <a:xfrm rot="5400000">
            <a:off x="2715022" y="2273300"/>
            <a:ext cx="482600" cy="508000"/>
          </a:xfrm>
          <a:prstGeom prst="corner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618584" y="1933545"/>
            <a:ext cx="688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0000"/>
                </a:solidFill>
                <a:latin typeface="Courier New"/>
                <a:cs typeface="Courier New"/>
              </a:rPr>
              <a:t>UAC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483797" y="2733645"/>
            <a:ext cx="5950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pple Casual"/>
                <a:cs typeface="Apple Casual"/>
              </a:rPr>
              <a:t>Met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1222" y="1387445"/>
            <a:ext cx="492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/>
                <a:cs typeface="Courier New"/>
              </a:rPr>
              <a:t>5’ </a:t>
            </a:r>
            <a:endParaRPr lang="en-US" dirty="0"/>
          </a:p>
        </p:txBody>
      </p:sp>
      <p:sp>
        <p:nvSpPr>
          <p:cNvPr id="58" name="Chord 57"/>
          <p:cNvSpPr/>
          <p:nvPr/>
        </p:nvSpPr>
        <p:spPr bwMode="auto">
          <a:xfrm rot="3969271" flipV="1">
            <a:off x="2623041" y="1233583"/>
            <a:ext cx="752355" cy="869829"/>
          </a:xfrm>
          <a:prstGeom prst="chord">
            <a:avLst/>
          </a:prstGeom>
          <a:solidFill>
            <a:srgbClr val="FF6600">
              <a:alpha val="48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59" name="Chord 58"/>
          <p:cNvSpPr/>
          <p:nvPr/>
        </p:nvSpPr>
        <p:spPr bwMode="auto">
          <a:xfrm rot="17630729">
            <a:off x="2205043" y="1694570"/>
            <a:ext cx="1508623" cy="1061391"/>
          </a:xfrm>
          <a:prstGeom prst="chord">
            <a:avLst/>
          </a:prstGeom>
          <a:solidFill>
            <a:srgbClr val="FF6600">
              <a:alpha val="48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" pitchFamily="-106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940997" y="2733645"/>
            <a:ext cx="543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Apple Casual"/>
                <a:cs typeface="Apple Casual"/>
              </a:rPr>
              <a:t>Glu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334697" y="2632045"/>
            <a:ext cx="533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Apple Casual"/>
                <a:cs typeface="Apple Casual"/>
              </a:rPr>
              <a:t>Gln</a:t>
            </a:r>
            <a:endParaRPr lang="en-US" dirty="0"/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782638" y="3748088"/>
            <a:ext cx="523540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Apple Casual"/>
                <a:cs typeface="Apple Casual"/>
              </a:rPr>
              <a:t>DNA – mRNA – protein - processing</a:t>
            </a:r>
            <a:endParaRPr lang="en-US" sz="2400" b="1" dirty="0">
              <a:solidFill>
                <a:srgbClr val="000000"/>
              </a:solidFill>
              <a:latin typeface="Apple Casual"/>
              <a:cs typeface="Apple Casu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4622" y="4752945"/>
            <a:ext cx="1911448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Apple Casual"/>
                <a:cs typeface="Apple Casual"/>
              </a:rPr>
              <a:t>Processing: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Apple Casual"/>
                <a:cs typeface="Apple Casual"/>
              </a:rPr>
              <a:t>	•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Apple Casual"/>
                <a:cs typeface="Apple Casual"/>
              </a:rPr>
              <a:t>	• 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Apple Casual"/>
                <a:cs typeface="Apple Casual"/>
              </a:rPr>
              <a:t>	• 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Apple Casual"/>
                <a:cs typeface="Apple Casual"/>
              </a:rPr>
              <a:t>	•  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Apple Casual"/>
                <a:cs typeface="Apple Casual"/>
              </a:rPr>
              <a:t>	• 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Apple Casual"/>
                <a:cs typeface="Apple Casual"/>
              </a:rPr>
              <a:t>	• </a:t>
            </a:r>
            <a:endParaRPr lang="en-US" b="1" dirty="0">
              <a:solidFill>
                <a:srgbClr val="000000"/>
              </a:solidFill>
              <a:latin typeface="Apple Casual"/>
              <a:cs typeface="Apple Casual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254746" y="5969000"/>
            <a:ext cx="6315917" cy="2805545"/>
            <a:chOff x="254746" y="5969000"/>
            <a:chExt cx="6315917" cy="2805545"/>
          </a:xfrm>
        </p:grpSpPr>
        <p:grpSp>
          <p:nvGrpSpPr>
            <p:cNvPr id="3" name="Group 17"/>
            <p:cNvGrpSpPr/>
            <p:nvPr/>
          </p:nvGrpSpPr>
          <p:grpSpPr>
            <a:xfrm>
              <a:off x="254746" y="5969000"/>
              <a:ext cx="1408954" cy="749300"/>
              <a:chOff x="254746" y="5969000"/>
              <a:chExt cx="1408954" cy="749300"/>
            </a:xfrm>
          </p:grpSpPr>
          <p:sp>
            <p:nvSpPr>
              <p:cNvPr id="16" name="Left Brace 15"/>
              <p:cNvSpPr/>
              <p:nvPr/>
            </p:nvSpPr>
            <p:spPr bwMode="auto">
              <a:xfrm>
                <a:off x="1219200" y="5969000"/>
                <a:ext cx="444500" cy="749300"/>
              </a:xfrm>
              <a:prstGeom prst="leftBrace">
                <a:avLst/>
              </a:prstGeom>
              <a:solidFill>
                <a:srgbClr val="00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rgbClr val="FAFD00"/>
                  </a:solidFill>
                  <a:effectLst/>
                  <a:latin typeface="Times" pitchFamily="-106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54746" y="5997545"/>
                <a:ext cx="99257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 err="1" smtClean="0">
                    <a:solidFill>
                      <a:srgbClr val="000000"/>
                    </a:solidFill>
                    <a:latin typeface="Apple Casual"/>
                    <a:cs typeface="Apple Casual"/>
                  </a:rPr>
                  <a:t>Histone</a:t>
                </a:r>
                <a:endParaRPr lang="en-US" b="1" dirty="0" smtClean="0">
                  <a:solidFill>
                    <a:srgbClr val="000000"/>
                  </a:solidFill>
                  <a:latin typeface="Apple Casual"/>
                  <a:cs typeface="Apple Casual"/>
                </a:endParaRPr>
              </a:p>
              <a:p>
                <a:pPr algn="ctr"/>
                <a:r>
                  <a:rPr lang="en-US" b="1" dirty="0" smtClean="0">
                    <a:solidFill>
                      <a:srgbClr val="000000"/>
                    </a:solidFill>
                    <a:latin typeface="Apple Casual"/>
                    <a:cs typeface="Apple Casual"/>
                  </a:rPr>
                  <a:t>code</a:t>
                </a:r>
                <a:endParaRPr lang="en-US" dirty="0"/>
              </a:p>
            </p:txBody>
          </p:sp>
        </p:grpSp>
        <p:grpSp>
          <p:nvGrpSpPr>
            <p:cNvPr id="4" name="Group 23"/>
            <p:cNvGrpSpPr/>
            <p:nvPr/>
          </p:nvGrpSpPr>
          <p:grpSpPr>
            <a:xfrm>
              <a:off x="4089400" y="6261100"/>
              <a:ext cx="2481263" cy="2513445"/>
              <a:chOff x="4089400" y="6261100"/>
              <a:chExt cx="2481263" cy="2513445"/>
            </a:xfrm>
          </p:grpSpPr>
          <p:pic>
            <p:nvPicPr>
              <p:cNvPr id="20" name="Picture 14" descr="figure 11-12"/>
              <p:cNvPicPr>
                <a:picLocks noChangeAspect="1" noChangeArrowheads="1"/>
              </p:cNvPicPr>
              <p:nvPr/>
            </p:nvPicPr>
            <p:blipFill>
              <a:blip r:embed="rId2"/>
              <a:srcRect b="7411"/>
              <a:stretch>
                <a:fillRect/>
              </a:stretch>
            </p:blipFill>
            <p:spPr bwMode="auto">
              <a:xfrm>
                <a:off x="4559300" y="6261100"/>
                <a:ext cx="2011363" cy="25134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4089400" y="8318500"/>
                <a:ext cx="1074834" cy="4001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25-40aa.</a:t>
                </a:r>
              </a:p>
            </p:txBody>
          </p:sp>
        </p:grpSp>
      </p:grp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5612309" y="22478"/>
            <a:ext cx="99065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</a:t>
            </a:r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.7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titled 1">
  <a:themeElements>
    <a:clrScheme name="">
      <a:dk1>
        <a:srgbClr val="000000"/>
      </a:dk1>
      <a:lt1>
        <a:srgbClr val="114FFB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AAB2FD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untitled 1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AFD00"/>
            </a:solidFill>
            <a:effectLst/>
            <a:latin typeface="Times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AFD00"/>
            </a:solidFill>
            <a:effectLst/>
            <a:latin typeface="Times" pitchFamily="-106" charset="0"/>
          </a:defRPr>
        </a:defPPr>
      </a:lstStyle>
    </a:lnDef>
  </a:objectDefaults>
  <a:extraClrSchemeLst>
    <a:extraClrScheme>
      <a:clrScheme name="untitled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Petra's Hard Disk:Microsoft Office:Microsoft PowerPoint 4:</Template>
  <TotalTime>2024</TotalTime>
  <Pages>28</Pages>
  <Words>326</Words>
  <Application>Microsoft PowerPoint 4.0</Application>
  <PresentationFormat>On-screen Show (4:3)</PresentationFormat>
  <Paragraphs>114</Paragraphs>
  <Slides>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untitled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2 - talk</dc:title>
  <dc:subject/>
  <dc:creator>Joseph B. Duffy</dc:creator>
  <cp:keywords/>
  <dc:description/>
  <cp:lastModifiedBy>J D</cp:lastModifiedBy>
  <cp:revision>255</cp:revision>
  <cp:lastPrinted>2009-04-22T19:24:48Z</cp:lastPrinted>
  <dcterms:created xsi:type="dcterms:W3CDTF">2013-09-14T19:28:42Z</dcterms:created>
  <dcterms:modified xsi:type="dcterms:W3CDTF">2013-09-14T19:30:03Z</dcterms:modified>
</cp:coreProperties>
</file>