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21"/>
  </p:notesMasterIdLst>
  <p:sldIdLst>
    <p:sldId id="375" r:id="rId2"/>
    <p:sldId id="35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F6E92"/>
    <a:srgbClr val="00804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snapVertSplitter="1" vertBarState="min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280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67F8B-A48C-104C-AB8D-7502F25BAB04}" type="datetimeFigureOut">
              <a:rPr lang="en-US" smtClean="0"/>
              <a:pPr/>
              <a:t>10/9/16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239E6-8E81-A749-9B50-52B2759D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39E6-8E81-A749-9B50-52B2759D6E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39E6-8E81-A749-9B50-52B2759D6E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39E6-8E81-A749-9B50-52B2759D6E5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39E6-8E81-A749-9B50-52B2759D6E5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39E6-8E81-A749-9B50-52B2759D6E5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39E6-8E81-A749-9B50-52B2759D6E5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239E6-8E81-A749-9B50-52B2759D6E5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E00-4E25-ED42-8C0A-D9B56EAD2C7E}" type="datetimeFigureOut">
              <a:rPr lang="en-US" smtClean="0"/>
              <a:pPr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BE00-4E25-ED42-8C0A-D9B56EAD2C7E}" type="datetimeFigureOut">
              <a:rPr lang="en-US" smtClean="0"/>
              <a:pPr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6ED8-3729-D744-A416-DAD2FE15B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hyperlink" Target="http://www.redorbit.com/news/video/science_2/1113264468/synthetic-toehold-switch-gene-regulator-102414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gem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igem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95482" y="1379835"/>
            <a:ext cx="2746772" cy="3263900"/>
            <a:chOff x="1919" y="1104"/>
            <a:chExt cx="2307" cy="1542"/>
          </a:xfrm>
        </p:grpSpPr>
        <p:sp>
          <p:nvSpPr>
            <p:cNvPr id="22535" name="Text Box 4"/>
            <p:cNvSpPr txBox="1">
              <a:spLocks noChangeArrowheads="1"/>
            </p:cNvSpPr>
            <p:nvPr/>
          </p:nvSpPr>
          <p:spPr bwMode="auto">
            <a:xfrm>
              <a:off x="1919" y="1104"/>
              <a:ext cx="230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omic Sans MS" charset="0"/>
                </a:rPr>
                <a:t>Sequencing capability</a:t>
              </a:r>
            </a:p>
          </p:txBody>
        </p:sp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2435" y="2457"/>
              <a:ext cx="965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latin typeface="Comic Sans MS" charset="0"/>
                </a:rPr>
                <a:t>Storage</a:t>
              </a:r>
              <a:endParaRPr lang="en-US" sz="2000" dirty="0">
                <a:latin typeface="Comic Sans MS" charset="0"/>
              </a:endParaRPr>
            </a:p>
          </p:txBody>
        </p:sp>
        <p:sp>
          <p:nvSpPr>
            <p:cNvPr id="22537" name="Line 6"/>
            <p:cNvSpPr>
              <a:spLocks noChangeShapeType="1"/>
            </p:cNvSpPr>
            <p:nvPr/>
          </p:nvSpPr>
          <p:spPr bwMode="auto">
            <a:xfrm>
              <a:off x="3041" y="1394"/>
              <a:ext cx="353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8" name="Line 7"/>
            <p:cNvSpPr>
              <a:spLocks noChangeShapeType="1"/>
            </p:cNvSpPr>
            <p:nvPr/>
          </p:nvSpPr>
          <p:spPr bwMode="auto">
            <a:xfrm flipV="1">
              <a:off x="2960" y="2177"/>
              <a:ext cx="434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48285" y="807422"/>
            <a:ext cx="3961308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pple Casual"/>
                <a:cs typeface="Apple Casual"/>
              </a:rPr>
              <a:t>Sequence - how do we use info?</a:t>
            </a:r>
          </a:p>
        </p:txBody>
      </p:sp>
      <p:grpSp>
        <p:nvGrpSpPr>
          <p:cNvPr id="4" name="Group 30"/>
          <p:cNvGrpSpPr/>
          <p:nvPr/>
        </p:nvGrpSpPr>
        <p:grpSpPr>
          <a:xfrm>
            <a:off x="20822" y="4791670"/>
            <a:ext cx="6837178" cy="3209330"/>
            <a:chOff x="20822" y="4791670"/>
            <a:chExt cx="6837178" cy="3209330"/>
          </a:xfrm>
        </p:grpSpPr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20822" y="4791670"/>
              <a:ext cx="68371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 smtClean="0">
                  <a:latin typeface="Comic Sans MS" charset="0"/>
                </a:rPr>
                <a:t>Preserve Genomic Diversity of Life on Earth</a:t>
              </a:r>
              <a:endParaRPr lang="en-US" sz="2400" b="1" dirty="0">
                <a:latin typeface="Comic Sans MS" charset="0"/>
              </a:endParaRPr>
            </a:p>
          </p:txBody>
        </p:sp>
        <p:grpSp>
          <p:nvGrpSpPr>
            <p:cNvPr id="5" name="Group 29"/>
            <p:cNvGrpSpPr/>
            <p:nvPr/>
          </p:nvGrpSpPr>
          <p:grpSpPr>
            <a:xfrm>
              <a:off x="346990" y="5638800"/>
              <a:ext cx="5940797" cy="2362200"/>
              <a:chOff x="346990" y="5638800"/>
              <a:chExt cx="5940797" cy="2362200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69477" y="6248400"/>
                <a:ext cx="1718310" cy="1143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990" y="5638800"/>
                <a:ext cx="3556000" cy="60960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rcRect l="20571"/>
              <a:stretch>
                <a:fillRect/>
              </a:stretch>
            </p:blipFill>
            <p:spPr>
              <a:xfrm>
                <a:off x="1385104" y="6553200"/>
                <a:ext cx="2824489" cy="6096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/>
              <a:srcRect l="20571"/>
              <a:stretch>
                <a:fillRect/>
              </a:stretch>
            </p:blipFill>
            <p:spPr>
              <a:xfrm>
                <a:off x="346990" y="7391400"/>
                <a:ext cx="2824480" cy="609600"/>
              </a:xfrm>
              <a:prstGeom prst="rect">
                <a:avLst/>
              </a:prstGeom>
            </p:spPr>
          </p:pic>
        </p:grp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9593" y="8153400"/>
            <a:ext cx="2198370" cy="731520"/>
          </a:xfrm>
          <a:prstGeom prst="rect">
            <a:avLst/>
          </a:prstGeom>
        </p:spPr>
      </p:pic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121354" y="92075"/>
            <a:ext cx="6356364" cy="669928"/>
            <a:chOff x="1521" y="30"/>
            <a:chExt cx="2775" cy="422"/>
          </a:xfrm>
        </p:grpSpPr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1521" y="30"/>
              <a:ext cx="97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Intro to </a:t>
              </a:r>
              <a:r>
                <a:rPr lang="en-US" sz="2000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Biotech</a:t>
              </a:r>
              <a:endParaRPr lang="en-US" sz="20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3838" y="30"/>
              <a:ext cx="4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Lect.15</a:t>
              </a:r>
              <a:endParaRPr lang="en-US" sz="1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2666" y="202"/>
              <a:ext cx="56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i="1" dirty="0" smtClean="0">
                  <a:latin typeface="Comic Sans MS" charset="0"/>
                </a:rPr>
                <a:t>Genomics</a:t>
              </a:r>
              <a:endParaRPr lang="en-US" sz="2000" b="1" i="1" dirty="0"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24200" y="745455"/>
            <a:ext cx="3131044" cy="397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2000" i="1" dirty="0" smtClean="0">
                <a:solidFill>
                  <a:schemeClr val="tx1"/>
                </a:solidFill>
                <a:latin typeface="Apple Casual"/>
                <a:cs typeface="Apple Casual"/>
              </a:rPr>
              <a:t>Why – current issues???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15478" y="685800"/>
            <a:ext cx="2159013" cy="533400"/>
          </a:xfrm>
          <a:prstGeom prst="roundRect">
            <a:avLst/>
          </a:prstGeom>
          <a:gradFill flip="none" rotWithShape="1">
            <a:gsLst>
              <a:gs pos="75000">
                <a:srgbClr val="8000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BioSensing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22" y="1795046"/>
            <a:ext cx="4350278" cy="4350278"/>
          </a:xfrm>
          <a:prstGeom prst="rect">
            <a:avLst/>
          </a:prstGeom>
        </p:spPr>
      </p:pic>
      <p:grpSp>
        <p:nvGrpSpPr>
          <p:cNvPr id="2" name="Group 25"/>
          <p:cNvGrpSpPr/>
          <p:nvPr/>
        </p:nvGrpSpPr>
        <p:grpSpPr>
          <a:xfrm>
            <a:off x="3345922" y="1143000"/>
            <a:ext cx="1896020" cy="1109247"/>
            <a:chOff x="1905000" y="1633954"/>
            <a:chExt cx="1896020" cy="1109247"/>
          </a:xfrm>
        </p:grpSpPr>
        <p:sp>
          <p:nvSpPr>
            <p:cNvPr id="17" name="Rectangle 16"/>
            <p:cNvSpPr/>
            <p:nvPr/>
          </p:nvSpPr>
          <p:spPr>
            <a:xfrm>
              <a:off x="1905000" y="1633954"/>
              <a:ext cx="1896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Casual"/>
                  <a:cs typeface="Apple Casual"/>
                </a:rPr>
                <a:t>What is Signal?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6200000" flipH="1">
              <a:off x="2387496" y="2260705"/>
              <a:ext cx="609600" cy="35539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83665" y="1642646"/>
            <a:ext cx="2735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+mj-lt"/>
                <a:cs typeface="Apple Casual"/>
              </a:rPr>
              <a:t>Translation regulation: </a:t>
            </a:r>
          </a:p>
          <a:p>
            <a:r>
              <a:rPr lang="en-US" b="1" i="1" dirty="0" smtClean="0">
                <a:latin typeface="+mj-lt"/>
                <a:cs typeface="Apple Casual"/>
              </a:rPr>
              <a:t>What do we need?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0" y="6112858"/>
            <a:ext cx="6827250" cy="676494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04800" y="5172670"/>
            <a:ext cx="230185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b="1" i="1" dirty="0"/>
          </a:p>
        </p:txBody>
      </p:sp>
      <p:sp>
        <p:nvSpPr>
          <p:cNvPr id="35" name="Rectangle 34"/>
          <p:cNvSpPr/>
          <p:nvPr/>
        </p:nvSpPr>
        <p:spPr>
          <a:xfrm>
            <a:off x="3345923" y="7484458"/>
            <a:ext cx="3512078" cy="53933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9160858"/>
            <a:ext cx="3955522" cy="37169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4"/>
          </p:cNvPr>
          <p:cNvSpPr/>
          <p:nvPr/>
        </p:nvSpPr>
        <p:spPr>
          <a:xfrm>
            <a:off x="3429001" y="7467600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5478" y="2288977"/>
            <a:ext cx="3429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cs typeface="Apple Casual"/>
              </a:rPr>
              <a:t>•</a:t>
            </a:r>
            <a:r>
              <a:rPr lang="en-US" sz="2000" dirty="0" smtClean="0">
                <a:cs typeface="Apple Casual"/>
              </a:rPr>
              <a:t> </a:t>
            </a:r>
            <a:r>
              <a:rPr lang="en-US" dirty="0" smtClean="0">
                <a:cs typeface="Apple Casual"/>
              </a:rPr>
              <a:t> </a:t>
            </a:r>
          </a:p>
          <a:p>
            <a:r>
              <a:rPr lang="en-US" dirty="0" smtClean="0">
                <a:cs typeface="Apple Casual"/>
              </a:rPr>
              <a:t>•</a:t>
            </a:r>
            <a:r>
              <a:rPr lang="en-US" dirty="0" smtClean="0">
                <a:cs typeface="Apple Casual"/>
              </a:rPr>
              <a:t>  </a:t>
            </a:r>
          </a:p>
          <a:p>
            <a:r>
              <a:rPr lang="en-US" dirty="0" smtClean="0">
                <a:cs typeface="Apple Casual"/>
              </a:rPr>
              <a:t>•</a:t>
            </a:r>
            <a:r>
              <a:rPr lang="en-US" dirty="0" smtClean="0">
                <a:cs typeface="Apple Casual"/>
              </a:rPr>
              <a:t>  </a:t>
            </a:r>
          </a:p>
          <a:p>
            <a:r>
              <a:rPr lang="en-US" dirty="0" smtClean="0">
                <a:cs typeface="Apple Casual"/>
              </a:rPr>
              <a:t>•</a:t>
            </a:r>
            <a:r>
              <a:rPr lang="en-US" dirty="0" smtClean="0">
                <a:cs typeface="Apple Casual"/>
              </a:rPr>
              <a:t>  </a:t>
            </a:r>
            <a:endParaRPr lang="en-US" dirty="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1354" y="92075"/>
            <a:ext cx="6356363" cy="534988"/>
            <a:chOff x="1521" y="30"/>
            <a:chExt cx="2775" cy="337"/>
          </a:xfrm>
        </p:grpSpPr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521" y="30"/>
              <a:ext cx="97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Intro to </a:t>
              </a:r>
              <a:r>
                <a:rPr lang="en-US" sz="2000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Biotech</a:t>
              </a:r>
              <a:endParaRPr lang="en-US" sz="20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3838" y="30"/>
              <a:ext cx="4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Lect.16</a:t>
              </a:r>
              <a:endParaRPr lang="en-US" sz="1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577" y="117"/>
              <a:ext cx="10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i="1" dirty="0" smtClean="0">
                  <a:latin typeface="Comic Sans MS" charset="0"/>
                </a:rPr>
                <a:t>Synthetic Biology</a:t>
              </a:r>
              <a:endParaRPr lang="en-US" sz="2000" b="1" i="1" dirty="0">
                <a:latin typeface="Comic Sans M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/>
      <p:bldP spid="33" grpId="0" animBg="1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24200" y="745455"/>
            <a:ext cx="3131044" cy="397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2000" i="1" dirty="0" smtClean="0">
                <a:solidFill>
                  <a:schemeClr val="tx1"/>
                </a:solidFill>
                <a:latin typeface="Apple Casual"/>
                <a:cs typeface="Apple Casual"/>
              </a:rPr>
              <a:t>Why – current issues???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15478" y="685800"/>
            <a:ext cx="2159013" cy="533400"/>
          </a:xfrm>
          <a:prstGeom prst="roundRect">
            <a:avLst/>
          </a:prstGeom>
          <a:gradFill flip="none" rotWithShape="1">
            <a:gsLst>
              <a:gs pos="75000">
                <a:srgbClr val="8000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BioSensing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1426481" y="1327666"/>
            <a:ext cx="1896020" cy="924580"/>
            <a:chOff x="-14441" y="1818620"/>
            <a:chExt cx="1896020" cy="924580"/>
          </a:xfrm>
        </p:grpSpPr>
        <p:sp>
          <p:nvSpPr>
            <p:cNvPr id="17" name="Rectangle 16"/>
            <p:cNvSpPr/>
            <p:nvPr/>
          </p:nvSpPr>
          <p:spPr>
            <a:xfrm>
              <a:off x="-14441" y="1818620"/>
              <a:ext cx="1896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Casual"/>
                  <a:cs typeface="Apple Casual"/>
                </a:rPr>
                <a:t>What is Signal?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 flipV="1">
              <a:off x="235479" y="2187951"/>
              <a:ext cx="616425" cy="55524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1" y="2275615"/>
            <a:ext cx="5578649" cy="603018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322501" y="5943600"/>
            <a:ext cx="3395728" cy="2590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74439" y="8027851"/>
            <a:ext cx="2603922" cy="397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marL="457200" indent="-457200" algn="ctr"/>
            <a:endParaRPr lang="en-US" sz="2000" i="1" dirty="0" smtClean="0">
              <a:solidFill>
                <a:schemeClr val="tx1"/>
              </a:solidFill>
              <a:latin typeface="Apple Casual"/>
              <a:cs typeface="Apple Casual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1354" y="92075"/>
            <a:ext cx="6356363" cy="534988"/>
            <a:chOff x="1521" y="30"/>
            <a:chExt cx="2775" cy="337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521" y="30"/>
              <a:ext cx="97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Intro to </a:t>
              </a:r>
              <a:r>
                <a:rPr lang="en-US" sz="2000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Biotech</a:t>
              </a:r>
              <a:endParaRPr lang="en-US" sz="20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838" y="30"/>
              <a:ext cx="4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Lect.16</a:t>
              </a:r>
              <a:endParaRPr lang="en-US" sz="1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577" y="117"/>
              <a:ext cx="10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i="1" dirty="0" smtClean="0">
                  <a:latin typeface="Comic Sans MS" charset="0"/>
                </a:rPr>
                <a:t>Synthetic Biology</a:t>
              </a:r>
              <a:endParaRPr lang="en-US" sz="2000" b="1" i="1" dirty="0">
                <a:latin typeface="Comic Sans M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828800" y="4630579"/>
            <a:ext cx="2895600" cy="1447800"/>
          </a:xfrm>
          <a:prstGeom prst="roundRect">
            <a:avLst/>
          </a:prstGeom>
          <a:gradFill flip="none" rotWithShape="1">
            <a:gsLst>
              <a:gs pos="75000">
                <a:srgbClr val="0000FF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1676400"/>
            <a:ext cx="65842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 smtClean="0">
                <a:solidFill>
                  <a:srgbClr val="FF0000"/>
                </a:solidFill>
                <a:latin typeface="Apple Casual"/>
                <a:cs typeface="Apple Casual"/>
              </a:rPr>
              <a:t>BioBricks</a:t>
            </a:r>
            <a:r>
              <a:rPr lang="en-US" sz="2800" i="1" dirty="0" smtClean="0">
                <a:solidFill>
                  <a:srgbClr val="FF0000"/>
                </a:solidFill>
                <a:latin typeface="Apple Casual"/>
                <a:cs typeface="Apple Casual"/>
              </a:rPr>
              <a:t> Foundation</a:t>
            </a:r>
            <a:endParaRPr lang="en-US" sz="2000" i="1" dirty="0" smtClean="0">
              <a:solidFill>
                <a:srgbClr val="FF0000"/>
              </a:solidFill>
              <a:latin typeface="Apple Casual"/>
              <a:cs typeface="Apple Casual"/>
            </a:endParaRPr>
          </a:p>
          <a:p>
            <a:r>
              <a:rPr lang="en-US" sz="2000" i="1" dirty="0" smtClean="0">
                <a:latin typeface="Apple Casual"/>
                <a:cs typeface="Apple Casual"/>
              </a:rPr>
              <a:t> - Use standard biological parts to program organisms</a:t>
            </a:r>
          </a:p>
          <a:p>
            <a:r>
              <a:rPr lang="en-US" sz="2000" i="1" dirty="0" smtClean="0">
                <a:latin typeface="Apple Casual"/>
                <a:cs typeface="Apple Casual"/>
              </a:rPr>
              <a:t> - Registry of standard biological parts (17,000)</a:t>
            </a:r>
          </a:p>
          <a:p>
            <a:r>
              <a:rPr lang="en-US" sz="2000" i="1" dirty="0" smtClean="0">
                <a:latin typeface="Apple Casual"/>
                <a:cs typeface="Apple Casual"/>
              </a:rPr>
              <a:t>		1. promoters</a:t>
            </a:r>
          </a:p>
          <a:p>
            <a:r>
              <a:rPr lang="en-US" sz="2000" i="1" dirty="0" smtClean="0">
                <a:latin typeface="Apple Casual"/>
                <a:cs typeface="Apple Casual"/>
              </a:rPr>
              <a:t>		2. protein coding sequences</a:t>
            </a:r>
          </a:p>
          <a:p>
            <a:r>
              <a:rPr lang="en-US" sz="2000" i="1" dirty="0" smtClean="0">
                <a:latin typeface="Apple Casual"/>
                <a:cs typeface="Apple Casual"/>
              </a:rPr>
              <a:t>		3. protein domains</a:t>
            </a:r>
          </a:p>
          <a:p>
            <a:r>
              <a:rPr lang="en-US" sz="2000" i="1" dirty="0" smtClean="0">
                <a:latin typeface="Apple Casual"/>
                <a:cs typeface="Apple Casual"/>
              </a:rPr>
              <a:t>		4. plasmids</a:t>
            </a:r>
          </a:p>
          <a:p>
            <a:r>
              <a:rPr lang="en-US" sz="2000" i="1" dirty="0" smtClean="0">
                <a:latin typeface="Apple Casual"/>
                <a:cs typeface="Apple Casual"/>
              </a:rPr>
              <a:t>		5. primers</a:t>
            </a:r>
          </a:p>
          <a:p>
            <a:r>
              <a:rPr lang="en-US" sz="2000" i="1" dirty="0" smtClean="0">
                <a:latin typeface="Apple Casual"/>
                <a:cs typeface="Apple Casual"/>
              </a:rPr>
              <a:t>		6. etc…</a:t>
            </a:r>
          </a:p>
          <a:p>
            <a:endParaRPr lang="en-US" sz="2800" i="1" dirty="0" smtClean="0">
              <a:latin typeface="Apple Casual"/>
              <a:cs typeface="Apple Casual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172141" y="6220599"/>
            <a:ext cx="2768613" cy="2526268"/>
            <a:chOff x="172141" y="5171420"/>
            <a:chExt cx="2768613" cy="2526268"/>
          </a:xfrm>
        </p:grpSpPr>
        <p:sp>
          <p:nvSpPr>
            <p:cNvPr id="12" name="Rounded Rectangle 11"/>
            <p:cNvSpPr/>
            <p:nvPr/>
          </p:nvSpPr>
          <p:spPr>
            <a:xfrm>
              <a:off x="172141" y="5781020"/>
              <a:ext cx="1829594" cy="762000"/>
            </a:xfrm>
            <a:prstGeom prst="roundRect">
              <a:avLst/>
            </a:prstGeom>
            <a:gradFill flip="none" rotWithShape="1">
              <a:gsLst>
                <a:gs pos="75000">
                  <a:srgbClr val="8000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pple Casual"/>
                  <a:cs typeface="Apple Casual"/>
                </a:rPr>
                <a:t> 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0800000" flipV="1">
              <a:off x="2001735" y="5171420"/>
              <a:ext cx="939019" cy="53340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72141" y="6620470"/>
              <a:ext cx="265351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i="1" dirty="0" smtClean="0">
                  <a:latin typeface="Apple Casual"/>
                  <a:cs typeface="Apple Casual"/>
                </a:rPr>
                <a:t>Receivers/Senders</a:t>
              </a:r>
            </a:p>
            <a:p>
              <a:pPr marL="342900" indent="-342900"/>
              <a:r>
                <a:rPr lang="en-US" sz="1600" i="1" dirty="0" smtClean="0">
                  <a:latin typeface="Apple Casual"/>
                  <a:cs typeface="Apple Casual"/>
                </a:rPr>
                <a:t>2. Reporters</a:t>
              </a:r>
            </a:p>
            <a:p>
              <a:pPr marL="342900" indent="-342900"/>
              <a:r>
                <a:rPr lang="en-US" sz="1600" i="1" dirty="0" smtClean="0">
                  <a:latin typeface="Apple Casual"/>
                  <a:cs typeface="Apple Casual"/>
                </a:rPr>
                <a:t>3. Measurement devices</a:t>
              </a:r>
            </a:p>
            <a:p>
              <a:pPr marL="342900" indent="-342900"/>
              <a:r>
                <a:rPr lang="en-US" sz="1600" i="1" dirty="0" smtClean="0">
                  <a:latin typeface="Apple Casual"/>
                  <a:cs typeface="Apple Casual"/>
                </a:rPr>
                <a:t>4. etc…</a:t>
              </a: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3678135" y="6220599"/>
            <a:ext cx="3179865" cy="2542401"/>
            <a:chOff x="3678135" y="5171420"/>
            <a:chExt cx="3179865" cy="2542401"/>
          </a:xfrm>
        </p:grpSpPr>
        <p:sp>
          <p:nvSpPr>
            <p:cNvPr id="13" name="Rounded Rectangle 12"/>
            <p:cNvSpPr/>
            <p:nvPr/>
          </p:nvSpPr>
          <p:spPr>
            <a:xfrm>
              <a:off x="4667941" y="5704820"/>
              <a:ext cx="2037659" cy="838200"/>
            </a:xfrm>
            <a:prstGeom prst="roundRect">
              <a:avLst/>
            </a:prstGeom>
            <a:gradFill flip="none" rotWithShape="1">
              <a:gsLst>
                <a:gs pos="75000">
                  <a:srgbClr val="8000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pple Casual"/>
                  <a:cs typeface="Apple Casual"/>
                </a:rPr>
                <a:t> 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 flipH="1" flipV="1">
              <a:off x="3678135" y="5171420"/>
              <a:ext cx="939019" cy="53340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204481" y="6636603"/>
              <a:ext cx="265351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i="1" dirty="0" smtClean="0">
                  <a:latin typeface="Apple Casual"/>
                  <a:cs typeface="Apple Casual"/>
                </a:rPr>
                <a:t>Biosynthesis</a:t>
              </a:r>
            </a:p>
            <a:p>
              <a:pPr marL="342900" indent="-342900"/>
              <a:r>
                <a:rPr lang="en-US" sz="1600" i="1" dirty="0" smtClean="0">
                  <a:latin typeface="Apple Casual"/>
                  <a:cs typeface="Apple Casual"/>
                </a:rPr>
                <a:t>2. Cell signaling</a:t>
              </a:r>
            </a:p>
            <a:p>
              <a:pPr marL="342900" indent="-342900"/>
              <a:r>
                <a:rPr lang="en-US" sz="1600" i="1" dirty="0" smtClean="0">
                  <a:latin typeface="Apple Casual"/>
                  <a:cs typeface="Apple Casual"/>
                </a:rPr>
                <a:t>3. </a:t>
              </a:r>
              <a:r>
                <a:rPr lang="en-US" sz="1600" i="1" dirty="0" err="1" smtClean="0">
                  <a:latin typeface="Apple Casual"/>
                  <a:cs typeface="Apple Casual"/>
                </a:rPr>
                <a:t>Chemotaxis</a:t>
              </a:r>
              <a:endParaRPr lang="en-US" sz="1600" i="1" dirty="0" smtClean="0">
                <a:latin typeface="Apple Casual"/>
                <a:cs typeface="Apple Casual"/>
              </a:endParaRPr>
            </a:p>
            <a:p>
              <a:pPr marL="342900" indent="-342900"/>
              <a:r>
                <a:rPr lang="en-US" sz="1600" i="1" dirty="0" smtClean="0">
                  <a:latin typeface="Apple Casual"/>
                  <a:cs typeface="Apple Casual"/>
                </a:rPr>
                <a:t>4. etc…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-76200" y="838200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pple Casual"/>
                <a:cs typeface="Apple Casual"/>
                <a:hlinkClick r:id="rId2"/>
              </a:rPr>
              <a:t>International Genetically Engineered Machine </a:t>
            </a:r>
          </a:p>
          <a:p>
            <a:pPr algn="ctr"/>
            <a:r>
              <a:rPr lang="en-US" sz="2000" dirty="0" smtClean="0">
                <a:latin typeface="Apple Casual"/>
                <a:cs typeface="Apple Casual"/>
                <a:hlinkClick r:id="rId2"/>
              </a:rPr>
              <a:t>(iGEM) competition</a:t>
            </a:r>
            <a:endParaRPr lang="en-US" sz="2000" dirty="0">
              <a:latin typeface="Apple Casual"/>
              <a:cs typeface="Apple Casu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4565" y="1611868"/>
            <a:ext cx="3097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parts.igem.org</a:t>
            </a:r>
            <a:r>
              <a:rPr lang="en-US" dirty="0" smtClean="0"/>
              <a:t>/Catalog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1354" y="92075"/>
            <a:ext cx="6356363" cy="534988"/>
            <a:chOff x="1521" y="30"/>
            <a:chExt cx="2775" cy="337"/>
          </a:xfrm>
        </p:grpSpPr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1521" y="30"/>
              <a:ext cx="97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Intro to </a:t>
              </a:r>
              <a:r>
                <a:rPr lang="en-US" sz="2000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Biotech</a:t>
              </a:r>
              <a:endParaRPr lang="en-US" sz="20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3838" y="30"/>
              <a:ext cx="4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Lect.16</a:t>
              </a:r>
              <a:endParaRPr lang="en-US" sz="1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577" y="117"/>
              <a:ext cx="10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i="1" dirty="0" smtClean="0">
                  <a:latin typeface="Comic Sans MS" charset="0"/>
                </a:rPr>
                <a:t>Synthetic Biology</a:t>
              </a:r>
              <a:endParaRPr lang="en-US" sz="2000" b="1" i="1" dirty="0"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828800" y="5029200"/>
            <a:ext cx="2895600" cy="1447800"/>
          </a:xfrm>
          <a:prstGeom prst="roundRect">
            <a:avLst/>
          </a:prstGeom>
          <a:gradFill flip="none" rotWithShape="1">
            <a:gsLst>
              <a:gs pos="75000">
                <a:srgbClr val="0000FF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Synthetic Biology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2141" y="7228820"/>
            <a:ext cx="1829594" cy="762000"/>
          </a:xfrm>
          <a:prstGeom prst="roundRect">
            <a:avLst/>
          </a:prstGeom>
          <a:gradFill flip="none" rotWithShape="1">
            <a:gsLst>
              <a:gs pos="75000">
                <a:srgbClr val="8000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Organismal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 evolution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67941" y="7152620"/>
            <a:ext cx="2037659" cy="838200"/>
          </a:xfrm>
          <a:prstGeom prst="roundRect">
            <a:avLst/>
          </a:prstGeom>
          <a:gradFill flip="none" rotWithShape="1">
            <a:gsLst>
              <a:gs pos="75000">
                <a:srgbClr val="8000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unknown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2001735" y="6619220"/>
            <a:ext cx="939019" cy="5334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H="1" flipV="1">
            <a:off x="3678135" y="6619220"/>
            <a:ext cx="939019" cy="5334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42206" y="8229600"/>
            <a:ext cx="1829594" cy="762000"/>
          </a:xfrm>
          <a:prstGeom prst="roundRect">
            <a:avLst/>
          </a:prstGeom>
          <a:gradFill flip="none" rotWithShape="1">
            <a:gsLst>
              <a:gs pos="75000">
                <a:srgbClr val="8000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Accidental release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78134" y="8229600"/>
            <a:ext cx="1983683" cy="762000"/>
          </a:xfrm>
          <a:prstGeom prst="roundRect">
            <a:avLst/>
          </a:prstGeom>
          <a:gradFill flip="none" rotWithShape="1">
            <a:gsLst>
              <a:gs pos="75000">
                <a:srgbClr val="8000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Bioweapons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769203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pple Casual"/>
                <a:cs typeface="Apple Casual"/>
                <a:hlinkClick r:id="rId2"/>
              </a:rPr>
              <a:t>International Genetically Engineered Machine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pple Casual"/>
                <a:cs typeface="Apple Casual"/>
                <a:hlinkClick r:id="rId2"/>
              </a:rPr>
              <a:t>(iGEM) competition</a:t>
            </a:r>
            <a:endParaRPr lang="en-US" sz="2400" dirty="0">
              <a:solidFill>
                <a:srgbClr val="FF0000"/>
              </a:solidFill>
              <a:latin typeface="Apple Casual"/>
              <a:cs typeface="Apple Casu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090" y="3124200"/>
            <a:ext cx="1795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pple Casual"/>
                <a:cs typeface="Apple Casual"/>
              </a:rPr>
              <a:t>BioBricks</a:t>
            </a:r>
            <a:r>
              <a:rPr lang="en-US" sz="2000" dirty="0" smtClean="0">
                <a:solidFill>
                  <a:srgbClr val="FF0000"/>
                </a:solidFill>
                <a:latin typeface="Apple Casual"/>
                <a:cs typeface="Apple Casual"/>
              </a:rPr>
              <a:t> kit –</a:t>
            </a:r>
            <a:r>
              <a:rPr lang="en-US" sz="2000" dirty="0" smtClean="0">
                <a:solidFill>
                  <a:srgbClr val="FF0000"/>
                </a:solidFill>
                <a:latin typeface="Apple Casual"/>
                <a:cs typeface="Apple Casual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1354" y="92075"/>
            <a:ext cx="6356363" cy="534988"/>
            <a:chOff x="1521" y="30"/>
            <a:chExt cx="2775" cy="337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521" y="30"/>
              <a:ext cx="97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Intro to </a:t>
              </a:r>
              <a:r>
                <a:rPr lang="en-US" sz="2000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Biotech</a:t>
              </a:r>
              <a:endParaRPr lang="en-US" sz="20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3838" y="30"/>
              <a:ext cx="4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Lect.16</a:t>
              </a:r>
              <a:endParaRPr lang="en-US" sz="1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577" y="117"/>
              <a:ext cx="10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i="1" dirty="0" smtClean="0">
                  <a:latin typeface="Comic Sans MS" charset="0"/>
                </a:rPr>
                <a:t>Synthetic Biology</a:t>
              </a:r>
              <a:endParaRPr lang="en-US" sz="2000" b="1" i="1" dirty="0"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33" y="0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6872" y="2773680"/>
            <a:ext cx="3404006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145042" y="4731067"/>
            <a:ext cx="1635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itchFamily="-106" charset="0"/>
              </a:rPr>
              <a:t>Inside of cell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2418146" y="2773680"/>
            <a:ext cx="211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itchFamily="-106" charset="0"/>
              </a:rPr>
              <a:t>Outside of cell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3034" y="3230880"/>
            <a:ext cx="377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pple Casual"/>
                <a:cs typeface="Apple Casual"/>
              </a:rPr>
              <a:t>1.</a:t>
            </a:r>
            <a:r>
              <a:rPr lang="en-US" dirty="0" smtClean="0">
                <a:latin typeface="Apple Casual"/>
                <a:cs typeface="Apple Casual"/>
              </a:rPr>
              <a:t>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3034" y="3733800"/>
            <a:ext cx="377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pple Casual"/>
                <a:cs typeface="Apple Casual"/>
              </a:rPr>
              <a:t>2.</a:t>
            </a:r>
            <a:r>
              <a:rPr lang="en-US" dirty="0" smtClean="0">
                <a:latin typeface="Apple Casual"/>
                <a:cs typeface="Apple Casual"/>
              </a:rPr>
              <a:t>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3034" y="4278868"/>
            <a:ext cx="377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pple Casual"/>
                <a:cs typeface="Apple Casual"/>
              </a:rPr>
              <a:t>3.</a:t>
            </a:r>
            <a:r>
              <a:rPr lang="en-US" dirty="0" smtClean="0">
                <a:latin typeface="Apple Casual"/>
                <a:cs typeface="Apple Casual"/>
              </a:rPr>
              <a:t>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3034" y="4708208"/>
            <a:ext cx="377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pple Casual"/>
                <a:cs typeface="Apple Casual"/>
              </a:rPr>
              <a:t>4.</a:t>
            </a:r>
            <a:r>
              <a:rPr lang="en-US" dirty="0" smtClean="0">
                <a:latin typeface="Apple Casual"/>
                <a:cs typeface="Apple Casual"/>
              </a:rPr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3034" y="2404348"/>
            <a:ext cx="148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pple Casual"/>
                <a:cs typeface="Apple Casual"/>
              </a:rPr>
              <a:t>2. Signaling: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5612309" y="22478"/>
            <a:ext cx="104813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Lect.16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623" y="1524000"/>
            <a:ext cx="2751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pple Casual"/>
                <a:cs typeface="Apple Casual"/>
              </a:rPr>
              <a:t>1. Recognition/Adhesion: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043683" y="1524000"/>
            <a:ext cx="229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pple Casual"/>
                <a:cs typeface="Apple Casual"/>
              </a:rPr>
              <a:t>homo </a:t>
            </a:r>
            <a:r>
              <a:rPr lang="en-US" dirty="0" err="1" smtClean="0">
                <a:latin typeface="Apple Casual"/>
                <a:cs typeface="Apple Casual"/>
              </a:rPr>
              <a:t>vs</a:t>
            </a:r>
            <a:r>
              <a:rPr lang="en-US" dirty="0" smtClean="0">
                <a:latin typeface="Apple Casual"/>
                <a:cs typeface="Apple Casual"/>
              </a:rPr>
              <a:t> heterotypic</a:t>
            </a:r>
            <a:endParaRPr lang="en-US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83496" y="609600"/>
            <a:ext cx="3174104" cy="3231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pple Casual"/>
                <a:cs typeface="Apple Casual"/>
              </a:rPr>
              <a:t>Cell signaling/communication</a:t>
            </a:r>
          </a:p>
          <a:p>
            <a:pPr>
              <a:lnSpc>
                <a:spcPct val="80000"/>
              </a:lnSpc>
            </a:pPr>
            <a:endParaRPr lang="en-US" dirty="0">
              <a:latin typeface="Apple Casual"/>
              <a:cs typeface="Apple Casu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33" y="0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3034" y="838200"/>
            <a:ext cx="148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pple Casual"/>
                <a:cs typeface="Apple Casual"/>
              </a:rPr>
              <a:t>2. Signaling:</a:t>
            </a:r>
          </a:p>
          <a:p>
            <a:endParaRPr lang="en-US" dirty="0" smtClean="0">
              <a:latin typeface="Apple Casual"/>
              <a:cs typeface="Apple Casu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8199" y="1845439"/>
            <a:ext cx="4774109" cy="138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pple Casual"/>
                <a:cs typeface="Apple Casual"/>
              </a:rPr>
              <a:t>a. External -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pple Casual"/>
                <a:cs typeface="Apple Casual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dirty="0" err="1" smtClean="0">
                <a:latin typeface="Apple Casual"/>
                <a:cs typeface="Apple Casual"/>
              </a:rPr>
              <a:t>b</a:t>
            </a:r>
            <a:r>
              <a:rPr lang="en-US" dirty="0" smtClean="0">
                <a:latin typeface="Apple Casual"/>
                <a:cs typeface="Apple Casual"/>
              </a:rPr>
              <a:t>. internal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pple Casual"/>
                <a:cs typeface="Apple Casual"/>
              </a:rPr>
              <a:t>	</a:t>
            </a:r>
            <a:r>
              <a:rPr lang="en-US" sz="1600" dirty="0" smtClean="0">
                <a:latin typeface="Apple Casual"/>
                <a:cs typeface="Apple Casual"/>
              </a:rPr>
              <a:t>• </a:t>
            </a:r>
            <a:r>
              <a:rPr lang="en-US" sz="1600" dirty="0" err="1" smtClean="0">
                <a:latin typeface="Apple Casual"/>
                <a:cs typeface="Apple Casual"/>
              </a:rPr>
              <a:t>autocrine</a:t>
            </a:r>
            <a:r>
              <a:rPr lang="en-US" sz="1600" dirty="0" smtClean="0">
                <a:latin typeface="Apple Casual"/>
                <a:cs typeface="Apple Casual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Apple Casual"/>
                <a:cs typeface="Apple Casual"/>
              </a:rPr>
              <a:t>	• </a:t>
            </a:r>
            <a:r>
              <a:rPr lang="en-US" sz="1600" dirty="0" err="1" smtClean="0">
                <a:latin typeface="Apple Casual"/>
                <a:cs typeface="Apple Casual"/>
              </a:rPr>
              <a:t>paracrine</a:t>
            </a:r>
            <a:r>
              <a:rPr lang="en-US" sz="1600" dirty="0" smtClean="0">
                <a:latin typeface="Apple Casual"/>
                <a:cs typeface="Apple Casual"/>
              </a:rPr>
              <a:t>: 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Apple Casual"/>
                <a:cs typeface="Apple Casual"/>
              </a:rPr>
              <a:t>	• endocrine: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8644" y="1440358"/>
            <a:ext cx="1508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Apple Casual"/>
                <a:cs typeface="Apple Casual"/>
              </a:rPr>
              <a:t>Signals??</a:t>
            </a:r>
            <a:endParaRPr lang="en-US" sz="2400" i="1" dirty="0"/>
          </a:p>
        </p:txBody>
      </p:sp>
      <p:sp>
        <p:nvSpPr>
          <p:cNvPr id="29" name="Rectangle 28"/>
          <p:cNvSpPr/>
          <p:nvPr/>
        </p:nvSpPr>
        <p:spPr>
          <a:xfrm>
            <a:off x="4164403" y="8160603"/>
            <a:ext cx="1938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Apple Casual"/>
                <a:cs typeface="Apple Casual"/>
              </a:rPr>
              <a:t>• Ion channels</a:t>
            </a:r>
          </a:p>
          <a:p>
            <a:r>
              <a:rPr lang="en-US" sz="1600" i="1" dirty="0" smtClean="0">
                <a:latin typeface="Apple Casual"/>
                <a:cs typeface="Apple Casual"/>
              </a:rPr>
              <a:t>• </a:t>
            </a:r>
            <a:r>
              <a:rPr lang="en-US" sz="1600" i="1" dirty="0" err="1" smtClean="0">
                <a:latin typeface="Apple Casual"/>
                <a:cs typeface="Apple Casual"/>
              </a:rPr>
              <a:t>Kinases</a:t>
            </a:r>
            <a:endParaRPr lang="en-US" sz="1600" i="1" dirty="0" smtClean="0">
              <a:latin typeface="Apple Casual"/>
              <a:cs typeface="Apple Casual"/>
            </a:endParaRPr>
          </a:p>
          <a:p>
            <a:r>
              <a:rPr lang="en-US" sz="1600" i="1" dirty="0" smtClean="0">
                <a:latin typeface="Apple Casual"/>
                <a:cs typeface="Apple Casual"/>
              </a:rPr>
              <a:t>• G protein linked</a:t>
            </a:r>
            <a:endParaRPr lang="en-US" sz="1600" i="1" dirty="0"/>
          </a:p>
        </p:txBody>
      </p:sp>
      <p:grpSp>
        <p:nvGrpSpPr>
          <p:cNvPr id="2" name="Group 15"/>
          <p:cNvGrpSpPr/>
          <p:nvPr/>
        </p:nvGrpSpPr>
        <p:grpSpPr>
          <a:xfrm>
            <a:off x="560326" y="4648200"/>
            <a:ext cx="3791977" cy="3886200"/>
            <a:chOff x="560326" y="3886200"/>
            <a:chExt cx="3791977" cy="38862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/>
            <a:srcRect r="42980"/>
            <a:stretch>
              <a:fillRect/>
            </a:stretch>
          </p:blipFill>
          <p:spPr bwMode="auto">
            <a:xfrm>
              <a:off x="957156" y="4937760"/>
              <a:ext cx="1698347" cy="224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ctangle 13"/>
            <p:cNvSpPr/>
            <p:nvPr/>
          </p:nvSpPr>
          <p:spPr>
            <a:xfrm>
              <a:off x="560326" y="4389120"/>
              <a:ext cx="184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 smtClean="0">
                <a:latin typeface="Apple Casual"/>
                <a:cs typeface="Apple Casu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9400" y="3886200"/>
              <a:ext cx="15329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latin typeface="Apple Casual"/>
                  <a:cs typeface="Apple Casual"/>
                </a:rPr>
                <a:t>Receptors</a:t>
              </a:r>
              <a:endParaRPr lang="en-US" sz="2400" i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7433846"/>
              <a:ext cx="12848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smtClean="0">
                  <a:latin typeface="Apple Casual"/>
                  <a:cs typeface="Apple Casual"/>
                </a:rPr>
                <a:t>• hormones</a:t>
              </a:r>
              <a:endParaRPr lang="en-US" sz="1600" i="1" dirty="0"/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/>
          <a:srcRect l="42980"/>
          <a:stretch>
            <a:fillRect/>
          </a:stretch>
        </p:blipFill>
        <p:spPr bwMode="auto">
          <a:xfrm>
            <a:off x="4267200" y="5699760"/>
            <a:ext cx="1698349" cy="224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 descr="Life9e-Fig-07-01-0RU"/>
          <p:cNvPicPr preferRelativeResize="0">
            <a:picLocks noChangeAspect="1" noChangeArrowheads="1"/>
          </p:cNvPicPr>
          <p:nvPr/>
        </p:nvPicPr>
        <p:blipFill>
          <a:blip r:embed="rId4"/>
          <a:srcRect l="21429" r="21429" b="4390"/>
          <a:stretch>
            <a:fillRect/>
          </a:stretch>
        </p:blipFill>
        <p:spPr bwMode="auto">
          <a:xfrm>
            <a:off x="3650548" y="771182"/>
            <a:ext cx="3009898" cy="368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3891320" y="2165866"/>
            <a:ext cx="116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Apple Casual"/>
                <a:cs typeface="Apple Casual"/>
              </a:rPr>
              <a:t>autocrine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4476081" y="2856998"/>
            <a:ext cx="1180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pple Casual"/>
                <a:cs typeface="Apple Casual"/>
              </a:rPr>
              <a:t>endocrine</a:t>
            </a:r>
            <a:endParaRPr lang="en-US" i="1" dirty="0"/>
          </a:p>
        </p:txBody>
      </p:sp>
      <p:sp>
        <p:nvSpPr>
          <p:cNvPr id="19" name="Rectangle 18"/>
          <p:cNvSpPr/>
          <p:nvPr/>
        </p:nvSpPr>
        <p:spPr>
          <a:xfrm>
            <a:off x="5066150" y="838200"/>
            <a:ext cx="118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Apple Casual"/>
                <a:cs typeface="Apple Casual"/>
              </a:rPr>
              <a:t>paracrine</a:t>
            </a:r>
            <a:endParaRPr lang="en-US" i="1" dirty="0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612309" y="22478"/>
            <a:ext cx="104813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Lect.16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52400" y="457200"/>
            <a:ext cx="3174104" cy="3231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pple Casual"/>
                <a:cs typeface="Apple Casual"/>
              </a:rPr>
              <a:t>Cell signaling/communication</a:t>
            </a:r>
          </a:p>
          <a:p>
            <a:pPr>
              <a:lnSpc>
                <a:spcPct val="80000"/>
              </a:lnSpc>
            </a:pPr>
            <a:endParaRPr lang="en-US" dirty="0">
              <a:latin typeface="Apple Casual"/>
              <a:cs typeface="Apple Casu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33" y="0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30077" y="1371600"/>
            <a:ext cx="317023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latin typeface="Apple Casual"/>
                <a:cs typeface="Apple Casual"/>
              </a:rPr>
              <a:t>Cytoplasmic</a:t>
            </a:r>
            <a:r>
              <a:rPr lang="en-US" b="1" dirty="0" smtClean="0">
                <a:latin typeface="Apple Casual"/>
                <a:cs typeface="Apple Casual"/>
              </a:rPr>
              <a:t> receptors</a:t>
            </a:r>
          </a:p>
          <a:p>
            <a:endParaRPr lang="en-US" b="1" dirty="0" smtClean="0">
              <a:latin typeface="Apple Casual"/>
              <a:cs typeface="Apple Casual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 l="21490" r="21490"/>
          <a:stretch>
            <a:fillRect/>
          </a:stretch>
        </p:blipFill>
        <p:spPr bwMode="auto">
          <a:xfrm>
            <a:off x="1142440" y="1981200"/>
            <a:ext cx="4850932" cy="639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687888" y="3195637"/>
            <a:ext cx="1397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pitchFamily="-112" charset="0"/>
              </a:rPr>
              <a:t>Plasma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-112" charset="0"/>
              </a:rPr>
              <a:t>membrane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606675" y="7681912"/>
            <a:ext cx="93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pitchFamily="-112" charset="0"/>
              </a:rPr>
              <a:t>mRNA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570038" y="7026275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pitchFamily="-112" charset="0"/>
              </a:rPr>
              <a:t>DNA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1371600" y="7446962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pitchFamily="-112" charset="0"/>
              </a:rPr>
              <a:t>Nucleus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878263" y="7435850"/>
            <a:ext cx="1652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pitchFamily="-112" charset="0"/>
              </a:rPr>
              <a:t>Transcription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193800" y="4659312"/>
            <a:ext cx="1441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>
                <a:latin typeface="Arial" pitchFamily="-112" charset="0"/>
              </a:rPr>
              <a:t>Chaperone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pitchFamily="-112" charset="0"/>
              </a:rPr>
              <a:t>protein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2124075" y="3582987"/>
            <a:ext cx="1114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>
                <a:latin typeface="Arial" pitchFamily="-112" charset="0"/>
              </a:rPr>
              <a:t>Cortisol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pitchFamily="-112" charset="0"/>
              </a:rPr>
              <a:t>receptor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079500" y="3097212"/>
            <a:ext cx="159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pitchFamily="-112" charset="0"/>
              </a:rPr>
              <a:t>Inside of cell</a:t>
            </a: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1079500" y="2316162"/>
            <a:ext cx="179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pitchFamily="-112" charset="0"/>
              </a:rPr>
              <a:t>Outside of cell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216275" y="2008187"/>
            <a:ext cx="1935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pitchFamily="-112" charset="0"/>
              </a:rPr>
              <a:t>Signal (cortisol)</a:t>
            </a: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 flipV="1">
            <a:off x="5003800" y="2771775"/>
            <a:ext cx="300038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 flipH="1" flipV="1">
            <a:off x="3154363" y="4002087"/>
            <a:ext cx="358775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flipV="1">
            <a:off x="2587625" y="4743450"/>
            <a:ext cx="347663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chemeClr val="bg1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869532" y="5647532"/>
            <a:ext cx="1143000" cy="112553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612309" y="22478"/>
            <a:ext cx="104813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Lect.16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304800" y="438835"/>
            <a:ext cx="3174104" cy="3231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pple Casual"/>
                <a:cs typeface="Apple Casual"/>
              </a:rPr>
              <a:t>Cell signaling/communication</a:t>
            </a:r>
          </a:p>
          <a:p>
            <a:pPr>
              <a:lnSpc>
                <a:spcPct val="80000"/>
              </a:lnSpc>
            </a:pPr>
            <a:endParaRPr lang="en-US" dirty="0">
              <a:latin typeface="Apple Casual"/>
              <a:cs typeface="Apple Casu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33" y="0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44127" y="1078468"/>
            <a:ext cx="24553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Apple Casual"/>
                <a:cs typeface="Apple Casual"/>
              </a:rPr>
              <a:t>Membrane receptors</a:t>
            </a:r>
          </a:p>
          <a:p>
            <a:endParaRPr lang="en-US" b="1" dirty="0" smtClean="0">
              <a:latin typeface="Apple Casual"/>
              <a:cs typeface="Apple Casual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533400" y="1530133"/>
            <a:ext cx="6076492" cy="4718267"/>
            <a:chOff x="767051" y="4648200"/>
            <a:chExt cx="6076492" cy="4718267"/>
          </a:xfrm>
        </p:grpSpPr>
        <p:sp>
          <p:nvSpPr>
            <p:cNvPr id="29" name="Rectangle 28"/>
            <p:cNvSpPr/>
            <p:nvPr/>
          </p:nvSpPr>
          <p:spPr>
            <a:xfrm>
              <a:off x="838200" y="4648200"/>
              <a:ext cx="34320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latin typeface="Apple Casual"/>
                  <a:cs typeface="Apple Casual"/>
                </a:rPr>
                <a:t>• </a:t>
              </a:r>
              <a:r>
                <a:rPr lang="en-US" i="1" dirty="0" err="1" smtClean="0">
                  <a:latin typeface="Apple Casual"/>
                  <a:cs typeface="Apple Casual"/>
                </a:rPr>
                <a:t>Kinases</a:t>
              </a:r>
              <a:endParaRPr lang="en-US" i="1" dirty="0" smtClean="0">
                <a:latin typeface="Apple Casual"/>
                <a:cs typeface="Apple Casual"/>
              </a:endParaRPr>
            </a:p>
            <a:p>
              <a:r>
                <a:rPr lang="en-US" i="1" dirty="0" smtClean="0">
                  <a:latin typeface="Apple Casual"/>
                  <a:cs typeface="Apple Casual"/>
                </a:rPr>
                <a:t>	- </a:t>
              </a:r>
              <a:r>
                <a:rPr lang="en-US" i="1" dirty="0" err="1" smtClean="0">
                  <a:latin typeface="Apple Casual"/>
                  <a:cs typeface="Apple Casual"/>
                </a:rPr>
                <a:t>phosphorylation</a:t>
              </a:r>
              <a:r>
                <a:rPr lang="en-US" i="1" dirty="0" smtClean="0">
                  <a:latin typeface="Apple Casual"/>
                  <a:cs typeface="Apple Casual"/>
                </a:rPr>
                <a:t> cascade</a:t>
              </a:r>
            </a:p>
            <a:p>
              <a:r>
                <a:rPr lang="en-US" i="1" dirty="0" smtClean="0">
                  <a:latin typeface="Apple Casual"/>
                  <a:cs typeface="Apple Casual"/>
                </a:rPr>
                <a:t>	-</a:t>
              </a: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/>
            <a:srcRect t="14286" r="10745" b="11429"/>
            <a:stretch>
              <a:fillRect/>
            </a:stretch>
          </p:blipFill>
          <p:spPr bwMode="auto">
            <a:xfrm>
              <a:off x="767051" y="5562600"/>
              <a:ext cx="6076492" cy="3803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2" name="Rectangle 21"/>
          <p:cNvSpPr/>
          <p:nvPr/>
        </p:nvSpPr>
        <p:spPr>
          <a:xfrm>
            <a:off x="2971800" y="2438400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Apple Casual"/>
                <a:cs typeface="Apple Casual"/>
              </a:rPr>
              <a:t>Growth factor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290349" y="206906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pple Casual"/>
                <a:cs typeface="Apple Casual"/>
              </a:rPr>
              <a:t>signal amplification</a:t>
            </a:r>
            <a:endParaRPr lang="en-US" dirty="0"/>
          </a:p>
        </p:txBody>
      </p:sp>
      <p:pic>
        <p:nvPicPr>
          <p:cNvPr id="26" name="Picture 4" descr="Life9e-Fig-07-11-0R"/>
          <p:cNvPicPr preferRelativeResize="0">
            <a:picLocks noChangeAspect="1" noChangeArrowheads="1"/>
          </p:cNvPicPr>
          <p:nvPr/>
        </p:nvPicPr>
        <p:blipFill>
          <a:blip r:embed="rId4"/>
          <a:srcRect l="10714" r="12857" b="49756"/>
          <a:stretch>
            <a:fillRect/>
          </a:stretch>
        </p:blipFill>
        <p:spPr bwMode="auto">
          <a:xfrm>
            <a:off x="1010650" y="6358255"/>
            <a:ext cx="5313950" cy="255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612309" y="22478"/>
            <a:ext cx="104813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Lect.16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28600" y="515035"/>
            <a:ext cx="3174104" cy="3231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pple Casual"/>
                <a:cs typeface="Apple Casual"/>
              </a:rPr>
              <a:t>Cell signaling/communication</a:t>
            </a:r>
          </a:p>
          <a:p>
            <a:pPr>
              <a:lnSpc>
                <a:spcPct val="80000"/>
              </a:lnSpc>
            </a:pPr>
            <a:endParaRPr lang="en-US" dirty="0">
              <a:latin typeface="Apple Casual"/>
              <a:cs typeface="Apple Casu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0349" y="431113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pple Casual"/>
                <a:cs typeface="Apple Casual"/>
              </a:rPr>
              <a:t>adaptor</a:t>
            </a:r>
            <a:endParaRPr lang="en-US" dirty="0"/>
          </a:p>
        </p:txBody>
      </p:sp>
      <p:grpSp>
        <p:nvGrpSpPr>
          <p:cNvPr id="3" name="Group 18"/>
          <p:cNvGrpSpPr/>
          <p:nvPr/>
        </p:nvGrpSpPr>
        <p:grpSpPr>
          <a:xfrm>
            <a:off x="5334000" y="3733801"/>
            <a:ext cx="709018" cy="729734"/>
            <a:chOff x="5334000" y="3733801"/>
            <a:chExt cx="709018" cy="729734"/>
          </a:xfrm>
        </p:grpSpPr>
        <p:cxnSp>
          <p:nvCxnSpPr>
            <p:cNvPr id="16" name="Straight Arrow Connector 15"/>
            <p:cNvCxnSpPr/>
            <p:nvPr/>
          </p:nvCxnSpPr>
          <p:spPr>
            <a:xfrm rot="5400000">
              <a:off x="5320755" y="3747046"/>
              <a:ext cx="304800" cy="27830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751464" y="4171980"/>
              <a:ext cx="304800" cy="27830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290349" y="5703332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pple Casual"/>
                <a:cs typeface="Apple Casual"/>
              </a:rPr>
              <a:t>Posttranslational Regulation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2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33" y="0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4549" y="2101805"/>
            <a:ext cx="24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pple Casual"/>
                <a:cs typeface="Apple Casual"/>
              </a:rPr>
              <a:t>KINASES &amp; CANCER</a:t>
            </a:r>
          </a:p>
          <a:p>
            <a:endParaRPr lang="en-US" dirty="0" smtClean="0">
              <a:latin typeface="Apple Casual"/>
              <a:cs typeface="Apple Casual"/>
            </a:endParaRPr>
          </a:p>
        </p:txBody>
      </p:sp>
      <p:pic>
        <p:nvPicPr>
          <p:cNvPr id="26" name="Picture 4" descr="Life9e-Fig-07-11-0R"/>
          <p:cNvPicPr preferRelativeResize="0">
            <a:picLocks noChangeAspect="1" noChangeArrowheads="1"/>
          </p:cNvPicPr>
          <p:nvPr/>
        </p:nvPicPr>
        <p:blipFill>
          <a:blip r:embed="rId3"/>
          <a:srcRect l="10714" t="58537" r="10714" b="4390"/>
          <a:stretch>
            <a:fillRect/>
          </a:stretch>
        </p:blipFill>
        <p:spPr bwMode="auto">
          <a:xfrm>
            <a:off x="855133" y="2525400"/>
            <a:ext cx="4966302" cy="171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3324114" y="2351545"/>
            <a:ext cx="333068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u="none" dirty="0">
                <a:latin typeface="Apple Casual"/>
                <a:cs typeface="Apple Casual"/>
              </a:rPr>
              <a:t>Types of </a:t>
            </a:r>
            <a:r>
              <a:rPr lang="en-US" sz="1800" i="1" u="none" dirty="0" err="1">
                <a:latin typeface="Apple Casual"/>
                <a:cs typeface="Apple Casual"/>
              </a:rPr>
              <a:t>Oncogene</a:t>
            </a:r>
            <a:r>
              <a:rPr lang="en-US" sz="1800" i="1" u="none" dirty="0">
                <a:latin typeface="Apple Casual"/>
                <a:cs typeface="Apple Casual"/>
              </a:rPr>
              <a:t> mutations:</a:t>
            </a:r>
          </a:p>
          <a:p>
            <a:r>
              <a:rPr lang="en-US" sz="1800" i="1" u="none" dirty="0" smtClean="0">
                <a:latin typeface="Apple Casual"/>
                <a:cs typeface="Apple Casual"/>
              </a:rPr>
              <a:t>	point </a:t>
            </a:r>
            <a:r>
              <a:rPr lang="en-US" sz="1800" i="1" u="none" dirty="0">
                <a:latin typeface="Apple Casual"/>
                <a:cs typeface="Apple Casual"/>
              </a:rPr>
              <a:t>mutations</a:t>
            </a:r>
            <a:endParaRPr lang="en-US" sz="1800" i="1" u="none" dirty="0" smtClean="0">
              <a:latin typeface="Apple Casual"/>
              <a:cs typeface="Apple Casual"/>
            </a:endParaRPr>
          </a:p>
          <a:p>
            <a:endParaRPr lang="en-US" sz="1800" i="1" u="none" dirty="0">
              <a:latin typeface="Apple Casual"/>
              <a:cs typeface="Apple Casu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2534" y="4408572"/>
            <a:ext cx="611293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 err="1" smtClean="0">
                <a:latin typeface="Apple Casual"/>
                <a:cs typeface="Apple Casual"/>
              </a:rPr>
              <a:t>Ras</a:t>
            </a:r>
            <a:r>
              <a:rPr lang="en-US" i="1" dirty="0" smtClean="0">
                <a:latin typeface="Apple Casual"/>
                <a:cs typeface="Apple Casual"/>
              </a:rPr>
              <a:t>:</a:t>
            </a:r>
            <a:endParaRPr lang="en-US" i="1" dirty="0">
              <a:latin typeface="Apple Casual"/>
              <a:cs typeface="Apple Casual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122781" y="5396281"/>
            <a:ext cx="479786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u="none" dirty="0">
                <a:latin typeface="Apple Casual"/>
                <a:cs typeface="Apple Casual"/>
              </a:rPr>
              <a:t>Types of </a:t>
            </a:r>
            <a:r>
              <a:rPr lang="en-US" sz="1800" i="1" u="none" dirty="0" err="1">
                <a:latin typeface="Apple Casual"/>
                <a:cs typeface="Apple Casual"/>
              </a:rPr>
              <a:t>Oncogene</a:t>
            </a:r>
            <a:r>
              <a:rPr lang="en-US" sz="1800" i="1" u="none" dirty="0">
                <a:latin typeface="Apple Casual"/>
                <a:cs typeface="Apple Casual"/>
              </a:rPr>
              <a:t> </a:t>
            </a:r>
            <a:r>
              <a:rPr lang="en-US" sz="1800" i="1" u="none" dirty="0" smtClean="0">
                <a:latin typeface="Apple Casual"/>
                <a:cs typeface="Apple Casual"/>
              </a:rPr>
              <a:t>mutations:</a:t>
            </a:r>
            <a:r>
              <a:rPr lang="en-US" i="1" dirty="0" smtClean="0">
                <a:latin typeface="Apple Casual"/>
                <a:cs typeface="Apple Casual"/>
              </a:rPr>
              <a:t> </a:t>
            </a:r>
            <a:r>
              <a:rPr lang="en-US" i="1" dirty="0" err="1" smtClean="0">
                <a:latin typeface="Apple Casual"/>
                <a:cs typeface="Apple Casual"/>
              </a:rPr>
              <a:t>misregulation</a:t>
            </a:r>
            <a:endParaRPr lang="en-US" sz="1800" i="1" u="none" dirty="0" smtClean="0">
              <a:latin typeface="Apple Casual"/>
              <a:cs typeface="Apple Casual"/>
            </a:endParaRPr>
          </a:p>
          <a:p>
            <a:endParaRPr lang="en-US" sz="1800" i="1" u="none" dirty="0">
              <a:latin typeface="Apple Casual"/>
              <a:cs typeface="Apple Casual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612309" y="22478"/>
            <a:ext cx="104813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Lect.16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0455" y="1277076"/>
            <a:ext cx="24553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Apple Casual"/>
                <a:cs typeface="Apple Casual"/>
              </a:rPr>
              <a:t>Membrane receptors</a:t>
            </a:r>
          </a:p>
          <a:p>
            <a:endParaRPr lang="en-US" b="1" dirty="0" smtClean="0">
              <a:latin typeface="Apple Casual"/>
              <a:cs typeface="Apple Casual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8696" y="609600"/>
            <a:ext cx="3174104" cy="3231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pple Casual"/>
                <a:cs typeface="Apple Casual"/>
              </a:rPr>
              <a:t>Cell signaling/communication</a:t>
            </a:r>
          </a:p>
          <a:p>
            <a:pPr>
              <a:lnSpc>
                <a:spcPct val="80000"/>
              </a:lnSpc>
            </a:pPr>
            <a:endParaRPr lang="en-US" dirty="0">
              <a:latin typeface="Apple Casual"/>
              <a:cs typeface="Apple Casual"/>
            </a:endParaRPr>
          </a:p>
        </p:txBody>
      </p:sp>
      <p:pic>
        <p:nvPicPr>
          <p:cNvPr id="17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392" y="6197146"/>
            <a:ext cx="6640830" cy="11772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/>
      <p:bldP spid="31" grpId="1" build="allAtOnce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33" y="0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4549" y="1679188"/>
            <a:ext cx="24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pple Casual"/>
                <a:cs typeface="Apple Casual"/>
              </a:rPr>
              <a:t>KINASES &amp; CANCER</a:t>
            </a:r>
          </a:p>
          <a:p>
            <a:endParaRPr lang="en-US" dirty="0" smtClean="0">
              <a:latin typeface="Apple Casual"/>
              <a:cs typeface="Apple Casual"/>
            </a:endParaRP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309980" y="2069660"/>
            <a:ext cx="512562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u="none" dirty="0">
                <a:latin typeface="Apple Casual"/>
                <a:cs typeface="Apple Casual"/>
              </a:rPr>
              <a:t>Types of </a:t>
            </a:r>
            <a:r>
              <a:rPr lang="en-US" sz="1800" i="1" u="none" dirty="0" err="1">
                <a:latin typeface="Apple Casual"/>
                <a:cs typeface="Apple Casual"/>
              </a:rPr>
              <a:t>Oncogene</a:t>
            </a:r>
            <a:r>
              <a:rPr lang="en-US" sz="1800" i="1" u="none" dirty="0">
                <a:latin typeface="Apple Casual"/>
                <a:cs typeface="Apple Casual"/>
              </a:rPr>
              <a:t> </a:t>
            </a:r>
            <a:r>
              <a:rPr lang="en-US" sz="1800" i="1" u="none" dirty="0" smtClean="0">
                <a:latin typeface="Apple Casual"/>
                <a:cs typeface="Apple Casual"/>
              </a:rPr>
              <a:t>mutations:</a:t>
            </a:r>
            <a:r>
              <a:rPr lang="en-US" i="1" dirty="0" smtClean="0">
                <a:latin typeface="Apple Casual"/>
                <a:cs typeface="Apple Casual"/>
              </a:rPr>
              <a:t> </a:t>
            </a:r>
            <a:r>
              <a:rPr lang="en-US" sz="1800" i="1" u="none" dirty="0" err="1" smtClean="0">
                <a:latin typeface="Apple Casual"/>
                <a:cs typeface="Apple Casual"/>
              </a:rPr>
              <a:t>misregulation</a:t>
            </a:r>
            <a:endParaRPr lang="en-US" sz="1800" i="1" u="none" dirty="0" smtClean="0">
              <a:latin typeface="Apple Casual"/>
              <a:cs typeface="Apple Casual"/>
            </a:endParaRPr>
          </a:p>
          <a:p>
            <a:endParaRPr lang="en-US" sz="1800" i="1" u="none" dirty="0">
              <a:latin typeface="Apple Casual"/>
              <a:cs typeface="Apple Casual"/>
            </a:endParaRP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3267075" y="4148139"/>
            <a:ext cx="2243138" cy="708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 u="none" dirty="0"/>
              <a:t>bcl</a:t>
            </a:r>
            <a:r>
              <a:rPr lang="en-US" sz="2000" u="none" dirty="0"/>
              <a:t>2 on in B </a:t>
            </a:r>
            <a:r>
              <a:rPr lang="en-US" sz="2000" u="none" dirty="0" err="1"/>
              <a:t>lymp</a:t>
            </a:r>
            <a:r>
              <a:rPr lang="en-US" sz="2000" u="none" dirty="0"/>
              <a:t>.</a:t>
            </a:r>
          </a:p>
          <a:p>
            <a:r>
              <a:rPr lang="en-US" sz="2000" u="none" dirty="0"/>
              <a:t>Prevents apoptosis</a:t>
            </a:r>
          </a:p>
        </p:txBody>
      </p:sp>
      <p:pic>
        <p:nvPicPr>
          <p:cNvPr id="15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7" y="2785110"/>
            <a:ext cx="6640830" cy="11772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305984" y="4114800"/>
            <a:ext cx="1708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i="1" u="none" dirty="0"/>
              <a:t>Novel Gene Regulation</a:t>
            </a:r>
            <a:endParaRPr lang="en-US" sz="2000" dirty="0"/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5612309" y="22478"/>
            <a:ext cx="104813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Lect.16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40455" y="1154668"/>
            <a:ext cx="24553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Apple Casual"/>
                <a:cs typeface="Apple Casual"/>
              </a:rPr>
              <a:t>Membrane receptors</a:t>
            </a:r>
          </a:p>
          <a:p>
            <a:endParaRPr lang="en-US" b="1" dirty="0" smtClean="0">
              <a:latin typeface="Apple Casual"/>
              <a:cs typeface="Apple Casual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78696" y="609600"/>
            <a:ext cx="3174104" cy="3231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pple Casual"/>
                <a:cs typeface="Apple Casual"/>
              </a:rPr>
              <a:t>Cell signaling/communication</a:t>
            </a:r>
          </a:p>
          <a:p>
            <a:pPr>
              <a:lnSpc>
                <a:spcPct val="80000"/>
              </a:lnSpc>
            </a:pPr>
            <a:endParaRPr lang="en-US" dirty="0">
              <a:latin typeface="Apple Casual"/>
              <a:cs typeface="Apple Casu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/>
      <p:bldP spid="31" grpId="1" build="allAtOnce"/>
      <p:bldP spid="13" grpId="0" build="p" autoUpdateAnimBg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752087" y="136525"/>
            <a:ext cx="5572513" cy="625475"/>
            <a:chOff x="752087" y="136525"/>
            <a:chExt cx="5572513" cy="625475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276463" y="159003"/>
              <a:ext cx="104813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Lect.15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52087" y="136525"/>
              <a:ext cx="222726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</a:rPr>
                <a:t>Intro to Biotech</a:t>
              </a:r>
              <a:endParaRPr lang="en-U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6029" y="300335"/>
              <a:ext cx="15221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latin typeface="Comic Sans MS"/>
                  <a:cs typeface="Comic Sans MS"/>
                </a:rPr>
                <a:t>Genomics</a:t>
              </a:r>
            </a:p>
          </p:txBody>
        </p:sp>
      </p:grp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57200" y="1062335"/>
            <a:ext cx="223615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Comic Sans MS" charset="0"/>
              </a:rPr>
              <a:t>Metagenomics</a:t>
            </a:r>
            <a:endParaRPr lang="en-US" sz="2400" b="1" dirty="0">
              <a:latin typeface="Comic Sans M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4649" y="2895600"/>
            <a:ext cx="3272951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Apple Casual"/>
                <a:cs typeface="Apple Casual"/>
              </a:rPr>
              <a:t>•</a:t>
            </a:r>
          </a:p>
          <a:p>
            <a:r>
              <a:rPr lang="en-US" dirty="0" smtClean="0">
                <a:latin typeface="Apple Casual"/>
                <a:cs typeface="Apple Casual"/>
              </a:rPr>
              <a:t>• 4.4lbs</a:t>
            </a:r>
          </a:p>
          <a:p>
            <a:r>
              <a:rPr lang="en-US" dirty="0" smtClean="0">
                <a:latin typeface="Apple Casual"/>
                <a:cs typeface="Apple Casual"/>
              </a:rPr>
              <a:t>•</a:t>
            </a:r>
          </a:p>
          <a:p>
            <a:r>
              <a:rPr lang="en-US" dirty="0" smtClean="0">
                <a:latin typeface="Apple Casual"/>
                <a:cs typeface="Apple Casual"/>
              </a:rPr>
              <a:t>• 12,000 samples</a:t>
            </a:r>
            <a:endParaRPr lang="en-US" dirty="0">
              <a:latin typeface="Apple Casual"/>
              <a:cs typeface="Apple Casu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341" y="1896070"/>
            <a:ext cx="3893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pple Casual"/>
                <a:cs typeface="Apple Casual"/>
              </a:rPr>
              <a:t>Goal =</a:t>
            </a:r>
            <a:r>
              <a:rPr lang="en-US" dirty="0" smtClean="0">
                <a:latin typeface="Apple Casual"/>
                <a:cs typeface="Apple Casual"/>
              </a:rPr>
              <a:t> </a:t>
            </a:r>
            <a:endParaRPr lang="en-US" dirty="0">
              <a:latin typeface="Apple Casual"/>
              <a:cs typeface="Apple Casu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657600" y="1293166"/>
            <a:ext cx="2920842" cy="4260444"/>
            <a:chOff x="3657600" y="1293166"/>
            <a:chExt cx="2920842" cy="42604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6463" y="2170330"/>
              <a:ext cx="2540000" cy="3383280"/>
            </a:xfrm>
            <a:prstGeom prst="rect">
              <a:avLst/>
            </a:prstGeom>
          </p:spPr>
        </p:pic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3657600" y="1293166"/>
              <a:ext cx="2920842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 smtClean="0">
                  <a:latin typeface="Comic Sans MS" charset="0"/>
                </a:rPr>
                <a:t>Human </a:t>
              </a:r>
              <a:r>
                <a:rPr lang="en-US" sz="2400" b="1" dirty="0" err="1" smtClean="0">
                  <a:latin typeface="Comic Sans MS" charset="0"/>
                </a:rPr>
                <a:t>microbiome</a:t>
              </a:r>
              <a:endParaRPr lang="en-US" sz="2400" b="1" dirty="0">
                <a:latin typeface="Comic Sans M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38600" y="1800998"/>
              <a:ext cx="2102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pple Casual"/>
                  <a:cs typeface="Apple Casual"/>
                </a:rPr>
                <a:t> Joshua Lederberg</a:t>
              </a:r>
              <a:endParaRPr lang="en-US" dirty="0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49" y="4038600"/>
            <a:ext cx="3124200" cy="303276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962400" y="6188710"/>
            <a:ext cx="2435381" cy="2463284"/>
            <a:chOff x="3962400" y="6188710"/>
            <a:chExt cx="2435381" cy="246328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000" y="7348359"/>
              <a:ext cx="990600" cy="853440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4342753" y="6188710"/>
              <a:ext cx="20550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latin typeface="Apple Casual"/>
                  <a:cs typeface="Apple Casual"/>
                </a:rPr>
                <a:t>MyMicrobes</a:t>
              </a:r>
              <a:endParaRPr lang="en-US" sz="28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2400" y="6886694"/>
              <a:ext cx="1143000" cy="1765300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57200" y="7313414"/>
            <a:ext cx="2057400" cy="1379260"/>
            <a:chOff x="457200" y="7313414"/>
            <a:chExt cx="2057400" cy="1379260"/>
          </a:xfrm>
        </p:grpSpPr>
        <p:sp>
          <p:nvSpPr>
            <p:cNvPr id="30" name="Rectangle 29"/>
            <p:cNvSpPr/>
            <p:nvPr/>
          </p:nvSpPr>
          <p:spPr>
            <a:xfrm>
              <a:off x="577182" y="7769344"/>
              <a:ext cx="193741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mic Sans MS"/>
                  <a:cs typeface="Comic Sans MS"/>
                </a:rPr>
                <a:t>• </a:t>
              </a:r>
              <a:r>
                <a:rPr lang="en-US" dirty="0" err="1" smtClean="0">
                  <a:latin typeface="Comic Sans MS"/>
                  <a:cs typeface="Comic Sans MS"/>
                </a:rPr>
                <a:t>Bacteroides</a:t>
              </a:r>
              <a:r>
                <a:rPr lang="en-US" dirty="0" smtClean="0">
                  <a:latin typeface="Comic Sans MS"/>
                  <a:cs typeface="Comic Sans MS"/>
                </a:rPr>
                <a:t> 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• </a:t>
              </a:r>
              <a:r>
                <a:rPr lang="en-US" dirty="0" err="1" smtClean="0">
                  <a:latin typeface="Comic Sans MS"/>
                  <a:cs typeface="Comic Sans MS"/>
                </a:rPr>
                <a:t>Prevotella</a:t>
              </a:r>
              <a:r>
                <a:rPr lang="en-US" dirty="0" smtClean="0">
                  <a:latin typeface="Comic Sans MS"/>
                  <a:cs typeface="Comic Sans MS"/>
                </a:rPr>
                <a:t> 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• </a:t>
              </a:r>
              <a:r>
                <a:rPr lang="en-US" dirty="0" err="1" smtClean="0">
                  <a:latin typeface="Comic Sans MS"/>
                  <a:cs typeface="Comic Sans MS"/>
                </a:rPr>
                <a:t>Ruminococcus</a:t>
              </a:r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7200" y="7313414"/>
              <a:ext cx="17374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u="sng" dirty="0" err="1" smtClean="0">
                  <a:latin typeface="Apple Casual"/>
                  <a:cs typeface="Apple Casual"/>
                </a:rPr>
                <a:t>Enterotypes</a:t>
              </a:r>
              <a:endParaRPr lang="en-US" sz="2400" u="sng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181404" y="8692674"/>
            <a:ext cx="89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pple Casual"/>
                <a:cs typeface="Apple Casual"/>
              </a:rPr>
              <a:t>Navel</a:t>
            </a:r>
            <a:r>
              <a:rPr lang="en-US" i="1" dirty="0" smtClean="0">
                <a:latin typeface="Apple Casual"/>
                <a:cs typeface="Apple Casual"/>
              </a:rPr>
              <a:t>: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21354" y="1075253"/>
            <a:ext cx="6660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latin typeface="Apple Casual"/>
                <a:cs typeface="Apple Casual"/>
              </a:rPr>
              <a:t>Synthetic Biology</a:t>
            </a:r>
            <a:r>
              <a:rPr lang="en-US" dirty="0" smtClean="0">
                <a:latin typeface="Apple Casual"/>
                <a:cs typeface="Apple Casual"/>
              </a:rPr>
              <a:t>: What is it? </a:t>
            </a:r>
          </a:p>
          <a:p>
            <a:r>
              <a:rPr lang="en-US" i="1" dirty="0" smtClean="0">
                <a:latin typeface="Apple Casual"/>
                <a:cs typeface="Apple Casual"/>
              </a:rPr>
              <a:t>2 broad classes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533400" y="2653605"/>
            <a:ext cx="5791201" cy="3823395"/>
            <a:chOff x="533400" y="2133600"/>
            <a:chExt cx="5791201" cy="3823395"/>
          </a:xfrm>
        </p:grpSpPr>
        <p:sp>
          <p:nvSpPr>
            <p:cNvPr id="22" name="Rounded Rectangle 21"/>
            <p:cNvSpPr/>
            <p:nvPr/>
          </p:nvSpPr>
          <p:spPr>
            <a:xfrm>
              <a:off x="1676400" y="2133600"/>
              <a:ext cx="2895600" cy="1447800"/>
            </a:xfrm>
            <a:prstGeom prst="roundRect">
              <a:avLst/>
            </a:prstGeom>
            <a:gradFill flip="none" rotWithShape="1">
              <a:gsLst>
                <a:gs pos="75000">
                  <a:srgbClr val="00800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pple Casual"/>
                  <a:cs typeface="Apple Casual"/>
                </a:rPr>
                <a:t>Biology</a:t>
              </a:r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5400000">
              <a:off x="2806713" y="3923506"/>
              <a:ext cx="533400" cy="1588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533400" y="5033665"/>
              <a:ext cx="579120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b="1" i="1" dirty="0" smtClean="0">
                  <a:solidFill>
                    <a:srgbClr val="FF0000"/>
                  </a:solidFill>
                  <a:latin typeface="Apple Casual"/>
                  <a:cs typeface="Apple Casual"/>
                </a:rPr>
                <a:t> </a:t>
              </a:r>
            </a:p>
            <a:p>
              <a:pPr marL="342900" indent="-342900"/>
              <a:r>
                <a:rPr lang="en-US" b="1" i="1" dirty="0" smtClean="0">
                  <a:solidFill>
                    <a:srgbClr val="FF0000"/>
                  </a:solidFill>
                  <a:latin typeface="Apple Casual"/>
                  <a:cs typeface="Apple Casual"/>
                </a:rPr>
                <a:t>2.</a:t>
              </a:r>
              <a:r>
                <a:rPr lang="en-US" b="1" i="1" dirty="0" smtClean="0">
                  <a:solidFill>
                    <a:srgbClr val="FF0000"/>
                  </a:solidFill>
                  <a:latin typeface="Apple Casual"/>
                  <a:cs typeface="Apple Casual"/>
                </a:rPr>
                <a:t>  </a:t>
              </a:r>
            </a:p>
            <a:p>
              <a:pPr marL="342900" indent="-342900"/>
              <a:r>
                <a:rPr lang="en-US" b="1" i="1" dirty="0" smtClean="0">
                  <a:solidFill>
                    <a:srgbClr val="FF0000"/>
                  </a:solidFill>
                  <a:latin typeface="Apple Casual"/>
                  <a:cs typeface="Apple Casual"/>
                </a:rPr>
                <a:t>3.</a:t>
              </a:r>
              <a:r>
                <a:rPr lang="en-US" b="1" i="1" dirty="0" smtClean="0">
                  <a:solidFill>
                    <a:srgbClr val="FF0000"/>
                  </a:solidFill>
                  <a:latin typeface="Apple Casual"/>
                  <a:cs typeface="Apple Casual"/>
                </a:rPr>
                <a:t>  </a:t>
              </a:r>
              <a:endParaRPr lang="en-US" b="1" i="1" dirty="0" smtClean="0">
                <a:solidFill>
                  <a:srgbClr val="FF0000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66800" y="4387334"/>
              <a:ext cx="42242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  <a:latin typeface="Apple Casual"/>
                  <a:cs typeface="Apple Casual"/>
                </a:rPr>
                <a:t>Synthetic Biology 1.0 – MIT, 2004</a:t>
              </a:r>
              <a:endParaRPr lang="en-US" sz="2000" b="1" dirty="0">
                <a:solidFill>
                  <a:srgbClr val="0000FF"/>
                </a:solidFill>
                <a:latin typeface="Apple Casual"/>
                <a:cs typeface="Apple Casu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533400" y="1721584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i="1" dirty="0" smtClean="0">
                <a:latin typeface="Apple Casual"/>
                <a:cs typeface="Apple Casual"/>
              </a:rPr>
              <a:t> </a:t>
            </a:r>
            <a:endParaRPr lang="en-US" i="1" dirty="0" smtClean="0">
              <a:latin typeface="Apple Casual"/>
              <a:cs typeface="Apple Casu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2090916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Apple Casual"/>
                <a:cs typeface="Apple Casual"/>
              </a:rPr>
              <a:t>2.</a:t>
            </a:r>
            <a:r>
              <a:rPr lang="en-US" i="1" dirty="0" smtClean="0">
                <a:latin typeface="Apple Casual"/>
                <a:cs typeface="Apple Casual"/>
              </a:rPr>
              <a:t>  </a:t>
            </a:r>
            <a:endParaRPr lang="en-US" i="1" dirty="0" smtClean="0">
              <a:latin typeface="Apple Casual"/>
              <a:cs typeface="Apple Casual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1354" y="92075"/>
            <a:ext cx="6356363" cy="534988"/>
            <a:chOff x="1521" y="30"/>
            <a:chExt cx="2775" cy="337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521" y="30"/>
              <a:ext cx="97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Intro to </a:t>
              </a:r>
              <a:r>
                <a:rPr lang="en-US" sz="2000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Biotech</a:t>
              </a:r>
              <a:endParaRPr lang="en-US" sz="20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838" y="30"/>
              <a:ext cx="4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Lect.16</a:t>
              </a:r>
              <a:endParaRPr lang="en-US" sz="1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577" y="117"/>
              <a:ext cx="10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i="1" dirty="0" smtClean="0">
                  <a:latin typeface="Comic Sans MS" charset="0"/>
                </a:rPr>
                <a:t>Synthetic Biology</a:t>
              </a:r>
              <a:endParaRPr lang="en-US" sz="2000" b="1" i="1" dirty="0"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228600" y="901700"/>
            <a:ext cx="2514600" cy="1003300"/>
          </a:xfrm>
          <a:prstGeom prst="roundRect">
            <a:avLst/>
          </a:prstGeom>
          <a:gradFill flip="none" rotWithShape="1">
            <a:gsLst>
              <a:gs pos="75000">
                <a:srgbClr val="0000FF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Synthetic Biology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2438400"/>
            <a:ext cx="4861560" cy="65239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48200" y="4800600"/>
            <a:ext cx="20119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pple Casual"/>
                <a:cs typeface="Apple Casual"/>
              </a:rPr>
              <a:t>2003 – </a:t>
            </a:r>
            <a:r>
              <a:rPr lang="en-US" i="1" dirty="0" err="1" smtClean="0">
                <a:latin typeface="Apple Casual"/>
                <a:cs typeface="Apple Casual"/>
              </a:rPr>
              <a:t>PhiX</a:t>
            </a:r>
            <a:r>
              <a:rPr lang="en-US" i="1" dirty="0" smtClean="0">
                <a:latin typeface="Apple Casual"/>
                <a:cs typeface="Apple Casual"/>
              </a:rPr>
              <a:t> 174</a:t>
            </a:r>
          </a:p>
          <a:p>
            <a:r>
              <a:rPr lang="en-US" i="1" dirty="0" smtClean="0">
                <a:latin typeface="Apple Casual"/>
                <a:cs typeface="Apple Casual"/>
              </a:rPr>
              <a:t>		(5kb)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6516469"/>
            <a:ext cx="2304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pple Casual"/>
                <a:cs typeface="Apple Casual"/>
              </a:rPr>
              <a:t>2008 – Mycoplasma</a:t>
            </a:r>
          </a:p>
          <a:p>
            <a:r>
              <a:rPr lang="en-US" i="1" dirty="0" smtClean="0">
                <a:latin typeface="Apple Casual"/>
                <a:cs typeface="Apple Casual"/>
              </a:rPr>
              <a:t>		(582kb)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8200" y="3810000"/>
            <a:ext cx="2137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pple Casual"/>
                <a:cs typeface="Apple Casual"/>
              </a:rPr>
              <a:t>2002 – Poliovirus</a:t>
            </a:r>
          </a:p>
          <a:p>
            <a:r>
              <a:rPr lang="en-US" i="1" dirty="0" smtClean="0">
                <a:latin typeface="Apple Casual"/>
                <a:cs typeface="Apple Casual"/>
              </a:rPr>
              <a:t>	(7.5kb) web…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36547" y="5602069"/>
            <a:ext cx="2256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pple Casual"/>
                <a:cs typeface="Apple Casual"/>
              </a:rPr>
              <a:t>2005 – Spanish flu</a:t>
            </a:r>
          </a:p>
          <a:p>
            <a:r>
              <a:rPr lang="en-US" i="1" dirty="0" smtClean="0">
                <a:latin typeface="Apple Casual"/>
                <a:cs typeface="Apple Casual"/>
              </a:rPr>
              <a:t>	</a:t>
            </a:r>
            <a:r>
              <a:rPr lang="en-US" sz="1600" i="1" dirty="0" smtClean="0">
                <a:latin typeface="Apple Casual"/>
                <a:cs typeface="Apple Casual"/>
              </a:rPr>
              <a:t>CDC, 50million</a:t>
            </a:r>
            <a:endParaRPr lang="en-US" sz="1600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1354" y="92075"/>
            <a:ext cx="6356363" cy="534988"/>
            <a:chOff x="1521" y="30"/>
            <a:chExt cx="2775" cy="337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521" y="30"/>
              <a:ext cx="102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Intro to </a:t>
              </a:r>
              <a:r>
                <a:rPr lang="en-US" sz="2000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Biotech.</a:t>
              </a:r>
              <a:endParaRPr lang="en-US" sz="20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838" y="30"/>
              <a:ext cx="4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Lect.16</a:t>
              </a:r>
              <a:endParaRPr lang="en-US" sz="1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2577" y="117"/>
              <a:ext cx="10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i="1" dirty="0" smtClean="0">
                  <a:latin typeface="Comic Sans MS" charset="0"/>
                </a:rPr>
                <a:t>Synthetic Biology</a:t>
              </a:r>
              <a:endParaRPr lang="en-US" sz="2000" b="1" i="1" dirty="0"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6583" y="1219200"/>
            <a:ext cx="4068064" cy="42265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421920" y="1708666"/>
            <a:ext cx="159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1mb genome: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1354" y="92075"/>
            <a:ext cx="6356363" cy="534988"/>
            <a:chOff x="1521" y="30"/>
            <a:chExt cx="2775" cy="337"/>
          </a:xfrm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521" y="30"/>
              <a:ext cx="97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Intro to </a:t>
              </a:r>
              <a:r>
                <a:rPr lang="en-US" sz="2000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Biotech</a:t>
              </a:r>
              <a:endParaRPr lang="en-US" sz="20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838" y="30"/>
              <a:ext cx="4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Lect.16</a:t>
              </a:r>
              <a:endParaRPr lang="en-US" sz="1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577" y="117"/>
              <a:ext cx="10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i="1" dirty="0" smtClean="0">
                  <a:latin typeface="Comic Sans MS" charset="0"/>
                </a:rPr>
                <a:t>Synthetic Biology</a:t>
              </a:r>
              <a:endParaRPr lang="en-US" sz="2000" b="1" i="1" dirty="0">
                <a:latin typeface="Comic Sans MS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3881162" y="6664553"/>
            <a:ext cx="2714884" cy="2031325"/>
            <a:chOff x="6857697" y="4876800"/>
            <a:chExt cx="2714884" cy="2031325"/>
          </a:xfrm>
        </p:grpSpPr>
        <p:sp>
          <p:nvSpPr>
            <p:cNvPr id="28" name="TextBox 27"/>
            <p:cNvSpPr txBox="1"/>
            <p:nvPr/>
          </p:nvSpPr>
          <p:spPr>
            <a:xfrm>
              <a:off x="6857697" y="4876800"/>
              <a:ext cx="2714884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err="1" smtClean="0"/>
                <a:t>Mycoplasma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mycoides</a:t>
              </a:r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r>
                <a:rPr lang="en-US" i="1" dirty="0" smtClean="0"/>
                <a:t> </a:t>
              </a:r>
            </a:p>
            <a:p>
              <a:pPr algn="ctr"/>
              <a:endParaRPr lang="en-US" i="1" dirty="0" smtClean="0"/>
            </a:p>
            <a:p>
              <a:pPr algn="ctr"/>
              <a:r>
                <a:rPr lang="en-US" i="1" dirty="0" err="1" smtClean="0"/>
                <a:t>Mycoplasma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capricolum</a:t>
              </a:r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r>
                <a:rPr lang="en-US" i="1" dirty="0" smtClean="0"/>
                <a:t> </a:t>
              </a:r>
              <a:endParaRPr lang="en-US" i="1" dirty="0"/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7886700" y="5372100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rot="5400000">
              <a:off x="7887494" y="5869553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5400000">
              <a:off x="7888288" y="6479153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ectangle 16"/>
          <p:cNvSpPr/>
          <p:nvPr/>
        </p:nvSpPr>
        <p:spPr>
          <a:xfrm>
            <a:off x="135672" y="1134894"/>
            <a:ext cx="23789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latin typeface="Apple Casual"/>
                <a:cs typeface="Apple Casual"/>
              </a:rPr>
              <a:t>Synthetic genomes </a:t>
            </a:r>
            <a:endParaRPr lang="en-US" b="1" dirty="0"/>
          </a:p>
        </p:txBody>
      </p:sp>
      <p:grpSp>
        <p:nvGrpSpPr>
          <p:cNvPr id="5" name="Group 23"/>
          <p:cNvGrpSpPr/>
          <p:nvPr/>
        </p:nvGrpSpPr>
        <p:grpSpPr>
          <a:xfrm>
            <a:off x="376030" y="2514600"/>
            <a:ext cx="2832100" cy="5922982"/>
            <a:chOff x="376030" y="2514600"/>
            <a:chExt cx="2832100" cy="592298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030" y="6164282"/>
              <a:ext cx="2832100" cy="2273300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rot="5400000">
              <a:off x="794" y="3656806"/>
              <a:ext cx="2286000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21354" y="685800"/>
            <a:ext cx="66604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latin typeface="Apple Casual"/>
                <a:cs typeface="Apple Casual"/>
              </a:rPr>
              <a:t>Synthetic Biology</a:t>
            </a:r>
            <a:r>
              <a:rPr lang="en-US" dirty="0" smtClean="0">
                <a:latin typeface="Apple Casual"/>
                <a:cs typeface="Apple Casual"/>
              </a:rPr>
              <a:t>: What is it? </a:t>
            </a:r>
          </a:p>
          <a:p>
            <a:r>
              <a:rPr lang="en-US" i="1" dirty="0" smtClean="0">
                <a:latin typeface="Apple Casual"/>
                <a:cs typeface="Apple Casual"/>
              </a:rPr>
              <a:t>2 broad classes</a:t>
            </a:r>
          </a:p>
          <a:p>
            <a:r>
              <a:rPr lang="en-US" i="1" dirty="0" smtClean="0">
                <a:latin typeface="Apple Casual"/>
                <a:cs typeface="Apple Casual"/>
              </a:rPr>
              <a:t>	</a:t>
            </a:r>
            <a:r>
              <a:rPr lang="en-US" sz="1600" i="1" dirty="0" smtClean="0">
                <a:latin typeface="Apple Casual"/>
                <a:cs typeface="Apple Casual"/>
              </a:rPr>
              <a:t>1.</a:t>
            </a:r>
            <a:r>
              <a:rPr lang="en-US" sz="1600" i="1" dirty="0" smtClean="0">
                <a:latin typeface="Apple Casual"/>
                <a:cs typeface="Apple Casual"/>
              </a:rPr>
              <a:t>  </a:t>
            </a:r>
          </a:p>
          <a:p>
            <a:r>
              <a:rPr lang="en-US" sz="1600" i="1" dirty="0" smtClean="0">
                <a:latin typeface="Apple Casual"/>
                <a:cs typeface="Apple Casual"/>
              </a:rPr>
              <a:t>	2.</a:t>
            </a:r>
            <a:r>
              <a:rPr lang="en-US" sz="1600" i="1" dirty="0" smtClean="0">
                <a:latin typeface="Apple Casual"/>
                <a:cs typeface="Apple Casual"/>
              </a:rPr>
              <a:t>  </a:t>
            </a:r>
          </a:p>
          <a:p>
            <a:endParaRPr lang="en-US" i="1" dirty="0"/>
          </a:p>
        </p:txBody>
      </p:sp>
      <p:sp>
        <p:nvSpPr>
          <p:cNvPr id="22" name="Rounded Rectangle 21"/>
          <p:cNvSpPr/>
          <p:nvPr/>
        </p:nvSpPr>
        <p:spPr>
          <a:xfrm>
            <a:off x="1676400" y="2133600"/>
            <a:ext cx="2895600" cy="1447800"/>
          </a:xfrm>
          <a:prstGeom prst="roundRect">
            <a:avLst/>
          </a:prstGeom>
          <a:gradFill flip="none" rotWithShape="1">
            <a:gsLst>
              <a:gs pos="75000">
                <a:srgbClr val="008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Biology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676400" y="4267200"/>
            <a:ext cx="2895600" cy="1447800"/>
          </a:xfrm>
          <a:prstGeom prst="roundRect">
            <a:avLst/>
          </a:prstGeom>
          <a:gradFill flip="none" rotWithShape="1">
            <a:gsLst>
              <a:gs pos="75000">
                <a:srgbClr val="0000FF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Synthetic Biology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6987" y="6400800"/>
            <a:ext cx="1740409" cy="533400"/>
          </a:xfrm>
          <a:prstGeom prst="roundRect">
            <a:avLst/>
          </a:prstGeom>
          <a:gradFill flip="none" rotWithShape="1">
            <a:gsLst>
              <a:gs pos="75000">
                <a:srgbClr val="8000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Energy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4400" y="7162800"/>
            <a:ext cx="2159013" cy="533400"/>
          </a:xfrm>
          <a:prstGeom prst="roundRect">
            <a:avLst/>
          </a:prstGeom>
          <a:gradFill flip="none" rotWithShape="1">
            <a:gsLst>
              <a:gs pos="75000">
                <a:srgbClr val="8000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Medicine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86000" y="8001000"/>
            <a:ext cx="2159013" cy="533400"/>
          </a:xfrm>
          <a:prstGeom prst="roundRect">
            <a:avLst/>
          </a:prstGeom>
          <a:gradFill flip="none" rotWithShape="1">
            <a:gsLst>
              <a:gs pos="75000">
                <a:srgbClr val="8000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Biosensing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10000" y="7162800"/>
            <a:ext cx="2159013" cy="533400"/>
          </a:xfrm>
          <a:prstGeom prst="roundRect">
            <a:avLst/>
          </a:prstGeom>
          <a:gradFill flip="none" rotWithShape="1">
            <a:gsLst>
              <a:gs pos="75000">
                <a:srgbClr val="8000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Agriculture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22787" y="6400800"/>
            <a:ext cx="2159013" cy="533400"/>
          </a:xfrm>
          <a:prstGeom prst="roundRect">
            <a:avLst/>
          </a:prstGeom>
          <a:gradFill flip="none" rotWithShape="1">
            <a:gsLst>
              <a:gs pos="75000">
                <a:srgbClr val="8000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Environment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2806713" y="3923506"/>
            <a:ext cx="533400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1956581" y="5867400"/>
            <a:ext cx="939019" cy="5334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2331089" y="6217289"/>
            <a:ext cx="914400" cy="51942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2495718" y="6858000"/>
            <a:ext cx="1676400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3352800" y="6217289"/>
            <a:ext cx="914400" cy="51942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H="1" flipV="1">
            <a:off x="3632981" y="5867400"/>
            <a:ext cx="939019" cy="5334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1354" y="92075"/>
            <a:ext cx="6356363" cy="534988"/>
            <a:chOff x="1521" y="30"/>
            <a:chExt cx="2775" cy="337"/>
          </a:xfrm>
        </p:grpSpPr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1521" y="30"/>
              <a:ext cx="97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Intro to </a:t>
              </a:r>
              <a:r>
                <a:rPr lang="en-US" sz="2000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Biotech</a:t>
              </a:r>
              <a:endParaRPr lang="en-US" sz="20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3838" y="30"/>
              <a:ext cx="4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Lect.16</a:t>
              </a:r>
              <a:endParaRPr lang="en-US" sz="1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577" y="117"/>
              <a:ext cx="10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i="1" dirty="0" smtClean="0">
                  <a:latin typeface="Comic Sans MS" charset="0"/>
                </a:rPr>
                <a:t>Synthetic Biology</a:t>
              </a:r>
              <a:endParaRPr lang="en-US" sz="2000" b="1" i="1" dirty="0"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9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21354" y="685800"/>
            <a:ext cx="6660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latin typeface="Apple Casual"/>
                <a:cs typeface="Apple Casual"/>
              </a:rPr>
              <a:t>Synthetic Biology</a:t>
            </a:r>
            <a:endParaRPr lang="en-US" i="1" dirty="0"/>
          </a:p>
        </p:txBody>
      </p:sp>
      <p:sp>
        <p:nvSpPr>
          <p:cNvPr id="22" name="Rounded Rectangle 21"/>
          <p:cNvSpPr/>
          <p:nvPr/>
        </p:nvSpPr>
        <p:spPr>
          <a:xfrm>
            <a:off x="1676400" y="1295400"/>
            <a:ext cx="2895600" cy="1447800"/>
          </a:xfrm>
          <a:prstGeom prst="roundRect">
            <a:avLst/>
          </a:prstGeom>
          <a:gradFill flip="none" rotWithShape="1">
            <a:gsLst>
              <a:gs pos="75000">
                <a:srgbClr val="008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Biology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676400" y="3429000"/>
            <a:ext cx="2895600" cy="1447800"/>
          </a:xfrm>
          <a:prstGeom prst="roundRect">
            <a:avLst/>
          </a:prstGeom>
          <a:gradFill flip="none" rotWithShape="1">
            <a:gsLst>
              <a:gs pos="75000">
                <a:srgbClr val="0000FF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Synthetic Biology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6986" y="5715000"/>
            <a:ext cx="2235214" cy="762000"/>
          </a:xfrm>
          <a:prstGeom prst="roundRect">
            <a:avLst/>
          </a:prstGeom>
          <a:gradFill flip="none" rotWithShape="1">
            <a:gsLst>
              <a:gs pos="75000">
                <a:srgbClr val="0080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Recombinant</a:t>
            </a:r>
          </a:p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DNA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4400" y="6629400"/>
            <a:ext cx="2159013" cy="838200"/>
          </a:xfrm>
          <a:prstGeom prst="roundRect">
            <a:avLst/>
          </a:prstGeom>
          <a:gradFill flip="none" rotWithShape="1">
            <a:gsLst>
              <a:gs pos="77000">
                <a:srgbClr val="0080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Sequencing</a:t>
            </a:r>
          </a:p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Synthesis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810000" y="6629400"/>
            <a:ext cx="2850446" cy="838200"/>
          </a:xfrm>
          <a:prstGeom prst="roundRect">
            <a:avLst/>
          </a:prstGeom>
          <a:gradFill flip="none" rotWithShape="1">
            <a:gsLst>
              <a:gs pos="75000">
                <a:srgbClr val="0080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High throughput</a:t>
            </a:r>
          </a:p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technologies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419601" y="5638800"/>
            <a:ext cx="2240846" cy="838200"/>
          </a:xfrm>
          <a:prstGeom prst="roundRect">
            <a:avLst/>
          </a:prstGeom>
          <a:gradFill flip="none" rotWithShape="1">
            <a:gsLst>
              <a:gs pos="75000">
                <a:srgbClr val="0080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Computational</a:t>
            </a:r>
          </a:p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modeling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2806713" y="3085306"/>
            <a:ext cx="533400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1956581" y="5029200"/>
            <a:ext cx="939019" cy="5334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2331089" y="5379089"/>
            <a:ext cx="914400" cy="51942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3352800" y="5379089"/>
            <a:ext cx="914400" cy="51942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H="1" flipV="1">
            <a:off x="3632981" y="5029200"/>
            <a:ext cx="939019" cy="5334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1354" y="92075"/>
            <a:ext cx="6356363" cy="534988"/>
            <a:chOff x="1521" y="30"/>
            <a:chExt cx="2775" cy="337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521" y="30"/>
              <a:ext cx="97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Intro to </a:t>
              </a:r>
              <a:r>
                <a:rPr lang="en-US" sz="2000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Biotech</a:t>
              </a:r>
              <a:endParaRPr lang="en-US" sz="20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3838" y="30"/>
              <a:ext cx="4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Lect.16</a:t>
              </a:r>
              <a:endParaRPr lang="en-US" sz="1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577" y="117"/>
              <a:ext cx="10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i="1" dirty="0" smtClean="0">
                  <a:latin typeface="Comic Sans MS" charset="0"/>
                </a:rPr>
                <a:t>Synthetic Biology</a:t>
              </a:r>
              <a:endParaRPr lang="en-US" sz="2000" b="1" i="1" dirty="0"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21354" y="685800"/>
            <a:ext cx="66604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latin typeface="Apple Casual"/>
                <a:cs typeface="Apple Casual"/>
              </a:rPr>
              <a:t>Synthetic Biology</a:t>
            </a:r>
            <a:r>
              <a:rPr lang="en-US" dirty="0" smtClean="0">
                <a:latin typeface="Apple Casual"/>
                <a:cs typeface="Apple Casual"/>
              </a:rPr>
              <a:t>: What is it? </a:t>
            </a:r>
          </a:p>
          <a:p>
            <a:r>
              <a:rPr lang="en-US" i="1" dirty="0" smtClean="0">
                <a:latin typeface="Apple Casual"/>
                <a:cs typeface="Apple Casual"/>
              </a:rPr>
              <a:t>2 broad classes</a:t>
            </a:r>
          </a:p>
          <a:p>
            <a:r>
              <a:rPr lang="en-US" i="1" dirty="0" smtClean="0">
                <a:latin typeface="Apple Casual"/>
                <a:cs typeface="Apple Casual"/>
              </a:rPr>
              <a:t>	</a:t>
            </a:r>
            <a:r>
              <a:rPr lang="en-US" sz="1600" i="1" dirty="0" smtClean="0">
                <a:latin typeface="Apple Casual"/>
                <a:cs typeface="Apple Casual"/>
              </a:rPr>
              <a:t>1. creation of non-natural biological systems  </a:t>
            </a:r>
          </a:p>
          <a:p>
            <a:r>
              <a:rPr lang="en-US" sz="1600" i="1" dirty="0" smtClean="0">
                <a:latin typeface="Apple Casual"/>
                <a:cs typeface="Apple Casual"/>
              </a:rPr>
              <a:t>	2. redesign of existing biological systems</a:t>
            </a:r>
          </a:p>
          <a:p>
            <a:endParaRPr lang="en-US" i="1" dirty="0"/>
          </a:p>
        </p:txBody>
      </p:sp>
      <p:sp>
        <p:nvSpPr>
          <p:cNvPr id="22" name="Rounded Rectangle 21"/>
          <p:cNvSpPr/>
          <p:nvPr/>
        </p:nvSpPr>
        <p:spPr>
          <a:xfrm>
            <a:off x="1981200" y="2133600"/>
            <a:ext cx="2895600" cy="1447800"/>
          </a:xfrm>
          <a:prstGeom prst="roundRect">
            <a:avLst/>
          </a:prstGeom>
          <a:gradFill flip="none" rotWithShape="1">
            <a:gsLst>
              <a:gs pos="75000">
                <a:srgbClr val="008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Biology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81200" y="4267200"/>
            <a:ext cx="2895600" cy="1447800"/>
          </a:xfrm>
          <a:prstGeom prst="roundRect">
            <a:avLst/>
          </a:prstGeom>
          <a:gradFill flip="none" rotWithShape="1">
            <a:gsLst>
              <a:gs pos="75000">
                <a:srgbClr val="0000FF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Synthetic Biology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6987" y="6477000"/>
            <a:ext cx="1829594" cy="762000"/>
          </a:xfrm>
          <a:prstGeom prst="roundRect">
            <a:avLst/>
          </a:prstGeom>
          <a:gradFill flip="none" rotWithShape="1">
            <a:gsLst>
              <a:gs pos="75000">
                <a:srgbClr val="8000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 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4400" y="7391400"/>
            <a:ext cx="2159013" cy="838200"/>
          </a:xfrm>
          <a:prstGeom prst="roundRect">
            <a:avLst/>
          </a:prstGeom>
          <a:gradFill flip="none" rotWithShape="1">
            <a:gsLst>
              <a:gs pos="77000">
                <a:srgbClr val="8000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10000" y="7391400"/>
            <a:ext cx="2159013" cy="838200"/>
          </a:xfrm>
          <a:prstGeom prst="roundRect">
            <a:avLst/>
          </a:prstGeom>
          <a:gradFill flip="none" rotWithShape="1">
            <a:gsLst>
              <a:gs pos="75000">
                <a:srgbClr val="8000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22787" y="6400800"/>
            <a:ext cx="2037659" cy="838200"/>
          </a:xfrm>
          <a:prstGeom prst="roundRect">
            <a:avLst/>
          </a:prstGeom>
          <a:gradFill flip="none" rotWithShape="1">
            <a:gsLst>
              <a:gs pos="75000">
                <a:srgbClr val="8000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3111513" y="3923506"/>
            <a:ext cx="533400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1956581" y="5867400"/>
            <a:ext cx="939019" cy="5334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2331089" y="6217289"/>
            <a:ext cx="914400" cy="51942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3352800" y="6217289"/>
            <a:ext cx="914400" cy="51942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H="1" flipV="1">
            <a:off x="3632981" y="5867400"/>
            <a:ext cx="939019" cy="5334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1354" y="92075"/>
            <a:ext cx="6356363" cy="534988"/>
            <a:chOff x="1521" y="30"/>
            <a:chExt cx="2775" cy="337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521" y="30"/>
              <a:ext cx="97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Intro to </a:t>
              </a:r>
              <a:r>
                <a:rPr lang="en-US" sz="2000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Biotech</a:t>
              </a:r>
              <a:endParaRPr lang="en-US" sz="20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3838" y="30"/>
              <a:ext cx="4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Lect.16</a:t>
              </a:r>
              <a:endParaRPr lang="en-US" sz="1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577" y="117"/>
              <a:ext cx="10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i="1" dirty="0" smtClean="0">
                  <a:latin typeface="Comic Sans MS" charset="0"/>
                </a:rPr>
                <a:t>Synthetic Biology</a:t>
              </a:r>
              <a:endParaRPr lang="en-US" sz="2000" b="1" i="1" dirty="0"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15478" y="2117055"/>
            <a:ext cx="3809999" cy="397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2000" i="1" dirty="0" smtClean="0">
                <a:solidFill>
                  <a:schemeClr val="tx1"/>
                </a:solidFill>
                <a:latin typeface="Apple Casual"/>
                <a:cs typeface="Apple Casual"/>
              </a:rPr>
              <a:t>007 E. coli: Licensed to kill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572000"/>
            <a:ext cx="4495800" cy="325628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215478" y="609600"/>
            <a:ext cx="2159013" cy="533400"/>
          </a:xfrm>
          <a:prstGeom prst="roundRect">
            <a:avLst/>
          </a:prstGeom>
          <a:gradFill flip="none" rotWithShape="1">
            <a:gsLst>
              <a:gs pos="75000">
                <a:srgbClr val="8000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Casual"/>
                <a:cs typeface="Apple Casual"/>
              </a:rPr>
              <a:t>Medicine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ple Casual"/>
              <a:cs typeface="Apple Casu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3363" y="1258669"/>
            <a:ext cx="4292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Pseudomonas </a:t>
            </a:r>
            <a:r>
              <a:rPr lang="en-US" b="1" i="1" dirty="0" err="1" smtClean="0"/>
              <a:t>aeruginosa</a:t>
            </a:r>
            <a:r>
              <a:rPr lang="en-US" b="1" i="1" dirty="0" smtClean="0"/>
              <a:t>: pathogen </a:t>
            </a:r>
          </a:p>
          <a:p>
            <a:r>
              <a:rPr lang="en-US" b="1" i="1" dirty="0" smtClean="0"/>
              <a:t>		</a:t>
            </a:r>
            <a:r>
              <a:rPr lang="en-US" dirty="0" smtClean="0"/>
              <a:t>•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4686" y="2590800"/>
            <a:ext cx="34758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1600" dirty="0" smtClean="0">
                <a:latin typeface="Apple Casual"/>
                <a:cs typeface="Apple Casual"/>
              </a:rPr>
              <a:t>1. Sensing system: detect pathogen </a:t>
            </a:r>
          </a:p>
          <a:p>
            <a:pPr marL="1257300" lvl="2" indent="-342900"/>
            <a:r>
              <a:rPr lang="en-US" sz="1600" dirty="0" smtClean="0">
                <a:latin typeface="Apple Casual"/>
                <a:cs typeface="Apple Casual"/>
              </a:rPr>
              <a:t>What is molecule?</a:t>
            </a:r>
          </a:p>
          <a:p>
            <a:pPr marL="1257300" lvl="2" indent="-342900"/>
            <a:r>
              <a:rPr lang="en-US" sz="1600" dirty="0" smtClean="0">
                <a:latin typeface="Apple Casual"/>
                <a:cs typeface="Apple Casual"/>
              </a:rPr>
              <a:t>What is detection limit?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2400" y="7848600"/>
            <a:ext cx="524941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+mj-lt"/>
                <a:cs typeface="Apple Casual"/>
              </a:rPr>
              <a:t>Transcriptional regulation: What do we need?</a:t>
            </a:r>
          </a:p>
          <a:p>
            <a:r>
              <a:rPr lang="en-US" dirty="0" smtClean="0">
                <a:latin typeface="+mj-lt"/>
                <a:cs typeface="Apple Casual"/>
              </a:rPr>
              <a:t>	</a:t>
            </a:r>
            <a:r>
              <a:rPr lang="en-US" sz="1600" dirty="0" smtClean="0">
                <a:latin typeface="+mj-lt"/>
                <a:cs typeface="Apple Casual"/>
              </a:rPr>
              <a:t>•</a:t>
            </a:r>
            <a:r>
              <a:rPr lang="en-US" sz="1600" dirty="0" smtClean="0">
                <a:latin typeface="+mj-lt"/>
                <a:cs typeface="Apple Casual"/>
              </a:rPr>
              <a:t>  </a:t>
            </a:r>
          </a:p>
          <a:p>
            <a:r>
              <a:rPr lang="en-US" sz="1600" dirty="0" smtClean="0">
                <a:latin typeface="+mj-lt"/>
                <a:cs typeface="Apple Casual"/>
              </a:rPr>
              <a:t>	•</a:t>
            </a:r>
            <a:r>
              <a:rPr lang="en-US" sz="1600" dirty="0" smtClean="0">
                <a:latin typeface="+mj-lt"/>
                <a:cs typeface="Apple Casual"/>
              </a:rPr>
              <a:t>  </a:t>
            </a:r>
            <a:endParaRPr lang="en-US" sz="16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4686" y="3435697"/>
            <a:ext cx="61454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pple Casual"/>
                <a:cs typeface="Apple Casual"/>
              </a:rPr>
              <a:t>2. Antimicrobial system:</a:t>
            </a:r>
            <a:r>
              <a:rPr lang="en-US" sz="1600" dirty="0" smtClean="0">
                <a:latin typeface="Apple Casual"/>
                <a:cs typeface="Apple Casual"/>
              </a:rPr>
              <a:t>  </a:t>
            </a:r>
            <a:endParaRPr lang="en-US" sz="1600" dirty="0" smtClean="0">
              <a:latin typeface="Apple Casual"/>
              <a:cs typeface="Apple Casu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4686" y="4081046"/>
            <a:ext cx="56826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pple Casual"/>
                <a:cs typeface="Apple Casual"/>
              </a:rPr>
              <a:t>3. Killing system:</a:t>
            </a:r>
            <a:r>
              <a:rPr lang="en-US" sz="1600" dirty="0" smtClean="0">
                <a:latin typeface="Apple Casual"/>
                <a:cs typeface="Apple Casual"/>
              </a:rPr>
              <a:t>  </a:t>
            </a:r>
            <a:endParaRPr lang="en-US" sz="1600" dirty="0" smtClean="0">
              <a:latin typeface="Apple Casual"/>
              <a:cs typeface="Apple Casual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1354" y="92075"/>
            <a:ext cx="6356363" cy="534988"/>
            <a:chOff x="1521" y="30"/>
            <a:chExt cx="2775" cy="337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521" y="30"/>
              <a:ext cx="97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Intro to </a:t>
              </a:r>
              <a:r>
                <a:rPr lang="en-US" sz="2000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Biotech</a:t>
              </a:r>
              <a:endParaRPr lang="en-US" sz="20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838" y="30"/>
              <a:ext cx="4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Lect.16</a:t>
              </a:r>
              <a:endParaRPr lang="en-US" sz="1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577" y="117"/>
              <a:ext cx="10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b="1" i="1" dirty="0" smtClean="0">
                  <a:latin typeface="Comic Sans MS" charset="0"/>
                </a:rPr>
                <a:t>Synthetic Biology</a:t>
              </a:r>
              <a:endParaRPr lang="en-US" sz="2000" b="1" i="1" dirty="0">
                <a:latin typeface="Comic Sans M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/>
      <p:bldP spid="32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721</Words>
  <Application>Microsoft Macintosh PowerPoint</Application>
  <PresentationFormat>On-screen Show (4:3)</PresentationFormat>
  <Paragraphs>256</Paragraphs>
  <Slides>19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WPI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 d</dc:creator>
  <cp:lastModifiedBy>J D</cp:lastModifiedBy>
  <cp:revision>398</cp:revision>
  <dcterms:created xsi:type="dcterms:W3CDTF">2016-10-09T17:12:23Z</dcterms:created>
  <dcterms:modified xsi:type="dcterms:W3CDTF">2016-10-09T18:09:35Z</dcterms:modified>
</cp:coreProperties>
</file>