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0"/>
  </p:notesMasterIdLst>
  <p:sldIdLst>
    <p:sldId id="269" r:id="rId2"/>
    <p:sldId id="267" r:id="rId3"/>
    <p:sldId id="275" r:id="rId4"/>
    <p:sldId id="278" r:id="rId5"/>
    <p:sldId id="287" r:id="rId6"/>
    <p:sldId id="289" r:id="rId7"/>
    <p:sldId id="280" r:id="rId8"/>
    <p:sldId id="288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howOutlineIcons="0" snapVertSplitter="1" vertBarState="minimized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3144" y="-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67F8B-A48C-104C-AB8D-7502F25BAB04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239E6-8E81-A749-9B50-52B2759D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39E6-8E81-A749-9B50-52B2759D6E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39E6-8E81-A749-9B50-52B2759D6E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39E6-8E81-A749-9B50-52B2759D6E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BE00-4E25-ED42-8C0A-D9B56EAD2C7E}" type="datetimeFigureOut">
              <a:rPr lang="en-US" smtClean="0"/>
              <a:pPr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12" name="Picture 4" descr="Life8e-Fig-13-18-0RL"/>
          <p:cNvPicPr>
            <a:picLocks noChangeAspect="1" noChangeArrowheads="1"/>
          </p:cNvPicPr>
          <p:nvPr/>
        </p:nvPicPr>
        <p:blipFill>
          <a:blip r:embed="rId2"/>
          <a:srcRect t="22857" b="28571"/>
          <a:stretch>
            <a:fillRect/>
          </a:stretch>
        </p:blipFill>
        <p:spPr bwMode="auto">
          <a:xfrm>
            <a:off x="381000" y="1752600"/>
            <a:ext cx="5961278" cy="217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600" y="381000"/>
            <a:ext cx="42513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Prokaryotic gene regulation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381000" y="801231"/>
            <a:ext cx="6098108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latin typeface="Comic Sans MS" pitchFamily="-106" charset="0"/>
              </a:rPr>
              <a:t>	- </a:t>
            </a:r>
            <a:r>
              <a:rPr lang="en-US" sz="2000" b="1" dirty="0" err="1" smtClean="0">
                <a:latin typeface="Comic Sans MS" pitchFamily="-106" charset="0"/>
              </a:rPr>
              <a:t>operons</a:t>
            </a:r>
            <a:r>
              <a:rPr lang="en-US" sz="2000" b="1" dirty="0" smtClean="0">
                <a:latin typeface="Comic Sans MS" pitchFamily="-106" charset="0"/>
              </a:rPr>
              <a:t> </a:t>
            </a:r>
            <a:endParaRPr lang="en-US" sz="1600" dirty="0" smtClean="0">
              <a:latin typeface="Comic Sans MS" pitchFamily="-106" charset="0"/>
            </a:endParaRPr>
          </a:p>
          <a:p>
            <a:r>
              <a:rPr lang="en-US" sz="2000" b="1" dirty="0" smtClean="0">
                <a:latin typeface="Comic Sans MS" pitchFamily="-106" charset="0"/>
              </a:rPr>
              <a:t>	-</a:t>
            </a:r>
          </a:p>
          <a:p>
            <a:endParaRPr lang="en-US" sz="2000" b="1" dirty="0">
              <a:latin typeface="Comic Sans MS" pitchFamily="-106" charset="0"/>
            </a:endParaRPr>
          </a:p>
        </p:txBody>
      </p:sp>
      <p:pic>
        <p:nvPicPr>
          <p:cNvPr id="18" name="Picture 4" descr="Life8e-Fig-13-19-2RL"/>
          <p:cNvPicPr>
            <a:picLocks noChangeAspect="1" noChangeArrowheads="1"/>
          </p:cNvPicPr>
          <p:nvPr/>
        </p:nvPicPr>
        <p:blipFill>
          <a:blip r:embed="rId3"/>
          <a:srcRect l="4298" r="4298" b="5714"/>
          <a:stretch>
            <a:fillRect/>
          </a:stretch>
        </p:blipFill>
        <p:spPr bwMode="auto">
          <a:xfrm>
            <a:off x="3505200" y="6091725"/>
            <a:ext cx="3344753" cy="259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776236" y="5257800"/>
            <a:ext cx="1650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 pitchFamily="-106" charset="0"/>
              </a:rPr>
              <a:t>Lac </a:t>
            </a:r>
            <a:r>
              <a:rPr lang="en-US" b="1" dirty="0" err="1" smtClean="0">
                <a:latin typeface="Comic Sans MS" pitchFamily="-106" charset="0"/>
              </a:rPr>
              <a:t>Operon</a:t>
            </a:r>
            <a:r>
              <a:rPr lang="en-US" b="1" dirty="0" smtClean="0">
                <a:latin typeface="Comic Sans MS" pitchFamily="-106" charset="0"/>
              </a:rPr>
              <a:t> –  </a:t>
            </a:r>
          </a:p>
          <a:p>
            <a:r>
              <a:rPr lang="en-US" b="1" dirty="0" smtClean="0">
                <a:latin typeface="Comic Sans MS" pitchFamily="-106" charset="0"/>
              </a:rPr>
              <a:t>             -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" y="4114800"/>
            <a:ext cx="3486912" cy="1828799"/>
            <a:chOff x="76200" y="5257801"/>
            <a:chExt cx="3486912" cy="1828799"/>
          </a:xfrm>
        </p:grpSpPr>
        <p:pic>
          <p:nvPicPr>
            <p:cNvPr id="17" name="Picture 4" descr="Life8e-Fig-13-19-1RL"/>
            <p:cNvPicPr>
              <a:picLocks noChangeAspect="1" noChangeArrowheads="1"/>
            </p:cNvPicPr>
            <p:nvPr/>
          </p:nvPicPr>
          <p:blipFill>
            <a:blip r:embed="rId4"/>
            <a:srcRect t="14286" b="14286"/>
            <a:stretch>
              <a:fillRect/>
            </a:stretch>
          </p:blipFill>
          <p:spPr bwMode="auto">
            <a:xfrm>
              <a:off x="76200" y="5257801"/>
              <a:ext cx="3486912" cy="1828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Rectangle 10"/>
            <p:cNvSpPr/>
            <p:nvPr/>
          </p:nvSpPr>
          <p:spPr>
            <a:xfrm>
              <a:off x="2052315" y="5486400"/>
              <a:ext cx="9956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omic Sans MS" pitchFamily="-106" charset="0"/>
                </a:rPr>
                <a:t>RNA </a:t>
              </a:r>
              <a:r>
                <a:rPr lang="en-US" sz="1600" b="1" dirty="0" err="1" smtClean="0">
                  <a:latin typeface="Comic Sans MS" pitchFamily="-106" charset="0"/>
                </a:rPr>
                <a:t>pol</a:t>
              </a:r>
              <a:endParaRPr lang="en-US" sz="1600" dirty="0"/>
            </a:p>
          </p:txBody>
        </p: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Lect.11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600" y="455300"/>
            <a:ext cx="42513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Prokaryotic gene regulation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838200" y="990600"/>
            <a:ext cx="54102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latin typeface="Comic Sans MS" pitchFamily="-106" charset="0"/>
              </a:rPr>
              <a:t>Genomes:</a:t>
            </a:r>
            <a:endParaRPr lang="en-US" sz="1600" dirty="0" smtClean="0">
              <a:latin typeface="Comic Sans MS" pitchFamily="-106" charset="0"/>
            </a:endParaRPr>
          </a:p>
          <a:p>
            <a:r>
              <a:rPr lang="en-US" sz="2000" b="1" dirty="0" smtClean="0">
                <a:latin typeface="Comic Sans MS" pitchFamily="-106" charset="0"/>
              </a:rPr>
              <a:t>	- inducible </a:t>
            </a:r>
            <a:r>
              <a:rPr lang="en-US" sz="2000" b="1" dirty="0" err="1" smtClean="0">
                <a:latin typeface="Comic Sans MS" pitchFamily="-106" charset="0"/>
              </a:rPr>
              <a:t>vs</a:t>
            </a:r>
            <a:r>
              <a:rPr lang="en-US" sz="2000" b="1" dirty="0" smtClean="0">
                <a:latin typeface="Comic Sans MS" pitchFamily="-106" charset="0"/>
              </a:rPr>
              <a:t> repressible </a:t>
            </a:r>
          </a:p>
          <a:p>
            <a:endParaRPr lang="en-US" sz="2000" b="1" dirty="0">
              <a:latin typeface="Comic Sans MS" pitchFamily="-10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8336" y="2133600"/>
            <a:ext cx="5258087" cy="3319282"/>
            <a:chOff x="288336" y="2285999"/>
            <a:chExt cx="5258087" cy="3319282"/>
          </a:xfrm>
        </p:grpSpPr>
        <p:pic>
          <p:nvPicPr>
            <p:cNvPr id="19" name="Picture 4" descr="Life8e-Fig-13-20-1RL"/>
            <p:cNvPicPr>
              <a:picLocks noChangeAspect="1" noChangeArrowheads="1"/>
            </p:cNvPicPr>
            <p:nvPr/>
          </p:nvPicPr>
          <p:blipFill>
            <a:blip r:embed="rId2"/>
            <a:srcRect l="13968" r="13968" b="5714"/>
            <a:stretch>
              <a:fillRect/>
            </a:stretch>
          </p:blipFill>
          <p:spPr bwMode="auto">
            <a:xfrm>
              <a:off x="288336" y="2285999"/>
              <a:ext cx="3372962" cy="3319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3735786" y="2895600"/>
              <a:ext cx="181063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latin typeface="Comic Sans MS" pitchFamily="-106" charset="0"/>
                </a:rPr>
                <a:t>Trp</a:t>
              </a:r>
              <a:r>
                <a:rPr lang="en-US" b="1" dirty="0" smtClean="0">
                  <a:latin typeface="Comic Sans MS" pitchFamily="-106" charset="0"/>
                </a:rPr>
                <a:t> </a:t>
              </a:r>
              <a:r>
                <a:rPr lang="en-US" b="1" dirty="0" err="1" smtClean="0">
                  <a:latin typeface="Comic Sans MS" pitchFamily="-106" charset="0"/>
                </a:rPr>
                <a:t>Operon</a:t>
              </a:r>
              <a:r>
                <a:rPr lang="en-US" b="1" dirty="0" smtClean="0">
                  <a:latin typeface="Comic Sans MS" pitchFamily="-106" charset="0"/>
                </a:rPr>
                <a:t> –  </a:t>
              </a:r>
            </a:p>
            <a:p>
              <a:r>
                <a:rPr lang="en-US" b="1" dirty="0" smtClean="0">
                  <a:latin typeface="Comic Sans MS" pitchFamily="-106" charset="0"/>
                </a:rPr>
                <a:t>			 -  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88337" y="6400800"/>
            <a:ext cx="3086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mic Sans MS" pitchFamily="-106" charset="0"/>
              </a:rPr>
              <a:t>Trp</a:t>
            </a:r>
            <a:r>
              <a:rPr lang="en-US" b="1" dirty="0" smtClean="0">
                <a:latin typeface="Comic Sans MS" pitchFamily="-106" charset="0"/>
              </a:rPr>
              <a:t> =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52800" y="5715000"/>
            <a:ext cx="3372962" cy="3319282"/>
            <a:chOff x="3352800" y="5715000"/>
            <a:chExt cx="3372962" cy="3319282"/>
          </a:xfrm>
        </p:grpSpPr>
        <p:pic>
          <p:nvPicPr>
            <p:cNvPr id="20" name="Picture 4" descr="Life8e-Fig-13-20-2RL"/>
            <p:cNvPicPr>
              <a:picLocks noChangeAspect="1" noChangeArrowheads="1"/>
            </p:cNvPicPr>
            <p:nvPr/>
          </p:nvPicPr>
          <p:blipFill>
            <a:blip r:embed="rId3"/>
            <a:srcRect l="13968" r="13968" b="5714"/>
            <a:stretch>
              <a:fillRect/>
            </a:stretch>
          </p:blipFill>
          <p:spPr bwMode="auto">
            <a:xfrm>
              <a:off x="3352800" y="5715000"/>
              <a:ext cx="3372962" cy="3319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Rectangle 10"/>
            <p:cNvSpPr/>
            <p:nvPr/>
          </p:nvSpPr>
          <p:spPr>
            <a:xfrm>
              <a:off x="5181600" y="5833646"/>
              <a:ext cx="5357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 smtClean="0">
                  <a:latin typeface="Comic Sans MS" pitchFamily="-106" charset="0"/>
                </a:rPr>
                <a:t>Trp</a:t>
              </a:r>
              <a:endParaRPr lang="en-US" sz="1600" dirty="0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Lect.11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Lect.11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600" y="379100"/>
            <a:ext cx="412988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Eukaryotic gene regulation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309227" y="990600"/>
            <a:ext cx="640281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How do we define eukaryotic genes and their function?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1000" y="1965685"/>
            <a:ext cx="3600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Gene 				transcript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32466" y="2192697"/>
            <a:ext cx="15345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62400" y="2270485"/>
            <a:ext cx="879738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953000" y="2390619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protein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3000" y="1584685"/>
            <a:ext cx="68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RNA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003517" y="1813285"/>
            <a:ext cx="879738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1910" y="2971800"/>
            <a:ext cx="37753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Transcription unit:</a:t>
            </a:r>
          </a:p>
          <a:p>
            <a:r>
              <a:rPr lang="en-US" b="1" dirty="0" smtClean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• </a:t>
            </a:r>
            <a:r>
              <a:rPr lang="en-US" dirty="0" err="1" smtClean="0">
                <a:latin typeface="Comic Sans MS"/>
                <a:cs typeface="Comic Sans MS"/>
              </a:rPr>
              <a:t>exons</a:t>
            </a:r>
            <a:r>
              <a:rPr lang="en-US" dirty="0" smtClean="0">
                <a:latin typeface="Comic Sans MS"/>
                <a:cs typeface="Comic Sans MS"/>
              </a:rPr>
              <a:t> – 5’ UTR, ORF, 3’UTR</a:t>
            </a:r>
          </a:p>
          <a:p>
            <a:r>
              <a:rPr lang="en-US" dirty="0" smtClean="0">
                <a:latin typeface="Comic Sans MS"/>
                <a:cs typeface="Comic Sans MS"/>
              </a:rPr>
              <a:t>	• </a:t>
            </a:r>
            <a:r>
              <a:rPr lang="en-US" dirty="0" err="1" smtClean="0">
                <a:latin typeface="Comic Sans MS"/>
                <a:cs typeface="Comic Sans MS"/>
              </a:rPr>
              <a:t>introns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2820" y="4057471"/>
            <a:ext cx="25360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Regulatory elements:</a:t>
            </a:r>
          </a:p>
          <a:p>
            <a:r>
              <a:rPr lang="en-US" b="1" dirty="0" smtClean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•  </a:t>
            </a:r>
          </a:p>
          <a:p>
            <a:r>
              <a:rPr lang="en-US" dirty="0" smtClean="0">
                <a:latin typeface="Comic Sans MS"/>
                <a:cs typeface="Comic Sans MS"/>
              </a:rPr>
              <a:t>	•  </a:t>
            </a:r>
          </a:p>
          <a:p>
            <a:r>
              <a:rPr lang="en-US" dirty="0" smtClean="0">
                <a:latin typeface="Comic Sans MS"/>
                <a:cs typeface="Comic Sans MS"/>
              </a:rPr>
              <a:t>	• 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09227" y="2590800"/>
            <a:ext cx="2102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u="sng" dirty="0" smtClean="0">
                <a:latin typeface="Comic Sans MS"/>
                <a:cs typeface="Comic Sans MS"/>
              </a:rPr>
              <a:t>Gene structure</a:t>
            </a:r>
            <a:endParaRPr lang="en-US" sz="2000" i="1" u="sng" dirty="0"/>
          </a:p>
        </p:txBody>
      </p:sp>
      <p:sp>
        <p:nvSpPr>
          <p:cNvPr id="52" name="Rectangle 51"/>
          <p:cNvSpPr/>
          <p:nvPr/>
        </p:nvSpPr>
        <p:spPr>
          <a:xfrm>
            <a:off x="381000" y="5525869"/>
            <a:ext cx="2390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Regulation:</a:t>
            </a:r>
          </a:p>
          <a:p>
            <a:r>
              <a:rPr lang="en-US" b="1" dirty="0" smtClean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• transcriptional</a:t>
            </a:r>
          </a:p>
          <a:p>
            <a:endParaRPr lang="en-US" b="1" dirty="0"/>
          </a:p>
        </p:txBody>
      </p:sp>
      <p:pic>
        <p:nvPicPr>
          <p:cNvPr id="20" name="Picture 4" descr="Life9e-Fig-16-13-1R"/>
          <p:cNvPicPr preferRelativeResize="0">
            <a:picLocks noChangeAspect="1" noChangeArrowheads="1"/>
          </p:cNvPicPr>
          <p:nvPr/>
        </p:nvPicPr>
        <p:blipFill>
          <a:blip r:embed="rId2"/>
          <a:srcRect b="4390"/>
          <a:stretch>
            <a:fillRect/>
          </a:stretch>
        </p:blipFill>
        <p:spPr bwMode="auto">
          <a:xfrm>
            <a:off x="3576272" y="5246132"/>
            <a:ext cx="3160374" cy="221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3682122" y="8001000"/>
            <a:ext cx="2394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• posttranscriptional</a:t>
            </a:r>
            <a:endParaRPr lang="en-US" dirty="0"/>
          </a:p>
        </p:txBody>
      </p:sp>
      <p:pic>
        <p:nvPicPr>
          <p:cNvPr id="23" name="Picture 4" descr="Life9e-Fig-16-13-2R"/>
          <p:cNvPicPr preferRelativeResize="0">
            <a:picLocks noChangeAspect="1" noChangeArrowheads="1"/>
          </p:cNvPicPr>
          <p:nvPr/>
        </p:nvPicPr>
        <p:blipFill>
          <a:blip r:embed="rId3"/>
          <a:srcRect l="6429" t="14634" r="27857" b="29268"/>
          <a:stretch>
            <a:fillRect/>
          </a:stretch>
        </p:blipFill>
        <p:spPr bwMode="auto">
          <a:xfrm>
            <a:off x="457200" y="7112947"/>
            <a:ext cx="2884501" cy="180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01450" y="732472"/>
            <a:ext cx="247540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Regulation:</a:t>
            </a:r>
          </a:p>
          <a:p>
            <a:r>
              <a:rPr lang="en-US" dirty="0" smtClean="0">
                <a:latin typeface="Comic Sans MS"/>
                <a:cs typeface="Comic Sans MS"/>
              </a:rPr>
              <a:t>• transcriptional  </a:t>
            </a:r>
          </a:p>
          <a:p>
            <a:r>
              <a:rPr lang="en-US" dirty="0" smtClean="0">
                <a:latin typeface="Comic Sans MS"/>
                <a:cs typeface="Comic Sans MS"/>
              </a:rPr>
              <a:t>• posttranscriptional  </a:t>
            </a:r>
          </a:p>
          <a:p>
            <a:r>
              <a:rPr lang="en-US" dirty="0" smtClean="0">
                <a:latin typeface="Comic Sans MS"/>
                <a:cs typeface="Comic Sans MS"/>
              </a:rPr>
              <a:t>• translational  </a:t>
            </a:r>
          </a:p>
          <a:p>
            <a:r>
              <a:rPr lang="en-US" dirty="0" smtClean="0">
                <a:latin typeface="Comic Sans MS"/>
                <a:cs typeface="Comic Sans MS"/>
              </a:rPr>
              <a:t>• posttranslational  </a:t>
            </a:r>
          </a:p>
        </p:txBody>
      </p:sp>
      <p:pic>
        <p:nvPicPr>
          <p:cNvPr id="17" name="Picture 4" descr="Life9e-Fig-16-13-3R.jpg"/>
          <p:cNvPicPr>
            <a:picLocks noChangeAspect="1"/>
          </p:cNvPicPr>
          <p:nvPr/>
        </p:nvPicPr>
        <p:blipFill>
          <a:blip r:embed="rId2"/>
          <a:srcRect l="4286" t="4399" r="4286" b="11730"/>
          <a:stretch>
            <a:fillRect/>
          </a:stretch>
        </p:blipFill>
        <p:spPr bwMode="auto">
          <a:xfrm>
            <a:off x="2880384" y="1652015"/>
            <a:ext cx="3901416" cy="261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Lect.11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28600" y="273372"/>
            <a:ext cx="412988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Eukaryotic gene regulation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973" y="4535960"/>
            <a:ext cx="192864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• transcriptional  </a:t>
            </a: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 l="16117" r="16117" b="5714"/>
          <a:stretch>
            <a:fillRect/>
          </a:stretch>
        </p:blipFill>
        <p:spPr bwMode="auto">
          <a:xfrm>
            <a:off x="228600" y="5141965"/>
            <a:ext cx="3460138" cy="362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Arrow Connector 27"/>
          <p:cNvCxnSpPr/>
          <p:nvPr/>
        </p:nvCxnSpPr>
        <p:spPr>
          <a:xfrm rot="10800000" flipV="1">
            <a:off x="3391396" y="6208765"/>
            <a:ext cx="647204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/>
          <a:srcRect l="10745" r="10745" b="5714"/>
          <a:stretch>
            <a:fillRect/>
          </a:stretch>
        </p:blipFill>
        <p:spPr bwMode="auto">
          <a:xfrm>
            <a:off x="4109312" y="4913365"/>
            <a:ext cx="2672488" cy="241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810000" y="7917431"/>
            <a:ext cx="154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Enhancers -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/>
          <p:cNvGrpSpPr/>
          <p:nvPr/>
        </p:nvGrpSpPr>
        <p:grpSpPr>
          <a:xfrm>
            <a:off x="2689183" y="1188729"/>
            <a:ext cx="3848710" cy="1859271"/>
            <a:chOff x="2917783" y="7056129"/>
            <a:chExt cx="3848710" cy="1859271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/>
            <a:srcRect t="25714" b="25714"/>
            <a:stretch>
              <a:fillRect/>
            </a:stretch>
          </p:blipFill>
          <p:spPr bwMode="auto">
            <a:xfrm>
              <a:off x="2917783" y="7516355"/>
              <a:ext cx="3848710" cy="1399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2917783" y="7056129"/>
              <a:ext cx="549813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290564" y="1031864"/>
            <a:ext cx="20103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Gene regulation:</a:t>
            </a:r>
          </a:p>
          <a:p>
            <a:r>
              <a:rPr lang="en-US" b="1" dirty="0" smtClean="0">
                <a:latin typeface="Comic Sans MS"/>
                <a:cs typeface="Comic Sans MS"/>
              </a:rPr>
              <a:t>	-  </a:t>
            </a:r>
          </a:p>
          <a:p>
            <a:r>
              <a:rPr lang="en-US" b="1" dirty="0" smtClean="0">
                <a:latin typeface="Comic Sans MS"/>
                <a:cs typeface="Comic Sans MS"/>
              </a:rPr>
              <a:t>	- </a:t>
            </a:r>
            <a:endParaRPr lang="en-US" dirty="0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Lect.11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28600" y="379100"/>
            <a:ext cx="412988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Eukaryotic gene regulation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" y="3276600"/>
            <a:ext cx="3024632" cy="5659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Lect.11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87933" y="2372422"/>
            <a:ext cx="24592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Regulation:</a:t>
            </a:r>
          </a:p>
          <a:p>
            <a:r>
              <a:rPr lang="en-US" b="1" dirty="0" smtClean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• transcriptional:</a:t>
            </a:r>
          </a:p>
          <a:p>
            <a:r>
              <a:rPr lang="en-US" dirty="0" smtClean="0">
                <a:latin typeface="Comic Sans MS"/>
                <a:cs typeface="Comic Sans MS"/>
              </a:rPr>
              <a:t>	• X inactivation</a:t>
            </a: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pic>
        <p:nvPicPr>
          <p:cNvPr id="20" name="Picture 6" descr="Life9e-Fig-16-21-0R"/>
          <p:cNvPicPr>
            <a:picLocks noChangeAspect="1" noChangeArrowheads="1"/>
          </p:cNvPicPr>
          <p:nvPr/>
        </p:nvPicPr>
        <p:blipFill>
          <a:blip r:embed="rId3"/>
          <a:srcRect l="45535" t="14634" b="7317"/>
          <a:stretch>
            <a:fillRect/>
          </a:stretch>
        </p:blipFill>
        <p:spPr bwMode="auto">
          <a:xfrm>
            <a:off x="860425" y="3418119"/>
            <a:ext cx="5311775" cy="5573481"/>
          </a:xfrm>
          <a:prstGeom prst="rect">
            <a:avLst/>
          </a:prstGeom>
          <a:noFill/>
        </p:spPr>
      </p:pic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5338" y="608650"/>
            <a:ext cx="412988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Eukaryotic gene regulation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849" y="1067750"/>
            <a:ext cx="2268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mic Sans MS"/>
                <a:cs typeface="Comic Sans MS"/>
              </a:rPr>
              <a:t>Euchromatin</a:t>
            </a:r>
            <a:r>
              <a:rPr lang="en-US" b="1" dirty="0" smtClean="0">
                <a:latin typeface="Comic Sans MS"/>
                <a:cs typeface="Comic Sans MS"/>
              </a:rPr>
              <a:t>:</a:t>
            </a:r>
          </a:p>
          <a:p>
            <a:endParaRPr lang="en-US" b="1" dirty="0" smtClean="0">
              <a:latin typeface="Comic Sans MS"/>
              <a:cs typeface="Comic Sans MS"/>
            </a:endParaRPr>
          </a:p>
          <a:p>
            <a:r>
              <a:rPr lang="en-US" b="1" dirty="0" err="1" smtClean="0">
                <a:latin typeface="Comic Sans MS"/>
                <a:cs typeface="Comic Sans MS"/>
              </a:rPr>
              <a:t>Heterochromation</a:t>
            </a:r>
            <a:r>
              <a:rPr lang="en-US" b="1" dirty="0" smtClean="0">
                <a:latin typeface="Comic Sans MS"/>
                <a:cs typeface="Comic Sans MS"/>
              </a:rPr>
              <a:t>: 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b="1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Lect.11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2773" y="609600"/>
            <a:ext cx="2937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Regulation:</a:t>
            </a:r>
          </a:p>
          <a:p>
            <a:r>
              <a:rPr lang="en-US" b="1" dirty="0" smtClean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• transcriptional (1,2)</a:t>
            </a:r>
          </a:p>
          <a:p>
            <a:r>
              <a:rPr lang="en-US" dirty="0" smtClean="0">
                <a:latin typeface="Comic Sans MS"/>
                <a:cs typeface="Comic Sans MS"/>
              </a:rPr>
              <a:t>		- genes</a:t>
            </a: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3178" y="2068513"/>
            <a:ext cx="6692422" cy="4865687"/>
            <a:chOff x="13178" y="3287713"/>
            <a:chExt cx="6692422" cy="4865687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920" y="3352800"/>
              <a:ext cx="6583680" cy="4800600"/>
            </a:xfrm>
            <a:prstGeom prst="rect">
              <a:avLst/>
            </a:prstGeom>
            <a:noFill/>
          </p:spPr>
        </p:pic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814762" y="4074160"/>
              <a:ext cx="376238" cy="32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latin typeface="Arial" pitchFamily="-106" charset="0"/>
                  <a:sym typeface="Symbol" pitchFamily="-106" charset="2"/>
                </a:rPr>
                <a:t></a:t>
              </a:r>
              <a:endParaRPr lang="en-US" baseline="-25000" dirty="0">
                <a:latin typeface="Arial" pitchFamily="-106" charset="0"/>
                <a:sym typeface="Symbol" pitchFamily="-106" charset="2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848100" y="5105400"/>
              <a:ext cx="309562" cy="32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Arial" pitchFamily="-106" charset="0"/>
                  <a:sym typeface="Symbol" pitchFamily="-106" charset="2"/>
                </a:rPr>
                <a:t></a:t>
              </a:r>
              <a:endParaRPr lang="en-US" baseline="-25000">
                <a:latin typeface="Arial" pitchFamily="-106" charset="0"/>
                <a:sym typeface="Symbol" pitchFamily="-106" charset="2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3835400" y="5705475"/>
              <a:ext cx="334962" cy="32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Arial" pitchFamily="-106" charset="0"/>
                  <a:sym typeface="Symbol" pitchFamily="-106" charset="2"/>
                </a:rPr>
                <a:t></a:t>
              </a: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3827462" y="4623435"/>
              <a:ext cx="350838" cy="32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Arial" pitchFamily="-106" charset="0"/>
                  <a:sym typeface="Symbol" pitchFamily="-106" charset="2"/>
                </a:rPr>
                <a:t>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762000" y="5816600"/>
              <a:ext cx="334963" cy="32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Arial" pitchFamily="-106" charset="0"/>
                  <a:sym typeface="Symbol" pitchFamily="-106" charset="2"/>
                </a:rPr>
                <a:t>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316038" y="5181600"/>
              <a:ext cx="317500" cy="32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latin typeface="Arial" pitchFamily="-106" charset="0"/>
                  <a:sym typeface="Symbol" pitchFamily="-106" charset="2"/>
                </a:rPr>
                <a:t></a:t>
              </a:r>
              <a:endParaRPr lang="en-US" baseline="-25000" dirty="0">
                <a:latin typeface="Arial" pitchFamily="-106" charset="0"/>
                <a:sym typeface="Symbol" pitchFamily="-106" charset="2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1154113" y="5468938"/>
              <a:ext cx="198437" cy="1177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1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982663" y="6011863"/>
              <a:ext cx="215900" cy="155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1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4774407" y="7010400"/>
              <a:ext cx="12523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latin typeface="Arial" pitchFamily="-106" charset="0"/>
                </a:rPr>
                <a:t>Bone marrow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1885264" y="7617023"/>
              <a:ext cx="11627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latin typeface="Arial" pitchFamily="-106" charset="0"/>
                </a:rPr>
                <a:t>Fetal spleen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1143000" y="6961190"/>
              <a:ext cx="9669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latin typeface="Arial" pitchFamily="-106" charset="0"/>
                </a:rPr>
                <a:t>Fetal liver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3178" y="7620000"/>
              <a:ext cx="1282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latin typeface="Arial" pitchFamily="-106" charset="0"/>
                </a:rPr>
                <a:t>Fetal yolk sac</a:t>
              </a: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H="1">
              <a:off x="438150" y="7454903"/>
              <a:ext cx="398462" cy="1966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1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H="1">
              <a:off x="2474912" y="7375528"/>
              <a:ext cx="242888" cy="2578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1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304800" y="3362325"/>
              <a:ext cx="1397000" cy="44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Arial" pitchFamily="-106" charset="0"/>
                </a:rPr>
                <a:t>6-week-old</a:t>
              </a:r>
            </a:p>
            <a:p>
              <a:r>
                <a:rPr lang="en-US" sz="1800" dirty="0">
                  <a:latin typeface="Arial" pitchFamily="-106" charset="0"/>
                </a:rPr>
                <a:t>fetus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1804987" y="3341688"/>
              <a:ext cx="1428750" cy="44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pitchFamily="-106" charset="0"/>
                </a:rPr>
                <a:t>24-week-old</a:t>
              </a:r>
            </a:p>
            <a:p>
              <a:r>
                <a:rPr lang="en-US" sz="1800">
                  <a:latin typeface="Arial" pitchFamily="-106" charset="0"/>
                </a:rPr>
                <a:t>fetus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886200" y="3287713"/>
              <a:ext cx="173513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Arial" pitchFamily="-106" charset="0"/>
                </a:rPr>
                <a:t>18-week-old</a:t>
              </a:r>
              <a:endParaRPr lang="en-US" sz="1800" dirty="0" smtClean="0">
                <a:latin typeface="Arial" pitchFamily="-106" charset="0"/>
              </a:endParaRPr>
            </a:p>
            <a:p>
              <a:r>
                <a:rPr lang="en-US" sz="1800" dirty="0" smtClean="0">
                  <a:latin typeface="Arial" pitchFamily="-106" charset="0"/>
                </a:rPr>
                <a:t>baby</a:t>
              </a:r>
              <a:endParaRPr lang="en-US" sz="1800" dirty="0">
                <a:latin typeface="Arial" pitchFamily="-106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615614" y="794266"/>
            <a:ext cx="3166186" cy="1107996"/>
            <a:chOff x="3615614" y="2013466"/>
            <a:chExt cx="3166186" cy="1107996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/>
            <a:srcRect t="28571" b="25714"/>
            <a:stretch>
              <a:fillRect/>
            </a:stretch>
          </p:blipFill>
          <p:spPr bwMode="auto">
            <a:xfrm>
              <a:off x="3803294" y="2057400"/>
              <a:ext cx="2978506" cy="1024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Rectangle 42"/>
            <p:cNvSpPr/>
            <p:nvPr/>
          </p:nvSpPr>
          <p:spPr>
            <a:xfrm>
              <a:off x="3615614" y="2013466"/>
              <a:ext cx="743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pple Casual"/>
                  <a:cs typeface="Apple Casual"/>
                </a:rPr>
                <a:t>alpha</a:t>
              </a:r>
              <a:endParaRPr lang="en-US" dirty="0">
                <a:latin typeface="Apple Casual"/>
                <a:cs typeface="Apple Casu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35409" y="2752130"/>
              <a:ext cx="631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pple Casual"/>
                  <a:cs typeface="Apple Casual"/>
                </a:rPr>
                <a:t>beta</a:t>
              </a:r>
              <a:endParaRPr lang="en-US" dirty="0">
                <a:latin typeface="Apple Casual"/>
                <a:cs typeface="Apple Casu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Lect.11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7291" y="381000"/>
            <a:ext cx="34399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Regulation:</a:t>
            </a:r>
          </a:p>
          <a:p>
            <a:r>
              <a:rPr lang="en-US" b="1" dirty="0" smtClean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• transcriptional</a:t>
            </a:r>
          </a:p>
          <a:p>
            <a:r>
              <a:rPr lang="en-US" dirty="0" smtClean="0">
                <a:latin typeface="Comic Sans MS"/>
                <a:cs typeface="Comic Sans MS"/>
              </a:rPr>
              <a:t>	• posttranscriptional (3,4)</a:t>
            </a:r>
          </a:p>
          <a:p>
            <a:r>
              <a:rPr lang="en-US" dirty="0" smtClean="0">
                <a:latin typeface="Comic Sans MS"/>
                <a:cs typeface="Comic Sans MS"/>
              </a:rPr>
              <a:t>		-  </a:t>
            </a: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/>
          <a:srcRect l="10745" b="14286"/>
          <a:stretch>
            <a:fillRect/>
          </a:stretch>
        </p:blipFill>
        <p:spPr bwMode="auto">
          <a:xfrm>
            <a:off x="1653358" y="1672543"/>
            <a:ext cx="3038247" cy="219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14723" y="3528279"/>
            <a:ext cx="1362435" cy="67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" pitchFamily="-106" charset="0"/>
              </a:rPr>
              <a:t>Brain: missing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Arial" pitchFamily="-106" charset="0"/>
              </a:rPr>
              <a:t>exons</a:t>
            </a:r>
            <a:r>
              <a:rPr lang="en-US" sz="1400" dirty="0">
                <a:latin typeface="Arial" pitchFamily="-106" charset="0"/>
              </a:rPr>
              <a:t> 2, 3, 10,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Arial" pitchFamily="-106" charset="0"/>
              </a:rPr>
              <a:t>and 11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691605" y="3173111"/>
            <a:ext cx="1861595" cy="4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" pitchFamily="-106" charset="0"/>
              </a:rPr>
              <a:t>Liver: missing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Arial" pitchFamily="-106" charset="0"/>
              </a:rPr>
              <a:t>exons</a:t>
            </a:r>
            <a:r>
              <a:rPr lang="en-US" sz="1400" dirty="0">
                <a:latin typeface="Arial" pitchFamily="-106" charset="0"/>
              </a:rPr>
              <a:t> 2, 3, 7, and 10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223949" y="2876490"/>
            <a:ext cx="1681883" cy="4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" pitchFamily="-106" charset="0"/>
              </a:rPr>
              <a:t>Fibroblast: missing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Arial" pitchFamily="-106" charset="0"/>
              </a:rPr>
              <a:t>Exons</a:t>
            </a:r>
            <a:r>
              <a:rPr lang="en-US" sz="1400" dirty="0">
                <a:latin typeface="Arial" pitchFamily="-106" charset="0"/>
              </a:rPr>
              <a:t> 2, 3, and 10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4691605" y="2495490"/>
            <a:ext cx="1471927" cy="67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" pitchFamily="-106" charset="0"/>
              </a:rPr>
              <a:t>Smooth muscle: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Arial" pitchFamily="-106" charset="0"/>
              </a:rPr>
              <a:t>missing </a:t>
            </a:r>
            <a:r>
              <a:rPr lang="en-US" sz="1400" dirty="0" err="1">
                <a:latin typeface="Arial" pitchFamily="-106" charset="0"/>
              </a:rPr>
              <a:t>exons</a:t>
            </a:r>
            <a:r>
              <a:rPr lang="en-US" sz="1400" dirty="0">
                <a:latin typeface="Arial" pitchFamily="-106" charset="0"/>
              </a:rPr>
              <a:t> 3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Arial" pitchFamily="-106" charset="0"/>
              </a:rPr>
              <a:t>and 10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286185" y="2240368"/>
            <a:ext cx="1491827" cy="4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Arial" pitchFamily="-106" charset="0"/>
              </a:rPr>
              <a:t>Skeletal muscle: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Arial" pitchFamily="-106" charset="0"/>
              </a:rPr>
              <a:t>missing </a:t>
            </a:r>
            <a:r>
              <a:rPr lang="en-US" sz="1400" dirty="0" err="1" smtClean="0">
                <a:latin typeface="Arial" pitchFamily="-106" charset="0"/>
              </a:rPr>
              <a:t>exon</a:t>
            </a:r>
            <a:r>
              <a:rPr lang="en-US" sz="1400" dirty="0" smtClean="0">
                <a:latin typeface="Arial" pitchFamily="-106" charset="0"/>
              </a:rPr>
              <a:t> </a:t>
            </a:r>
            <a:r>
              <a:rPr lang="en-US" sz="1400" dirty="0">
                <a:latin typeface="Arial" pitchFamily="-106" charset="0"/>
              </a:rPr>
              <a:t>2</a:t>
            </a: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701358" y="1581329"/>
            <a:ext cx="1723549" cy="59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latin typeface="Arial" pitchFamily="-106" charset="0"/>
              </a:rPr>
              <a:t>Primary RNA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Arial" pitchFamily="-106" charset="0"/>
              </a:rPr>
              <a:t>transcript for</a:t>
            </a:r>
          </a:p>
          <a:p>
            <a:pPr>
              <a:lnSpc>
                <a:spcPct val="90000"/>
              </a:lnSpc>
            </a:pPr>
            <a:r>
              <a:rPr lang="en-US" sz="1200" dirty="0" err="1">
                <a:latin typeface="Arial" pitchFamily="-106" charset="0"/>
              </a:rPr>
              <a:t>tropomyosin</a:t>
            </a:r>
            <a:r>
              <a:rPr lang="en-US" sz="1200" dirty="0">
                <a:latin typeface="Arial" pitchFamily="-106" charset="0"/>
              </a:rPr>
              <a:t>: 11 </a:t>
            </a:r>
            <a:r>
              <a:rPr lang="en-US" sz="1200" dirty="0" err="1">
                <a:latin typeface="Arial" pitchFamily="-106" charset="0"/>
              </a:rPr>
              <a:t>exons</a:t>
            </a:r>
            <a:endParaRPr lang="en-US" sz="1200" dirty="0">
              <a:latin typeface="Arial" pitchFamily="-106" charset="0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1489328" y="4821674"/>
            <a:ext cx="5029200" cy="2950726"/>
            <a:chOff x="1676400" y="5987534"/>
            <a:chExt cx="5029200" cy="2950726"/>
          </a:xfrm>
        </p:grpSpPr>
        <p:sp>
          <p:nvSpPr>
            <p:cNvPr id="58" name="Rectangle 57"/>
            <p:cNvSpPr/>
            <p:nvPr/>
          </p:nvSpPr>
          <p:spPr>
            <a:xfrm>
              <a:off x="1676400" y="5987534"/>
              <a:ext cx="280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-  </a:t>
              </a:r>
              <a:endParaRPr lang="en-US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0550" y="6400800"/>
              <a:ext cx="2305050" cy="2537460"/>
            </a:xfrm>
            <a:prstGeom prst="rect">
              <a:avLst/>
            </a:prstGeom>
          </p:spPr>
        </p:pic>
      </p:grpSp>
      <p:pic>
        <p:nvPicPr>
          <p:cNvPr id="26" name="Picture 4" descr="Life9e-Fig-16-23-0R"/>
          <p:cNvPicPr preferRelativeResize="0">
            <a:picLocks noChangeAspect="1" noChangeArrowheads="1"/>
          </p:cNvPicPr>
          <p:nvPr/>
        </p:nvPicPr>
        <p:blipFill>
          <a:blip r:embed="rId5"/>
          <a:srcRect l="15000" r="16071" b="5854"/>
          <a:stretch>
            <a:fillRect/>
          </a:stretch>
        </p:blipFill>
        <p:spPr bwMode="auto">
          <a:xfrm>
            <a:off x="304800" y="5234940"/>
            <a:ext cx="2420437" cy="242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50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307</Words>
  <Application>Microsoft Macintosh PowerPoint</Application>
  <PresentationFormat>On-screen Show (4:3)</PresentationFormat>
  <Paragraphs>108</Paragraphs>
  <Slides>8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WPI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 d</dc:creator>
  <cp:lastModifiedBy>J D</cp:lastModifiedBy>
  <cp:revision>173</cp:revision>
  <dcterms:created xsi:type="dcterms:W3CDTF">2015-09-20T19:17:01Z</dcterms:created>
  <dcterms:modified xsi:type="dcterms:W3CDTF">2015-09-20T19:19:13Z</dcterms:modified>
</cp:coreProperties>
</file>