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</p:sldMasterIdLst>
  <p:notesMasterIdLst>
    <p:notesMasterId r:id="rId20"/>
  </p:notesMasterIdLst>
  <p:handoutMasterIdLst>
    <p:handoutMasterId r:id="rId21"/>
  </p:handoutMasterIdLst>
  <p:sldIdLst>
    <p:sldId id="310" r:id="rId2"/>
    <p:sldId id="264" r:id="rId3"/>
    <p:sldId id="290" r:id="rId4"/>
    <p:sldId id="266" r:id="rId5"/>
    <p:sldId id="305" r:id="rId6"/>
    <p:sldId id="306" r:id="rId7"/>
    <p:sldId id="307" r:id="rId8"/>
    <p:sldId id="284" r:id="rId9"/>
    <p:sldId id="291" r:id="rId10"/>
    <p:sldId id="299" r:id="rId11"/>
    <p:sldId id="293" r:id="rId12"/>
    <p:sldId id="294" r:id="rId13"/>
    <p:sldId id="296" r:id="rId14"/>
    <p:sldId id="303" r:id="rId15"/>
    <p:sldId id="308" r:id="rId16"/>
    <p:sldId id="311" r:id="rId17"/>
    <p:sldId id="312" r:id="rId18"/>
    <p:sldId id="313" r:id="rId19"/>
  </p:sldIdLst>
  <p:sldSz cx="6858000" cy="9144000" type="screen4x3"/>
  <p:notesSz cx="6858000" cy="9156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26215"/>
    <a:srgbClr val="D26513"/>
    <a:srgbClr val="FFFFFF"/>
    <a:srgbClr val="000000"/>
    <a:srgbClr val="FAFD00"/>
    <a:srgbClr val="E5405D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 snapToGrid="0">
      <p:cViewPr>
        <p:scale>
          <a:sx n="100" d="100"/>
          <a:sy n="100" d="100"/>
        </p:scale>
        <p:origin x="-2472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97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1538" y="687388"/>
            <a:ext cx="2574925" cy="3433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8600" y="736600"/>
            <a:ext cx="640431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is the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evidence that Genes = DNA?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000" y="2324160"/>
            <a:ext cx="518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pPr marL="342900" lvl="3"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   </a:t>
            </a:r>
          </a:p>
          <a:p>
            <a:pPr marL="342900" lvl="3">
              <a:buFontTx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  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151111" y="1438245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Robert </a:t>
            </a:r>
            <a:r>
              <a:rPr lang="en-US" sz="2800" b="1" dirty="0" err="1" smtClean="0">
                <a:solidFill>
                  <a:srgbClr val="FF0000"/>
                </a:solidFill>
              </a:rPr>
              <a:t>Feulgen</a:t>
            </a:r>
            <a:r>
              <a:rPr lang="en-US" sz="2800" b="1" dirty="0" smtClean="0">
                <a:solidFill>
                  <a:srgbClr val="FF0000"/>
                </a:solidFill>
              </a:rPr>
              <a:t> – 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72720" y="529317"/>
            <a:ext cx="36142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?</a:t>
            </a:r>
            <a:endParaRPr lang="en-US" sz="2400" dirty="0" smtClean="0">
              <a:solidFill>
                <a:schemeClr val="tx1"/>
              </a:solidFill>
              <a:latin typeface="Times New Roman" pitchFamily="-106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795181" y="453615"/>
            <a:ext cx="24207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Semiconservative</a:t>
            </a: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replication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21490" r="21490" b="5714"/>
          <a:stretch>
            <a:fillRect/>
          </a:stretch>
        </p:blipFill>
        <p:spPr bwMode="auto">
          <a:xfrm>
            <a:off x="2054850" y="1713548"/>
            <a:ext cx="2911457" cy="362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982085" y="1961515"/>
            <a:ext cx="88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 end 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490403" y="4744085"/>
            <a:ext cx="88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 end 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783715" y="1829753"/>
            <a:ext cx="88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 end 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1884045" y="3896678"/>
            <a:ext cx="88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 end 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3408680" y="5410200"/>
            <a:ext cx="4978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368800" y="4104640"/>
            <a:ext cx="680720" cy="355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16200000" flipH="1">
            <a:off x="1493520" y="3078480"/>
            <a:ext cx="1391920" cy="304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37" name="Group 36"/>
          <p:cNvGrpSpPr/>
          <p:nvPr/>
        </p:nvGrpSpPr>
        <p:grpSpPr>
          <a:xfrm>
            <a:off x="1203325" y="5493068"/>
            <a:ext cx="4016985" cy="3566150"/>
            <a:chOff x="1203325" y="5493068"/>
            <a:chExt cx="4016985" cy="356615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/>
            <a:srcRect l="21490" r="21490" b="7143"/>
            <a:stretch>
              <a:fillRect/>
            </a:stretch>
          </p:blipFill>
          <p:spPr bwMode="auto">
            <a:xfrm>
              <a:off x="2308860" y="5493068"/>
              <a:ext cx="2911450" cy="356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3" name="Straight Arrow Connector 32"/>
            <p:cNvCxnSpPr/>
            <p:nvPr/>
          </p:nvCxnSpPr>
          <p:spPr bwMode="auto">
            <a:xfrm>
              <a:off x="2651760" y="7741920"/>
              <a:ext cx="701040" cy="406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203325" y="8652748"/>
              <a:ext cx="18304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 smtClean="0">
                  <a:solidFill>
                    <a:srgbClr val="000000"/>
                  </a:solidFill>
                  <a:latin typeface="Arial" pitchFamily="-106" charset="0"/>
                </a:rPr>
                <a:t>phosphate ions</a:t>
              </a:r>
              <a:endParaRPr lang="en-US" sz="1800" i="1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74876" y="795634"/>
            <a:ext cx="36142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045489" y="628319"/>
            <a:ext cx="23510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Semiconservative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replication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4282" y="1595873"/>
            <a:ext cx="149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0000"/>
                </a:solidFill>
              </a:rPr>
              <a:t>Prokaryotic</a:t>
            </a:r>
            <a:endParaRPr lang="en-US" b="1" i="1" u="sng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2848" y="1595873"/>
            <a:ext cx="142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0000"/>
                </a:solidFill>
              </a:rPr>
              <a:t>Eukaryotic</a:t>
            </a:r>
            <a:endParaRPr lang="en-US" b="1" i="1" u="sng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4665" y="2011691"/>
            <a:ext cx="2413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Circular chromosome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-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8470" y="2029227"/>
            <a:ext cx="2157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linear chromosome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-  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 l="21490" r="6447" b="80000"/>
          <a:stretch>
            <a:fillRect/>
          </a:stretch>
        </p:blipFill>
        <p:spPr bwMode="auto">
          <a:xfrm>
            <a:off x="246516" y="2720198"/>
            <a:ext cx="6130704" cy="12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314664" y="4243218"/>
            <a:ext cx="6130704" cy="2091070"/>
            <a:chOff x="314664" y="4243218"/>
            <a:chExt cx="6130704" cy="2091070"/>
          </a:xfrm>
        </p:grpSpPr>
        <p:grpSp>
          <p:nvGrpSpPr>
            <p:cNvPr id="19" name="Group 18"/>
            <p:cNvGrpSpPr/>
            <p:nvPr/>
          </p:nvGrpSpPr>
          <p:grpSpPr>
            <a:xfrm>
              <a:off x="314664" y="4243218"/>
              <a:ext cx="6130704" cy="2091070"/>
              <a:chOff x="314664" y="4243218"/>
              <a:chExt cx="6130704" cy="209107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43447" y="4243218"/>
                <a:ext cx="24139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Circular chromosome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- 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80775" y="4283232"/>
                <a:ext cx="21574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linear chromosome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-  </a:t>
                </a:r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 l="21490" t="75714" r="6447" b="4286"/>
              <a:stretch>
                <a:fillRect/>
              </a:stretch>
            </p:blipFill>
            <p:spPr bwMode="auto">
              <a:xfrm>
                <a:off x="314664" y="5054353"/>
                <a:ext cx="6130704" cy="1279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2" name="Rectangle 41"/>
            <p:cNvSpPr/>
            <p:nvPr/>
          </p:nvSpPr>
          <p:spPr>
            <a:xfrm>
              <a:off x="4296882" y="5911603"/>
              <a:ext cx="14590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- telomere??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12200" y="6513402"/>
            <a:ext cx="4497572" cy="1022699"/>
            <a:chOff x="1512200" y="6513402"/>
            <a:chExt cx="4497572" cy="1022699"/>
          </a:xfrm>
        </p:grpSpPr>
        <p:sp>
          <p:nvSpPr>
            <p:cNvPr id="43" name="TextBox 42"/>
            <p:cNvSpPr txBox="1"/>
            <p:nvPr/>
          </p:nvSpPr>
          <p:spPr>
            <a:xfrm>
              <a:off x="1512200" y="6513402"/>
              <a:ext cx="2207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Rate of replication?   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Size of Genome?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45077" y="6552191"/>
              <a:ext cx="14788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1000nts/sec</a:t>
              </a:r>
              <a:endParaRPr lang="en-US" b="1" i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6719" y="6828215"/>
              <a:ext cx="26730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4.7Mbs    </a:t>
              </a:r>
              <a:r>
                <a:rPr lang="en-US" b="1" i="1" dirty="0" err="1" smtClean="0">
                  <a:solidFill>
                    <a:srgbClr val="000000"/>
                  </a:solidFill>
                </a:rPr>
                <a:t>vs</a:t>
              </a:r>
              <a:r>
                <a:rPr lang="en-US" b="1" i="1" dirty="0" smtClean="0">
                  <a:solidFill>
                    <a:srgbClr val="000000"/>
                  </a:solidFill>
                </a:rPr>
                <a:t>   3.4Gbs</a:t>
              </a:r>
            </a:p>
            <a:p>
              <a:r>
                <a:rPr lang="en-US" b="1" i="1" dirty="0" smtClean="0">
                  <a:solidFill>
                    <a:srgbClr val="000000"/>
                  </a:solidFill>
                </a:rPr>
                <a:t>E. coli	      H. sapiens</a:t>
              </a:r>
              <a:endParaRPr lang="en-US" b="1" i="1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544942" y="7722378"/>
            <a:ext cx="390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Length of time to replicate genome?</a:t>
            </a:r>
          </a:p>
          <a:p>
            <a:r>
              <a:rPr lang="en-US" b="1" i="1" dirty="0" smtClean="0">
                <a:solidFill>
                  <a:srgbClr val="000000"/>
                </a:solidFill>
              </a:rPr>
              <a:t> </a:t>
            </a:r>
            <a:endParaRPr lang="en-US" b="1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706880" y="2885440"/>
            <a:ext cx="1928465" cy="1134280"/>
            <a:chOff x="1706880" y="2885440"/>
            <a:chExt cx="1928465" cy="113428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/>
            <a:srcRect l="21490" t="57143" r="56948" b="25714"/>
            <a:stretch>
              <a:fillRect/>
            </a:stretch>
          </p:blipFill>
          <p:spPr bwMode="auto">
            <a:xfrm>
              <a:off x="1800996" y="2922647"/>
              <a:ext cx="1834349" cy="109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8" name="Straight Arrow Connector 47"/>
            <p:cNvCxnSpPr/>
            <p:nvPr/>
          </p:nvCxnSpPr>
          <p:spPr bwMode="auto">
            <a:xfrm>
              <a:off x="1706880" y="3556000"/>
              <a:ext cx="24384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/>
            <p:cNvSpPr/>
            <p:nvPr/>
          </p:nvSpPr>
          <p:spPr bwMode="auto">
            <a:xfrm>
              <a:off x="2722880" y="2885440"/>
              <a:ext cx="132080" cy="27432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" pitchFamily="-106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726488" y="4145280"/>
            <a:ext cx="1514552" cy="1503680"/>
            <a:chOff x="1726488" y="4145280"/>
            <a:chExt cx="1514552" cy="1503680"/>
          </a:xfrm>
        </p:grpSpPr>
        <p:cxnSp>
          <p:nvCxnSpPr>
            <p:cNvPr id="24" name="Curved Connector 23"/>
            <p:cNvCxnSpPr/>
            <p:nvPr/>
          </p:nvCxnSpPr>
          <p:spPr bwMode="auto">
            <a:xfrm rot="5400000">
              <a:off x="2108200" y="4516120"/>
              <a:ext cx="1503680" cy="762000"/>
            </a:xfrm>
            <a:prstGeom prst="curvedConnector3">
              <a:avLst>
                <a:gd name="adj1" fmla="val 98649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>
            <a:xfrm>
              <a:off x="1726488" y="4981545"/>
              <a:ext cx="1423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Topoisomerase</a:t>
              </a:r>
              <a:endParaRPr lang="en-US" sz="16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38376" y="592434"/>
            <a:ext cx="36142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051721" y="604310"/>
            <a:ext cx="23510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Semiconservative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replication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/>
          <a:srcRect l="10745" t="25714" b="25714"/>
          <a:stretch>
            <a:fillRect/>
          </a:stretch>
        </p:blipFill>
        <p:spPr bwMode="auto">
          <a:xfrm>
            <a:off x="1390137" y="1998595"/>
            <a:ext cx="4557370" cy="18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25598" y="2492827"/>
            <a:ext cx="14714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-106" charset="0"/>
              </a:rPr>
              <a:t>Leading strand</a:t>
            </a:r>
            <a:endParaRPr lang="en-US" sz="1400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904496" y="2120362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Parent DNA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399495" y="3588965"/>
            <a:ext cx="893168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Okazaki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fragment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43308" y="3792129"/>
            <a:ext cx="211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Lagging strand template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43048" y="1346652"/>
            <a:ext cx="211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Leading strand template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13218" y="2783868"/>
            <a:ext cx="1481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-106" charset="0"/>
              </a:rPr>
              <a:t>Lagging strand</a:t>
            </a: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1771678" y="1684884"/>
            <a:ext cx="340057" cy="3135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1628884" y="2906885"/>
            <a:ext cx="304056" cy="1411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V="1">
            <a:off x="1772055" y="2411035"/>
            <a:ext cx="37465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 flipV="1">
            <a:off x="1872821" y="3426865"/>
            <a:ext cx="191046" cy="3259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2861764" y="3202094"/>
            <a:ext cx="45719" cy="3933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046736" y="2404961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itchFamily="-106" charset="0"/>
              </a:rPr>
              <a:t>3</a:t>
            </a:r>
            <a:r>
              <a:rPr lang="en-US" sz="200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</a:t>
            </a:r>
            <a:endParaRPr lang="en-US" sz="200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6046736" y="2674836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</a:t>
            </a:r>
            <a:endParaRPr lang="en-US" sz="2000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1417999" y="1876175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itchFamily="-106" charset="0"/>
              </a:rPr>
              <a:t>3</a:t>
            </a:r>
            <a:r>
              <a:rPr lang="en-US" sz="200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</a:t>
            </a:r>
            <a:endParaRPr lang="en-US" sz="200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1417999" y="2146050"/>
            <a:ext cx="388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-106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</a:t>
            </a:r>
            <a:endParaRPr lang="en-US" sz="2000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1600730" y="2932987"/>
            <a:ext cx="3288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</a:t>
            </a:r>
            <a:endParaRPr lang="en-US" sz="1400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1600730" y="3202862"/>
            <a:ext cx="3288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-106" charset="0"/>
              </a:rPr>
              <a:t>5</a:t>
            </a:r>
            <a:r>
              <a:rPr lang="en-US" sz="1400">
                <a:solidFill>
                  <a:srgbClr val="000000"/>
                </a:solidFill>
                <a:latin typeface="Arial" pitchFamily="-106" charset="0"/>
                <a:sym typeface="Symbol" pitchFamily="-106" charset="2"/>
              </a:rPr>
              <a:t></a:t>
            </a:r>
            <a:endParaRPr lang="en-US" sz="1400">
              <a:solidFill>
                <a:srgbClr val="000000"/>
              </a:solidFill>
              <a:latin typeface="Arial" pitchFamily="-106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345185" y="3022276"/>
            <a:ext cx="556833" cy="748507"/>
            <a:chOff x="4281685" y="3225476"/>
            <a:chExt cx="556833" cy="748507"/>
          </a:xfrm>
        </p:grpSpPr>
        <p:sp>
          <p:nvSpPr>
            <p:cNvPr id="53" name="TextBox 52"/>
            <p:cNvSpPr txBox="1"/>
            <p:nvPr/>
          </p:nvSpPr>
          <p:spPr>
            <a:xfrm>
              <a:off x="4461492" y="3573873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2. 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rot="16200000" flipV="1">
              <a:off x="4270435" y="3236726"/>
              <a:ext cx="449544" cy="42704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4115491" y="1758614"/>
            <a:ext cx="454455" cy="881550"/>
            <a:chOff x="4051991" y="1961814"/>
            <a:chExt cx="454455" cy="881550"/>
          </a:xfrm>
        </p:grpSpPr>
        <p:sp>
          <p:nvSpPr>
            <p:cNvPr id="56" name="TextBox 55"/>
            <p:cNvSpPr txBox="1"/>
            <p:nvPr/>
          </p:nvSpPr>
          <p:spPr>
            <a:xfrm>
              <a:off x="4051991" y="1961814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 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 rot="5400000">
              <a:off x="4056913" y="2393831"/>
              <a:ext cx="472021" cy="42704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D2651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3341827" y="3194474"/>
            <a:ext cx="1397927" cy="1211968"/>
            <a:chOff x="3278327" y="3397674"/>
            <a:chExt cx="1397927" cy="1211968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278327" y="3895066"/>
              <a:ext cx="697627" cy="44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</a:rPr>
                <a:t>RNA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</a:rPr>
                <a:t>primer</a:t>
              </a: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3278703" y="3397674"/>
              <a:ext cx="349250" cy="4810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1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950850" y="3445308"/>
              <a:ext cx="725404" cy="1164334"/>
              <a:chOff x="3950850" y="3445308"/>
              <a:chExt cx="725404" cy="116433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299228" y="4209532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3.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 bwMode="auto">
              <a:xfrm rot="16200000" flipV="1">
                <a:off x="3838445" y="3557713"/>
                <a:ext cx="847834" cy="62302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</p:grpSp>
      </p:grpSp>
      <p:grpSp>
        <p:nvGrpSpPr>
          <p:cNvPr id="63" name="Group 62"/>
          <p:cNvGrpSpPr/>
          <p:nvPr/>
        </p:nvGrpSpPr>
        <p:grpSpPr>
          <a:xfrm>
            <a:off x="1570767" y="3662878"/>
            <a:ext cx="841477" cy="1758766"/>
            <a:chOff x="1507267" y="3866078"/>
            <a:chExt cx="841477" cy="1758766"/>
          </a:xfrm>
        </p:grpSpPr>
        <p:sp>
          <p:nvSpPr>
            <p:cNvPr id="62" name="TextBox 61"/>
            <p:cNvSpPr txBox="1"/>
            <p:nvPr/>
          </p:nvSpPr>
          <p:spPr>
            <a:xfrm>
              <a:off x="1507267" y="4609181"/>
              <a:ext cx="377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4.  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5.  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6. 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rot="5400000" flipH="1" flipV="1">
              <a:off x="1938541" y="4186381"/>
              <a:ext cx="730506" cy="899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327276" y="5527355"/>
            <a:ext cx="6245389" cy="3173921"/>
            <a:chOff x="339976" y="5908355"/>
            <a:chExt cx="6245389" cy="3173921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/>
            <a:srcRect t="14286" r="4298" b="5714"/>
            <a:stretch>
              <a:fillRect/>
            </a:stretch>
          </p:blipFill>
          <p:spPr bwMode="auto">
            <a:xfrm>
              <a:off x="339976" y="5908355"/>
              <a:ext cx="4886529" cy="3072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7" name="Rectangle 66"/>
            <p:cNvSpPr/>
            <p:nvPr/>
          </p:nvSpPr>
          <p:spPr>
            <a:xfrm>
              <a:off x="4919675" y="7115145"/>
              <a:ext cx="16656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i="1" dirty="0" smtClean="0">
                  <a:solidFill>
                    <a:srgbClr val="000000"/>
                  </a:solidFill>
                </a:rPr>
                <a:t>Telomerase:</a:t>
              </a:r>
            </a:p>
            <a:p>
              <a:r>
                <a:rPr lang="en-US" sz="1800" i="1" dirty="0" smtClean="0">
                  <a:solidFill>
                    <a:srgbClr val="000000"/>
                  </a:solidFill>
                </a:rPr>
                <a:t> RNA + protein</a:t>
              </a:r>
              <a:endParaRPr lang="en-US" sz="1800" i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84198" y="5916265"/>
              <a:ext cx="17582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TTAGGG (2500X)</a:t>
              </a:r>
              <a:endParaRPr lang="en-US" sz="16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0075" y="8435945"/>
              <a:ext cx="1842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i="1" dirty="0" smtClean="0">
                  <a:solidFill>
                    <a:srgbClr val="000000"/>
                  </a:solidFill>
                </a:rPr>
                <a:t>No Telomerase =  </a:t>
              </a:r>
            </a:p>
            <a:p>
              <a:r>
                <a:rPr lang="en-US" sz="1800" i="1" dirty="0" smtClean="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3.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-106" charset="0"/>
              </a:rPr>
              <a:t>Cytokinesis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93889" y="6340593"/>
            <a:ext cx="2404449" cy="2115335"/>
            <a:chOff x="4193889" y="6340593"/>
            <a:chExt cx="2404449" cy="2115335"/>
          </a:xfrm>
        </p:grpSpPr>
        <p:sp>
          <p:nvSpPr>
            <p:cNvPr id="13" name="TextBox 12"/>
            <p:cNvSpPr txBox="1"/>
            <p:nvPr/>
          </p:nvSpPr>
          <p:spPr>
            <a:xfrm>
              <a:off x="4605728" y="6340593"/>
              <a:ext cx="142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0000"/>
                  </a:solidFill>
                </a:rPr>
                <a:t>Eukaryotic</a:t>
              </a:r>
              <a:endParaRPr lang="en-US" b="1" i="1" u="sng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889" y="7440265"/>
              <a:ext cx="240444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Reproduction</a:t>
              </a:r>
            </a:p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Growth</a:t>
              </a:r>
            </a:p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Regeneration/Repair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260" y="6320273"/>
            <a:ext cx="2042404" cy="2740987"/>
            <a:chOff x="429260" y="6320273"/>
            <a:chExt cx="2042404" cy="2740987"/>
          </a:xfrm>
        </p:grpSpPr>
        <p:sp>
          <p:nvSpPr>
            <p:cNvPr id="12" name="TextBox 11"/>
            <p:cNvSpPr txBox="1"/>
            <p:nvPr/>
          </p:nvSpPr>
          <p:spPr>
            <a:xfrm>
              <a:off x="857162" y="6320273"/>
              <a:ext cx="1490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0000"/>
                  </a:solidFill>
                </a:rPr>
                <a:t>Prokaryotic</a:t>
              </a:r>
              <a:endParaRPr lang="en-US" b="1" i="1" u="sng" dirty="0">
                <a:solidFill>
                  <a:srgbClr val="000000"/>
                </a:solidFill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9260" y="7525068"/>
              <a:ext cx="2042404" cy="153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5670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3.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-106" charset="0"/>
              </a:rPr>
              <a:t>Cytokinesis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7903" y="7409785"/>
            <a:ext cx="3845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Importance of cytoskeleton!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760" y="970035"/>
            <a:ext cx="640865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</a:rPr>
              <a:t>Fidelity of replication:</a:t>
            </a:r>
            <a:r>
              <a:rPr lang="en-US" dirty="0" smtClean="0">
                <a:solidFill>
                  <a:srgbClr val="000000"/>
                </a:solidFill>
              </a:rPr>
              <a:t> if 1/10</a:t>
            </a:r>
            <a:r>
              <a:rPr lang="en-US" baseline="30000" dirty="0" smtClean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 = 60,000 mutations/division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How prevent?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1.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2.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3.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	- mutations = XP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	- increased incidence of cancer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	- &lt;40% survive past 20yrs old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		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386080" y="5497165"/>
            <a:ext cx="6197599" cy="1148805"/>
            <a:chOff x="335280" y="3630265"/>
            <a:chExt cx="6197599" cy="1148805"/>
          </a:xfrm>
        </p:grpSpPr>
        <p:sp>
          <p:nvSpPr>
            <p:cNvPr id="35" name="Rectangle 34"/>
            <p:cNvSpPr/>
            <p:nvPr/>
          </p:nvSpPr>
          <p:spPr>
            <a:xfrm>
              <a:off x="335280" y="3630265"/>
              <a:ext cx="61975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</a:rPr>
                <a:t>Biotechnology </a:t>
              </a:r>
            </a:p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How might knowledge of replication be useful? 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378960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1318" y="6384675"/>
            <a:ext cx="6248114" cy="1987818"/>
            <a:chOff x="200518" y="4517775"/>
            <a:chExt cx="6248114" cy="198781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/>
            <a:srcRect l="10745" t="25714" b="25714"/>
            <a:stretch>
              <a:fillRect/>
            </a:stretch>
          </p:blipFill>
          <p:spPr bwMode="auto">
            <a:xfrm>
              <a:off x="1377437" y="4640195"/>
              <a:ext cx="4557370" cy="1865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12898" y="5134427"/>
              <a:ext cx="147148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-106" charset="0"/>
                </a:rPr>
                <a:t>Leading strand</a:t>
              </a:r>
              <a:endParaRPr lang="en-US" sz="14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891796" y="4761962"/>
              <a:ext cx="15568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pitchFamily="-106" charset="0"/>
                </a:rPr>
                <a:t>Parent DNA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00518" y="5425468"/>
              <a:ext cx="1481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-106" charset="0"/>
                </a:rPr>
                <a:t>Lagging strand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034036" y="5046561"/>
              <a:ext cx="3889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-106" charset="0"/>
                </a:rPr>
                <a:t>3</a:t>
              </a:r>
              <a:r>
                <a:rPr lang="en-US" sz="2000">
                  <a:solidFill>
                    <a:srgbClr val="000000"/>
                  </a:solidFill>
                  <a:latin typeface="Arial" pitchFamily="-106" charset="0"/>
                  <a:sym typeface="Symbol" pitchFamily="-106" charset="2"/>
                </a:rPr>
                <a:t></a:t>
              </a:r>
              <a:endParaRPr lang="en-US" sz="200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034036" y="5316436"/>
              <a:ext cx="3889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pitchFamily="-106" charset="0"/>
                </a:rPr>
                <a:t>5</a:t>
              </a:r>
              <a:r>
                <a:rPr lang="en-US" sz="2000" dirty="0">
                  <a:solidFill>
                    <a:srgbClr val="000000"/>
                  </a:solidFill>
                  <a:latin typeface="Arial" pitchFamily="-106" charset="0"/>
                  <a:sym typeface="Symbol" pitchFamily="-106" charset="2"/>
                </a:rPr>
                <a:t></a:t>
              </a:r>
              <a:endParaRPr lang="en-US" sz="20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405299" y="4517775"/>
              <a:ext cx="3889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-106" charset="0"/>
                </a:rPr>
                <a:t>3</a:t>
              </a:r>
              <a:r>
                <a:rPr lang="en-US" sz="2000">
                  <a:solidFill>
                    <a:srgbClr val="000000"/>
                  </a:solidFill>
                  <a:latin typeface="Arial" pitchFamily="-106" charset="0"/>
                  <a:sym typeface="Symbol" pitchFamily="-106" charset="2"/>
                </a:rPr>
                <a:t></a:t>
              </a:r>
              <a:endParaRPr lang="en-US" sz="200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405299" y="4787650"/>
              <a:ext cx="3889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pitchFamily="-106" charset="0"/>
                </a:rPr>
                <a:t>5</a:t>
              </a:r>
              <a:r>
                <a:rPr lang="en-US" sz="2000" dirty="0">
                  <a:solidFill>
                    <a:srgbClr val="000000"/>
                  </a:solidFill>
                  <a:latin typeface="Arial" pitchFamily="-106" charset="0"/>
                  <a:sym typeface="Symbol" pitchFamily="-106" charset="2"/>
                </a:rPr>
                <a:t></a:t>
              </a:r>
              <a:endParaRPr lang="en-US" sz="20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588030" y="5574587"/>
              <a:ext cx="3288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  <a:sym typeface="Symbol" pitchFamily="-106" charset="2"/>
                </a:rPr>
                <a:t></a:t>
              </a:r>
              <a:endParaRPr lang="en-US" sz="14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588030" y="5844462"/>
              <a:ext cx="3288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-106" charset="0"/>
                </a:rPr>
                <a:t>5</a:t>
              </a:r>
              <a:r>
                <a:rPr lang="en-US" sz="1400">
                  <a:solidFill>
                    <a:srgbClr val="000000"/>
                  </a:solidFill>
                  <a:latin typeface="Arial" pitchFamily="-106" charset="0"/>
                  <a:sym typeface="Symbol" pitchFamily="-106" charset="2"/>
                </a:rPr>
                <a:t></a:t>
              </a:r>
              <a:endParaRPr lang="en-US" sz="1400">
                <a:solidFill>
                  <a:srgbClr val="000000"/>
                </a:solidFill>
                <a:latin typeface="Arial" pitchFamily="-10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383270" y="1103972"/>
            <a:ext cx="6197599" cy="1065976"/>
            <a:chOff x="335280" y="3713094"/>
            <a:chExt cx="6197599" cy="1065976"/>
          </a:xfrm>
        </p:grpSpPr>
        <p:sp>
          <p:nvSpPr>
            <p:cNvPr id="35" name="Rectangle 34"/>
            <p:cNvSpPr/>
            <p:nvPr/>
          </p:nvSpPr>
          <p:spPr>
            <a:xfrm>
              <a:off x="335280" y="3713094"/>
              <a:ext cx="61975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</a:rPr>
                <a:t>Biotechnology </a:t>
              </a:r>
            </a:p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How might knowledge of replication be useful? 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378960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5974" y="2806109"/>
            <a:ext cx="2504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Uses ???</a:t>
            </a:r>
          </a:p>
          <a:p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630" y="1944721"/>
            <a:ext cx="54329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• Uses ???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7482" y="3952461"/>
            <a:ext cx="5757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PCR - What is needed for DNA Replication?</a:t>
            </a:r>
          </a:p>
          <a:p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0" y="3754926"/>
            <a:ext cx="68580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t="10000" b="14286"/>
          <a:stretch>
            <a:fillRect/>
          </a:stretch>
        </p:blipFill>
        <p:spPr bwMode="auto">
          <a:xfrm>
            <a:off x="378460" y="6390617"/>
            <a:ext cx="4830470" cy="27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81940" y="4565099"/>
            <a:ext cx="6271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Polymerase Chain Reaction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1.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2.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3.  </a:t>
            </a:r>
          </a:p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	4. 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8507" y="1290925"/>
            <a:ext cx="216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DNA sequencing</a:t>
            </a:r>
          </a:p>
          <a:p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84480" y="404465"/>
            <a:ext cx="6197599" cy="1195735"/>
            <a:chOff x="284480" y="1001365"/>
            <a:chExt cx="6197599" cy="3777705"/>
          </a:xfrm>
        </p:grpSpPr>
        <p:sp>
          <p:nvSpPr>
            <p:cNvPr id="35" name="Rectangle 34"/>
            <p:cNvSpPr/>
            <p:nvPr/>
          </p:nvSpPr>
          <p:spPr>
            <a:xfrm>
              <a:off x="284480" y="1001365"/>
              <a:ext cx="61975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</a:rPr>
                <a:t>Biotechnology </a:t>
              </a:r>
            </a:p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How might knowledge of replication be useful? 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378960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i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5" descr="Life8e-Fig-11-24-2RL"/>
          <p:cNvPicPr>
            <a:picLocks noChangeAspect="1" noChangeArrowheads="1"/>
          </p:cNvPicPr>
          <p:nvPr/>
        </p:nvPicPr>
        <p:blipFill>
          <a:blip r:embed="rId2"/>
          <a:srcRect l="10745" r="10745" b="5714"/>
          <a:stretch>
            <a:fillRect/>
          </a:stretch>
        </p:blipFill>
        <p:spPr bwMode="auto">
          <a:xfrm>
            <a:off x="2532306" y="1856433"/>
            <a:ext cx="4008730" cy="3621035"/>
          </a:xfrm>
          <a:prstGeom prst="rect">
            <a:avLst/>
          </a:prstGeom>
          <a:noFill/>
        </p:spPr>
      </p:pic>
      <p:pic>
        <p:nvPicPr>
          <p:cNvPr id="15" name="Picture 2" descr="NanoporeAssemb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9221" y="6383615"/>
            <a:ext cx="1360904" cy="178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84480" y="404465"/>
            <a:ext cx="6197599" cy="1195735"/>
            <a:chOff x="284480" y="1001365"/>
            <a:chExt cx="6197599" cy="3777705"/>
          </a:xfrm>
        </p:grpSpPr>
        <p:sp>
          <p:nvSpPr>
            <p:cNvPr id="35" name="Rectangle 34"/>
            <p:cNvSpPr/>
            <p:nvPr/>
          </p:nvSpPr>
          <p:spPr>
            <a:xfrm>
              <a:off x="284480" y="1001365"/>
              <a:ext cx="61975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</a:rPr>
                <a:t>Biotechnology </a:t>
              </a:r>
            </a:p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How might knowledge of replication be useful? 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378960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i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0" y="1448351"/>
            <a:ext cx="2832100" cy="2273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78847" y="3853622"/>
            <a:ext cx="3939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Apple Casual"/>
                <a:cs typeface="Apple Casual"/>
              </a:rPr>
              <a:t>Mycoplasma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Apple Casual"/>
                <a:cs typeface="Apple Casual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Apple Casual"/>
                <a:cs typeface="Apple Casual"/>
              </a:rPr>
              <a:t>mycoides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Apple Casual"/>
                <a:cs typeface="Apple Casual"/>
              </a:rPr>
              <a:t> JCVI-syn1.0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pple Casual"/>
              <a:cs typeface="Apple Casual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884" y="4602361"/>
            <a:ext cx="4068064" cy="42265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42353" y="4881221"/>
            <a:ext cx="217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</a:rPr>
              <a:t>Synthetic genomes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134938" y="1104900"/>
            <a:ext cx="5824537" cy="1196975"/>
            <a:chOff x="85" y="696"/>
            <a:chExt cx="3669" cy="754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85" y="696"/>
              <a:ext cx="3669" cy="7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u="sng" dirty="0">
                  <a:solidFill>
                    <a:schemeClr val="tx1"/>
                  </a:solidFill>
                </a:rPr>
                <a:t>Traits can be transferred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</a:p>
            <a:p>
              <a:pPr marL="228600" lvl="2">
                <a:buFontTx/>
                <a:buChar char="•"/>
              </a:pPr>
              <a:r>
                <a:rPr lang="en-US" sz="2400" dirty="0">
                  <a:solidFill>
                    <a:schemeClr val="tx1"/>
                  </a:solidFill>
                </a:rPr>
                <a:t>  1928 Griffith &amp;</a:t>
              </a:r>
              <a:r>
                <a:rPr lang="en-US" sz="2400" i="1" dirty="0">
                  <a:solidFill>
                    <a:schemeClr val="tx1"/>
                  </a:solidFill>
                </a:rPr>
                <a:t> Streptococcus pneumonia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marL="228600" lvl="2"/>
              <a:r>
                <a:rPr lang="en-US" sz="2400" dirty="0" smtClean="0">
                  <a:solidFill>
                    <a:schemeClr val="tx1"/>
                  </a:solidFill>
                </a:rPr>
                <a:t>	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1678" y="1302"/>
              <a:ext cx="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98500" y="495300"/>
            <a:ext cx="5459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is the composition of a gene?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04775" y="7299325"/>
            <a:ext cx="6646863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</a:rPr>
              <a:t>What is the chemical nature of this heritable change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r>
              <a:rPr lang="en-US" sz="2400" dirty="0">
                <a:solidFill>
                  <a:schemeClr val="tx1"/>
                </a:solidFill>
              </a:rPr>
              <a:t>	How can we determine what a gene is?</a:t>
            </a:r>
          </a:p>
          <a:p>
            <a:pPr lvl="3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1944 Avery  - experimental system?</a:t>
            </a:r>
          </a:p>
        </p:txBody>
      </p:sp>
      <p:pic>
        <p:nvPicPr>
          <p:cNvPr id="11" name="Picture 4" descr="Life9e-Fig-13-01-0"/>
          <p:cNvPicPr preferRelativeResize="0">
            <a:picLocks noChangeAspect="1" noChangeArrowheads="1"/>
          </p:cNvPicPr>
          <p:nvPr/>
        </p:nvPicPr>
        <p:blipFill>
          <a:blip r:embed="rId2"/>
          <a:srcRect b="4390"/>
          <a:stretch>
            <a:fillRect/>
          </a:stretch>
        </p:blipFill>
        <p:spPr bwMode="auto">
          <a:xfrm>
            <a:off x="342900" y="2425700"/>
            <a:ext cx="6145210" cy="4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035050" y="963613"/>
            <a:ext cx="4791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• 1944 Avery  - experimental system?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98500" y="423863"/>
            <a:ext cx="54594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is the composition of a gene?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222250" y="7032625"/>
            <a:ext cx="66516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DNA fulfills key properties of hereditary material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0974" name="Picture 14" descr="figure 7-03"/>
          <p:cNvPicPr>
            <a:picLocks noChangeAspect="1" noChangeArrowheads="1"/>
          </p:cNvPicPr>
          <p:nvPr/>
        </p:nvPicPr>
        <p:blipFill>
          <a:blip r:embed="rId2"/>
          <a:srcRect t="14822" b="7411"/>
          <a:stretch>
            <a:fillRect/>
          </a:stretch>
        </p:blipFill>
        <p:spPr bwMode="auto">
          <a:xfrm>
            <a:off x="503238" y="1608138"/>
            <a:ext cx="62801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990975" y="1670050"/>
            <a:ext cx="3770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1.</a:t>
            </a:r>
            <a:r>
              <a:rPr lang="en-US" b="1" dirty="0" smtClean="0">
                <a:solidFill>
                  <a:schemeClr val="hlink"/>
                </a:solidFill>
              </a:rPr>
              <a:t>  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0" y="2270125"/>
            <a:ext cx="3770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2.</a:t>
            </a:r>
            <a:r>
              <a:rPr lang="en-US" b="1" dirty="0" smtClean="0">
                <a:solidFill>
                  <a:schemeClr val="hlink"/>
                </a:solidFill>
              </a:rPr>
              <a:t>  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0" y="2609850"/>
            <a:ext cx="3770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3.</a:t>
            </a:r>
            <a:r>
              <a:rPr lang="en-US" b="1" dirty="0" smtClean="0">
                <a:solidFill>
                  <a:schemeClr val="hlink"/>
                </a:solidFill>
              </a:rPr>
              <a:t>  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0" y="4394200"/>
            <a:ext cx="3770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4.</a:t>
            </a:r>
            <a:r>
              <a:rPr lang="en-US" b="1" dirty="0" smtClean="0">
                <a:solidFill>
                  <a:schemeClr val="hlink"/>
                </a:solidFill>
              </a:rPr>
              <a:t>  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5572125" y="5267325"/>
            <a:ext cx="3770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5.</a:t>
            </a:r>
            <a:r>
              <a:rPr lang="en-US" b="1" dirty="0" smtClean="0">
                <a:solidFill>
                  <a:schemeClr val="hlink"/>
                </a:solidFill>
              </a:rPr>
              <a:t>  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133475" y="5749925"/>
            <a:ext cx="505862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Comic Sans MS" pitchFamily="-106" charset="0"/>
              </a:rPr>
              <a:t>Take home = Gene comprised of </a:t>
            </a:r>
            <a:r>
              <a:rPr lang="en-US" b="1" i="1" dirty="0" smtClean="0">
                <a:solidFill>
                  <a:schemeClr val="tx1"/>
                </a:solidFill>
                <a:latin typeface="Comic Sans MS" pitchFamily="-106" charset="0"/>
              </a:rPr>
              <a:t>DNA</a:t>
            </a:r>
          </a:p>
          <a:p>
            <a:r>
              <a:rPr lang="en-US" b="1" i="1" dirty="0" smtClean="0">
                <a:solidFill>
                  <a:schemeClr val="tx1"/>
                </a:solidFill>
                <a:latin typeface="Comic Sans MS" pitchFamily="-106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mic Sans MS" pitchFamily="-106" charset="0"/>
              </a:rPr>
              <a:t> </a:t>
            </a:r>
            <a:endParaRPr lang="en-US" sz="1600" i="1" dirty="0">
              <a:solidFill>
                <a:schemeClr val="tx1"/>
              </a:solidFill>
              <a:latin typeface="Comic Sans MS" pitchFamily="-106" charset="0"/>
            </a:endParaRP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06500" y="7645460"/>
            <a:ext cx="425958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342900" lvl="3">
              <a:buFontTx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 </a:t>
            </a:r>
          </a:p>
          <a:p>
            <a:pPr marL="342900" lvl="3">
              <a:buFontTx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  <p:bldP spid="40975" grpId="0" build="p" autoUpdateAnimBg="0"/>
      <p:bldP spid="40976" grpId="0" build="p" autoUpdateAnimBg="0"/>
      <p:bldP spid="40977" grpId="0" build="p" autoUpdateAnimBg="0"/>
      <p:bldP spid="40978" grpId="0" build="p" autoUpdateAnimBg="0"/>
      <p:bldP spid="40979" grpId="0" build="p" autoUpdateAnimBg="0"/>
      <p:bldP spid="40980" grpId="0" build="p" autoUpdateAnimBg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7188" y="647700"/>
            <a:ext cx="593596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What is </a:t>
            </a:r>
            <a:r>
              <a:rPr lang="en-US" sz="2800" u="sng" dirty="0" smtClean="0">
                <a:solidFill>
                  <a:schemeClr val="tx1"/>
                </a:solidFill>
              </a:rPr>
              <a:t>DNA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- “deoxyribonucleic acid”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Lect.2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pic>
        <p:nvPicPr>
          <p:cNvPr id="24" name="Picture 5" descr="Life8e-Fig-03-23-0RL"/>
          <p:cNvPicPr>
            <a:picLocks noChangeAspect="1" noChangeArrowheads="1"/>
          </p:cNvPicPr>
          <p:nvPr/>
        </p:nvPicPr>
        <p:blipFill>
          <a:blip r:embed="rId2"/>
          <a:srcRect l="10745" r="10745" b="5714"/>
          <a:stretch>
            <a:fillRect/>
          </a:stretch>
        </p:blipFill>
        <p:spPr bwMode="auto">
          <a:xfrm>
            <a:off x="674051" y="1625599"/>
            <a:ext cx="5344971" cy="4828046"/>
          </a:xfrm>
          <a:prstGeom prst="rect">
            <a:avLst/>
          </a:prstGeom>
          <a:noFill/>
        </p:spPr>
      </p:pic>
      <p:grpSp>
        <p:nvGrpSpPr>
          <p:cNvPr id="30" name="Group 21"/>
          <p:cNvGrpSpPr/>
          <p:nvPr/>
        </p:nvGrpSpPr>
        <p:grpSpPr>
          <a:xfrm>
            <a:off x="252133" y="6922770"/>
            <a:ext cx="2583267" cy="707886"/>
            <a:chOff x="391833" y="4649470"/>
            <a:chExt cx="2583267" cy="707886"/>
          </a:xfrm>
        </p:grpSpPr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529320" y="4649470"/>
              <a:ext cx="445780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457200" indent="-457200"/>
              <a:r>
                <a:rPr lang="en-US" i="1" dirty="0" smtClean="0">
                  <a:solidFill>
                    <a:schemeClr val="tx1"/>
                  </a:solidFill>
                </a:rPr>
                <a:t>1. </a:t>
              </a:r>
            </a:p>
            <a:p>
              <a:pPr marL="457200" indent="-457200"/>
              <a:r>
                <a:rPr lang="en-US" i="1" dirty="0" smtClean="0">
                  <a:solidFill>
                    <a:schemeClr val="tx1"/>
                  </a:solidFill>
                </a:rPr>
                <a:t>2.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33" y="4686905"/>
              <a:ext cx="21652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tx1"/>
                  </a:solidFill>
                </a:rPr>
                <a:t>Chargaff’s</a:t>
              </a:r>
              <a:r>
                <a:rPr lang="en-US" sz="2400" dirty="0" smtClean="0">
                  <a:solidFill>
                    <a:schemeClr val="tx1"/>
                  </a:solidFill>
                </a:rPr>
                <a:t> rules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7188" y="419100"/>
            <a:ext cx="413254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What is </a:t>
            </a:r>
            <a:r>
              <a:rPr lang="en-US" sz="2800" u="sng" dirty="0" smtClean="0">
                <a:solidFill>
                  <a:schemeClr val="tx1"/>
                </a:solidFill>
              </a:rPr>
              <a:t>DNA</a:t>
            </a:r>
            <a:r>
              <a:rPr lang="en-US" sz="2800" dirty="0" smtClean="0">
                <a:solidFill>
                  <a:schemeClr val="tx1"/>
                </a:solidFill>
              </a:rPr>
              <a:t> – Structure??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Lect.2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pic>
        <p:nvPicPr>
          <p:cNvPr id="23" name="Picture 4" descr="Life8e-Fig-11-06-0RL"/>
          <p:cNvPicPr>
            <a:picLocks noChangeAspect="1" noChangeArrowheads="1"/>
          </p:cNvPicPr>
          <p:nvPr/>
        </p:nvPicPr>
        <p:blipFill>
          <a:blip r:embed="rId2"/>
          <a:srcRect b="50000"/>
          <a:stretch>
            <a:fillRect/>
          </a:stretch>
        </p:blipFill>
        <p:spPr bwMode="auto">
          <a:xfrm>
            <a:off x="828676" y="1724663"/>
            <a:ext cx="5223053" cy="1920237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723900" y="987792"/>
            <a:ext cx="5295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i="1" dirty="0" smtClean="0">
                <a:solidFill>
                  <a:schemeClr val="tx1"/>
                </a:solidFill>
              </a:rPr>
              <a:t>Pure molecule – crystals – diffraction of X rays –</a:t>
            </a:r>
          </a:p>
          <a:p>
            <a:pPr>
              <a:buFontTx/>
              <a:buNone/>
            </a:pPr>
            <a:r>
              <a:rPr lang="en-US" i="1" dirty="0" smtClean="0">
                <a:solidFill>
                  <a:schemeClr val="tx1"/>
                </a:solidFill>
              </a:rPr>
              <a:t>             infer position of atoms = structure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28688" y="3771900"/>
            <a:ext cx="37299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•</a:t>
            </a:r>
          </a:p>
          <a:p>
            <a:endParaRPr lang="en-US" sz="2400" i="1" dirty="0" smtClean="0">
              <a:solidFill>
                <a:schemeClr val="tx1"/>
              </a:solidFill>
            </a:endParaRPr>
          </a:p>
        </p:txBody>
      </p:sp>
      <p:pic>
        <p:nvPicPr>
          <p:cNvPr id="19" name="Picture 4" descr="Life8e-Fig-11-08-2RL"/>
          <p:cNvPicPr>
            <a:picLocks noChangeAspect="1" noChangeArrowheads="1"/>
          </p:cNvPicPr>
          <p:nvPr/>
        </p:nvPicPr>
        <p:blipFill>
          <a:blip r:embed="rId3"/>
          <a:srcRect l="12894" r="8596" b="8571"/>
          <a:stretch>
            <a:fillRect/>
          </a:stretch>
        </p:blipFill>
        <p:spPr bwMode="auto">
          <a:xfrm>
            <a:off x="1058604" y="4688840"/>
            <a:ext cx="4676855" cy="4096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7188" y="419100"/>
            <a:ext cx="413254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rgbClr val="000000"/>
                </a:solidFill>
              </a:rPr>
              <a:t>What is </a:t>
            </a:r>
            <a:r>
              <a:rPr lang="en-US" sz="2800" u="sng" dirty="0" smtClean="0">
                <a:solidFill>
                  <a:srgbClr val="000000"/>
                </a:solidFill>
              </a:rPr>
              <a:t>DNA</a:t>
            </a:r>
            <a:r>
              <a:rPr lang="en-US" sz="2800" dirty="0" smtClean="0">
                <a:solidFill>
                  <a:srgbClr val="000000"/>
                </a:solidFill>
              </a:rPr>
              <a:t> – Structure??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Lect.2</a:t>
            </a:r>
            <a:endParaRPr lang="en-US" b="1" i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pic>
        <p:nvPicPr>
          <p:cNvPr id="11" name="Picture 108" descr="LIFE8E1107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550" y="3205163"/>
            <a:ext cx="4313238" cy="5738812"/>
          </a:xfrm>
          <a:prstGeom prst="rect">
            <a:avLst/>
          </a:prstGeom>
          <a:noFill/>
        </p:spPr>
      </p:pic>
      <p:pic>
        <p:nvPicPr>
          <p:cNvPr id="12" name="Picture 114" descr="LIFE8E1107_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5363" y="3052763"/>
            <a:ext cx="4313237" cy="5738812"/>
          </a:xfrm>
          <a:prstGeom prst="rect">
            <a:avLst/>
          </a:prstGeom>
          <a:noFill/>
        </p:spPr>
      </p:pic>
      <p:pic>
        <p:nvPicPr>
          <p:cNvPr id="15" name="Picture 106" descr="LIFE8E1107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3433763"/>
            <a:ext cx="1425575" cy="4008437"/>
          </a:xfrm>
          <a:prstGeom prst="rect">
            <a:avLst/>
          </a:prstGeom>
          <a:noFill/>
        </p:spPr>
      </p:pic>
      <p:pic>
        <p:nvPicPr>
          <p:cNvPr id="16" name="Picture 107" descr="LIFE8E1107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538" y="6345238"/>
            <a:ext cx="1568450" cy="573087"/>
          </a:xfrm>
          <a:prstGeom prst="rect">
            <a:avLst/>
          </a:prstGeom>
          <a:noFill/>
        </p:spPr>
      </p:pic>
      <p:pic>
        <p:nvPicPr>
          <p:cNvPr id="22" name="Picture 113" descr="LIFE8E1107_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2150" y="3667125"/>
            <a:ext cx="1290638" cy="4008438"/>
          </a:xfrm>
          <a:prstGeom prst="rect">
            <a:avLst/>
          </a:prstGeom>
          <a:noFill/>
        </p:spPr>
      </p:pic>
      <p:grpSp>
        <p:nvGrpSpPr>
          <p:cNvPr id="24" name="Group 142"/>
          <p:cNvGrpSpPr>
            <a:grpSpLocks/>
          </p:cNvGrpSpPr>
          <p:nvPr/>
        </p:nvGrpSpPr>
        <p:grpSpPr bwMode="auto">
          <a:xfrm>
            <a:off x="5100638" y="3009900"/>
            <a:ext cx="1327150" cy="5646738"/>
            <a:chOff x="3821" y="592"/>
            <a:chExt cx="836" cy="3557"/>
          </a:xfrm>
        </p:grpSpPr>
        <p:sp>
          <p:nvSpPr>
            <p:cNvPr id="26" name="Rectangle 138"/>
            <p:cNvSpPr>
              <a:spLocks noChangeArrowheads="1"/>
            </p:cNvSpPr>
            <p:nvPr/>
          </p:nvSpPr>
          <p:spPr bwMode="auto">
            <a:xfrm>
              <a:off x="4368" y="4023"/>
              <a:ext cx="27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</a:rPr>
                <a:t>5′ end </a:t>
              </a:r>
            </a:p>
          </p:txBody>
        </p:sp>
        <p:sp>
          <p:nvSpPr>
            <p:cNvPr id="27" name="Rectangle 139"/>
            <p:cNvSpPr>
              <a:spLocks noChangeArrowheads="1"/>
            </p:cNvSpPr>
            <p:nvPr/>
          </p:nvSpPr>
          <p:spPr bwMode="auto">
            <a:xfrm>
              <a:off x="3822" y="592"/>
              <a:ext cx="27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700" dirty="0">
                  <a:solidFill>
                    <a:srgbClr val="000000"/>
                  </a:solidFill>
                  <a:latin typeface="Arial" charset="0"/>
                </a:rPr>
                <a:t>3′ end </a:t>
              </a:r>
            </a:p>
          </p:txBody>
        </p:sp>
        <p:pic>
          <p:nvPicPr>
            <p:cNvPr id="28" name="Picture 115" descr="LIFE8E1107_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21" y="1058"/>
              <a:ext cx="836" cy="2813"/>
            </a:xfrm>
            <a:prstGeom prst="rect">
              <a:avLst/>
            </a:prstGeom>
            <a:noFill/>
          </p:spPr>
        </p:pic>
      </p:grpSp>
      <p:pic>
        <p:nvPicPr>
          <p:cNvPr id="29" name="Picture 116" descr="LIFE8E1107_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83063" y="3733800"/>
            <a:ext cx="1443037" cy="4222750"/>
          </a:xfrm>
          <a:prstGeom prst="rect">
            <a:avLst/>
          </a:prstGeom>
          <a:noFill/>
        </p:spPr>
      </p:pic>
      <p:pic>
        <p:nvPicPr>
          <p:cNvPr id="30" name="Picture 117" descr="LIFE8E1107_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70325" y="3792538"/>
            <a:ext cx="931863" cy="3908425"/>
          </a:xfrm>
          <a:prstGeom prst="rect">
            <a:avLst/>
          </a:prstGeom>
          <a:noFill/>
        </p:spPr>
      </p:pic>
      <p:grpSp>
        <p:nvGrpSpPr>
          <p:cNvPr id="31" name="Group 124"/>
          <p:cNvGrpSpPr>
            <a:grpSpLocks/>
          </p:cNvGrpSpPr>
          <p:nvPr/>
        </p:nvGrpSpPr>
        <p:grpSpPr bwMode="auto">
          <a:xfrm>
            <a:off x="4079875" y="4194175"/>
            <a:ext cx="895350" cy="671513"/>
            <a:chOff x="4656" y="1248"/>
            <a:chExt cx="564" cy="423"/>
          </a:xfrm>
        </p:grpSpPr>
        <p:pic>
          <p:nvPicPr>
            <p:cNvPr id="32" name="Picture 122" descr="LIFE8E1107_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656" y="1248"/>
              <a:ext cx="564" cy="423"/>
            </a:xfrm>
            <a:prstGeom prst="rect">
              <a:avLst/>
            </a:prstGeom>
            <a:noFill/>
          </p:spPr>
        </p:pic>
        <p:sp>
          <p:nvSpPr>
            <p:cNvPr id="33" name="Text Box 123"/>
            <p:cNvSpPr txBox="1">
              <a:spLocks noChangeArrowheads="1"/>
            </p:cNvSpPr>
            <p:nvPr/>
          </p:nvSpPr>
          <p:spPr bwMode="auto">
            <a:xfrm>
              <a:off x="4657" y="1446"/>
              <a:ext cx="5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Arial" charset="0"/>
                </a:rPr>
                <a:t>TA pairs have two</a:t>
              </a:r>
            </a:p>
            <a:p>
              <a:r>
                <a:rPr lang="en-US" sz="600">
                  <a:solidFill>
                    <a:srgbClr val="000000"/>
                  </a:solidFill>
                  <a:latin typeface="Arial" charset="0"/>
                </a:rPr>
                <a:t>hydrogen bonds.</a:t>
              </a:r>
            </a:p>
          </p:txBody>
        </p:sp>
      </p:grpSp>
      <p:grpSp>
        <p:nvGrpSpPr>
          <p:cNvPr id="34" name="Group 132"/>
          <p:cNvGrpSpPr>
            <a:grpSpLocks/>
          </p:cNvGrpSpPr>
          <p:nvPr/>
        </p:nvGrpSpPr>
        <p:grpSpPr bwMode="auto">
          <a:xfrm>
            <a:off x="4445000" y="5318125"/>
            <a:ext cx="1082675" cy="777875"/>
            <a:chOff x="3408" y="2054"/>
            <a:chExt cx="682" cy="490"/>
          </a:xfrm>
        </p:grpSpPr>
        <p:pic>
          <p:nvPicPr>
            <p:cNvPr id="35" name="Picture 131" descr="LIFE8E1107_17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08" y="2054"/>
              <a:ext cx="612" cy="490"/>
            </a:xfrm>
            <a:prstGeom prst="rect">
              <a:avLst/>
            </a:prstGeom>
            <a:noFill/>
          </p:spPr>
        </p:pic>
        <p:sp>
          <p:nvSpPr>
            <p:cNvPr id="36" name="Text Box 125"/>
            <p:cNvSpPr txBox="1">
              <a:spLocks noChangeArrowheads="1"/>
            </p:cNvSpPr>
            <p:nvPr/>
          </p:nvSpPr>
          <p:spPr bwMode="auto">
            <a:xfrm>
              <a:off x="3408" y="2322"/>
              <a:ext cx="6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Arial" charset="0"/>
                </a:rPr>
                <a:t>CG pairs have three hydrogen bonds.</a:t>
              </a:r>
            </a:p>
          </p:txBody>
        </p:sp>
      </p:grpSp>
      <p:grpSp>
        <p:nvGrpSpPr>
          <p:cNvPr id="38" name="Group 143"/>
          <p:cNvGrpSpPr>
            <a:grpSpLocks/>
          </p:cNvGrpSpPr>
          <p:nvPr/>
        </p:nvGrpSpPr>
        <p:grpSpPr bwMode="auto">
          <a:xfrm>
            <a:off x="2433638" y="3502025"/>
            <a:ext cx="1317625" cy="5299076"/>
            <a:chOff x="2141" y="902"/>
            <a:chExt cx="830" cy="3338"/>
          </a:xfrm>
        </p:grpSpPr>
        <p:pic>
          <p:nvPicPr>
            <p:cNvPr id="39" name="Picture 109" descr="LIFE8E1107_5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141" y="902"/>
              <a:ext cx="830" cy="2920"/>
            </a:xfrm>
            <a:prstGeom prst="rect">
              <a:avLst/>
            </a:prstGeom>
            <a:noFill/>
          </p:spPr>
        </p:pic>
        <p:sp>
          <p:nvSpPr>
            <p:cNvPr id="40" name="Rectangle 136"/>
            <p:cNvSpPr>
              <a:spLocks noChangeArrowheads="1"/>
            </p:cNvSpPr>
            <p:nvPr/>
          </p:nvSpPr>
          <p:spPr bwMode="auto">
            <a:xfrm>
              <a:off x="2683" y="4114"/>
              <a:ext cx="27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</a:rPr>
                <a:t>3′ end </a:t>
              </a:r>
            </a:p>
          </p:txBody>
        </p:sp>
      </p:grpSp>
      <p:sp>
        <p:nvSpPr>
          <p:cNvPr id="43" name="Line 144"/>
          <p:cNvSpPr>
            <a:spLocks noChangeShapeType="1"/>
          </p:cNvSpPr>
          <p:nvPr/>
        </p:nvSpPr>
        <p:spPr bwMode="auto">
          <a:xfrm flipH="1" flipV="1">
            <a:off x="1854200" y="3213100"/>
            <a:ext cx="914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00" y="939969"/>
            <a:ext cx="3429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 smtClean="0">
                <a:solidFill>
                  <a:schemeClr val="tx1"/>
                </a:solidFill>
              </a:rPr>
              <a:t>Phosphodiester</a:t>
            </a:r>
            <a:r>
              <a:rPr lang="en-US" i="1" dirty="0" smtClean="0">
                <a:solidFill>
                  <a:schemeClr val="tx1"/>
                </a:solidFill>
              </a:rPr>
              <a:t> linkage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Complementary (A=T, C=G)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7188" y="419100"/>
            <a:ext cx="413254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What is </a:t>
            </a:r>
            <a:r>
              <a:rPr lang="en-US" sz="2800" u="sng" dirty="0" smtClean="0">
                <a:solidFill>
                  <a:schemeClr val="tx1"/>
                </a:solidFill>
              </a:rPr>
              <a:t>DNA</a:t>
            </a:r>
            <a:r>
              <a:rPr lang="en-US" sz="2800" dirty="0" smtClean="0">
                <a:solidFill>
                  <a:schemeClr val="tx1"/>
                </a:solidFill>
              </a:rPr>
              <a:t> – Structure??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Lect.2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 l="10745" r="10745" b="5714"/>
          <a:stretch>
            <a:fillRect/>
          </a:stretch>
        </p:blipFill>
        <p:spPr bwMode="auto">
          <a:xfrm>
            <a:off x="1017940" y="2170684"/>
            <a:ext cx="4676850" cy="422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03912" y="1108964"/>
            <a:ext cx="22406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Arial" pitchFamily="-106" charset="0"/>
              </a:rPr>
              <a:t>Chromatin – 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" pitchFamily="-10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itchFamily="-106" charset="0"/>
              </a:rPr>
              <a:t>• </a:t>
            </a:r>
            <a:r>
              <a:rPr lang="en-US" dirty="0" err="1" smtClean="0">
                <a:solidFill>
                  <a:srgbClr val="000000"/>
                </a:solidFill>
                <a:latin typeface="Arial" pitchFamily="-106" charset="0"/>
              </a:rPr>
              <a:t>histones</a:t>
            </a:r>
            <a:endParaRPr lang="en-US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47675" y="6823075"/>
            <a:ext cx="6056313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</a:rPr>
              <a:t>Does DNA structure fulfill requirements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1. faithful replication	  </a:t>
            </a:r>
            <a:r>
              <a:rPr lang="en-US" sz="2400" dirty="0" err="1">
                <a:solidFill>
                  <a:schemeClr val="tx1"/>
                </a:solidFill>
              </a:rPr>
              <a:t>complementarity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2. informational content      sequence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3. variation	        mutation/cross-</a:t>
            </a:r>
            <a:r>
              <a:rPr lang="en-US" sz="2400" dirty="0" err="1">
                <a:solidFill>
                  <a:schemeClr val="tx1"/>
                </a:solidFill>
              </a:rPr>
              <a:t>overs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3700463" y="74295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779838" y="77851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2411413" y="8162925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2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255713" y="690566"/>
            <a:ext cx="36909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itchFamily="-106" charset="0"/>
              </a:rPr>
              <a:t>Heredity 	genes = DNA</a:t>
            </a: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2640013" y="968375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Lect.2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1087933" y="22478"/>
            <a:ext cx="5511801" cy="428625"/>
            <a:chOff x="953" y="30"/>
            <a:chExt cx="3472" cy="270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953" y="50"/>
              <a:ext cx="14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803" y="30"/>
              <a:ext cx="6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Lect.3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</p:grp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5175" y="2171700"/>
            <a:ext cx="1368283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-106" charset="0"/>
              </a:rPr>
              <a:t>Requires</a:t>
            </a:r>
          </a:p>
          <a:p>
            <a:pPr lvl="2">
              <a:buFontTx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</a:p>
          <a:p>
            <a:pPr lvl="2">
              <a:buFontTx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</a:p>
          <a:p>
            <a:pPr lvl="2">
              <a:buFontTx/>
              <a:buChar char="•"/>
            </a:pPr>
            <a:r>
              <a:rPr lang="en-US" sz="2400" i="1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  <a:endParaRPr lang="en-US" sz="2400" i="1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pic>
        <p:nvPicPr>
          <p:cNvPr id="21" name="Picture 9" descr="figure-04-02.JPG                                               000053A8&#10;production                     B8414635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84" y="3981450"/>
            <a:ext cx="573511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2250" y="476250"/>
            <a:ext cx="645549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06" charset="0"/>
              </a:rPr>
              <a:t>What are the molecular underpinnings of heredity?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47688" y="1397000"/>
            <a:ext cx="2841518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-106" charset="0"/>
              </a:rPr>
              <a:t>How is DNA propagated? </a:t>
            </a:r>
          </a:p>
          <a:p>
            <a:pPr lvl="2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</a:p>
          <a:p>
            <a:pPr lvl="2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</a:p>
          <a:p>
            <a:pPr lvl="2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  <a:endParaRPr lang="en-US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03225" y="968375"/>
            <a:ext cx="4975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Faithful replication - molecular mechanism? 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612309" y="22478"/>
            <a:ext cx="987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Lect.3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9" name="Picture 4" descr="Life8e-Fig-11-11-1RL"/>
          <p:cNvPicPr>
            <a:picLocks noChangeAspect="1" noChangeArrowheads="1"/>
          </p:cNvPicPr>
          <p:nvPr/>
        </p:nvPicPr>
        <p:blipFill>
          <a:blip r:embed="rId2"/>
          <a:srcRect b="5714"/>
          <a:stretch>
            <a:fillRect/>
          </a:stretch>
        </p:blipFill>
        <p:spPr bwMode="auto">
          <a:xfrm>
            <a:off x="227012" y="2768600"/>
            <a:ext cx="5106010" cy="3621041"/>
          </a:xfrm>
          <a:prstGeom prst="rect">
            <a:avLst/>
          </a:prstGeom>
          <a:noFill/>
        </p:spPr>
      </p:pic>
      <p:pic>
        <p:nvPicPr>
          <p:cNvPr id="12" name="Picture 5" descr="Life8e-Fig-11-11-2RL"/>
          <p:cNvPicPr>
            <a:picLocks noChangeAspect="1" noChangeArrowheads="1"/>
          </p:cNvPicPr>
          <p:nvPr/>
        </p:nvPicPr>
        <p:blipFill>
          <a:blip r:embed="rId3"/>
          <a:srcRect t="8571" b="14286"/>
          <a:stretch>
            <a:fillRect/>
          </a:stretch>
        </p:blipFill>
        <p:spPr bwMode="auto">
          <a:xfrm>
            <a:off x="685800" y="6573496"/>
            <a:ext cx="4379976" cy="2468904"/>
          </a:xfrm>
          <a:prstGeom prst="rect">
            <a:avLst/>
          </a:prstGeom>
          <a:noFill/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627188" y="6290535"/>
            <a:ext cx="209111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err="1">
                <a:solidFill>
                  <a:schemeClr val="tx1"/>
                </a:solidFill>
              </a:rPr>
              <a:t>Semiconservative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replication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utoUpdateAnimBg="0"/>
      <p:bldP spid="13" grpId="0" autoUpdateAnimBg="0"/>
    </p:bldLst>
  </p:timing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114FFB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B2F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Petra's Hard Disk:Microsoft Office:Microsoft PowerPoint 4:</Template>
  <TotalTime>1580</TotalTime>
  <Pages>28</Pages>
  <Words>735</Words>
  <Application>Microsoft PowerPoint 4.0</Application>
  <PresentationFormat>On-screen Show (4:3)</PresentationFormat>
  <Paragraphs>217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untitled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talk</dc:title>
  <dc:subject/>
  <dc:creator>Joseph B. Duffy</dc:creator>
  <cp:keywords/>
  <dc:description/>
  <cp:lastModifiedBy>J D</cp:lastModifiedBy>
  <cp:revision>182</cp:revision>
  <cp:lastPrinted>2009-04-22T19:24:48Z</cp:lastPrinted>
  <dcterms:created xsi:type="dcterms:W3CDTF">2013-09-04T18:38:23Z</dcterms:created>
  <dcterms:modified xsi:type="dcterms:W3CDTF">2013-09-04T18:40:58Z</dcterms:modified>
</cp:coreProperties>
</file>