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r:id="rId1"/>
  </p:sldMasterIdLst>
  <p:notesMasterIdLst>
    <p:notesMasterId r:id="rId12"/>
  </p:notesMasterIdLst>
  <p:handoutMasterIdLst>
    <p:handoutMasterId r:id="rId13"/>
  </p:handoutMasterIdLst>
  <p:sldIdLst>
    <p:sldId id="302" r:id="rId2"/>
    <p:sldId id="312" r:id="rId3"/>
    <p:sldId id="309" r:id="rId4"/>
    <p:sldId id="311" r:id="rId5"/>
    <p:sldId id="301" r:id="rId6"/>
    <p:sldId id="304" r:id="rId7"/>
    <p:sldId id="305" r:id="rId8"/>
    <p:sldId id="306" r:id="rId9"/>
    <p:sldId id="307" r:id="rId10"/>
    <p:sldId id="308" r:id="rId11"/>
  </p:sldIdLst>
  <p:sldSz cx="6858000" cy="9144000" type="screen4x3"/>
  <p:notesSz cx="6858000" cy="9156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F26215"/>
    <a:srgbClr val="D26513"/>
    <a:srgbClr val="FFFFFF"/>
    <a:srgbClr val="000000"/>
    <a:srgbClr val="FAFD00"/>
    <a:srgbClr val="E5405D"/>
    <a:srgbClr val="00FF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preferSingleView="1">
    <p:restoredLeft sz="32787"/>
    <p:restoredTop sz="90929"/>
  </p:normalViewPr>
  <p:slideViewPr>
    <p:cSldViewPr snapToGrid="0">
      <p:cViewPr varScale="1">
        <p:scale>
          <a:sx n="70" d="100"/>
          <a:sy n="70" d="100"/>
        </p:scale>
        <p:origin x="-3288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6740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97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1538" y="687388"/>
            <a:ext cx="2574925" cy="3433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4852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1529" y="1181566"/>
            <a:ext cx="35322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i="1" dirty="0" smtClean="0">
                <a:solidFill>
                  <a:schemeClr val="bg1">
                    <a:lumMod val="75000"/>
                  </a:schemeClr>
                </a:solidFill>
                <a:latin typeface="Times New Roman" pitchFamily="-106" charset="0"/>
              </a:rPr>
              <a:t>Genetic modification of organism – is DNA properly transmitted?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9012" y="549245"/>
            <a:ext cx="48659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Mendel’s laws  - heredity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	• segregation of chromosomes/genes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	• how do genes control heredity?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 b="11429"/>
          <a:stretch>
            <a:fillRect/>
          </a:stretch>
        </p:blipFill>
        <p:spPr bwMode="auto">
          <a:xfrm>
            <a:off x="381000" y="4828226"/>
            <a:ext cx="5957011" cy="396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278063" y="5163188"/>
            <a:ext cx="512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" pitchFamily="-106" charset="0"/>
              </a:rPr>
              <a:t>DNA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182813" y="5995038"/>
            <a:ext cx="2650956" cy="400110"/>
            <a:chOff x="2182813" y="6260620"/>
            <a:chExt cx="2650956" cy="400110"/>
          </a:xfrm>
        </p:grpSpPr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182813" y="6333645"/>
              <a:ext cx="6491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Arial" pitchFamily="-106" charset="0"/>
                </a:rPr>
                <a:t>mRNA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6260620"/>
              <a:ext cx="1480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transcription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39938" y="6668138"/>
            <a:ext cx="2770681" cy="1400949"/>
            <a:chOff x="2039938" y="6933720"/>
            <a:chExt cx="2770681" cy="1400949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039938" y="8057670"/>
              <a:ext cx="714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Arial" pitchFamily="-106" charset="0"/>
                </a:rPr>
                <a:t>Protein</a:t>
              </a:r>
              <a:endParaRPr lang="en-US" sz="1200" b="1" dirty="0">
                <a:solidFill>
                  <a:srgbClr val="FFFFFF"/>
                </a:solidFill>
                <a:latin typeface="Arial" pitchFamily="-106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3619500" y="7876695"/>
              <a:ext cx="844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rgbClr val="000000"/>
                  </a:solidFill>
                  <a:latin typeface="Arial" pitchFamily="-106" charset="0"/>
                </a:rPr>
                <a:t>tRNAs</a:t>
              </a:r>
              <a:endParaRPr lang="en-US" sz="1800" dirty="0">
                <a:solidFill>
                  <a:srgbClr val="000000"/>
                </a:solidFill>
                <a:latin typeface="Arial" pitchFamily="-10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3300" y="6933720"/>
              <a:ext cx="1267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translation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3918" y="1695619"/>
            <a:ext cx="6201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Times New Roman" pitchFamily="-106" charset="0"/>
              </a:rPr>
              <a:t>Genetically modified organisms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-106" charset="0"/>
              </a:rPr>
              <a:t>	- how confirm organism is modified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-106" charset="0"/>
              </a:rPr>
              <a:t>	- how ensure modification is propagated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imes New Roman" pitchFamily="-106" charset="0"/>
              </a:rPr>
              <a:t>	- in what way is modification manifested 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-106" charset="0"/>
              </a:rPr>
              <a:t>r</a:t>
            </a:r>
            <a:r>
              <a:rPr lang="en-US" i="1" dirty="0" smtClean="0">
                <a:solidFill>
                  <a:schemeClr val="tx1"/>
                </a:solidFill>
                <a:latin typeface="Times New Roman" pitchFamily="-106" charset="0"/>
              </a:rPr>
              <a:t> or 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pic>
        <p:nvPicPr>
          <p:cNvPr id="25" name="Picture 4" descr="Life9e-Fig-11-15-3R"/>
          <p:cNvPicPr preferRelativeResize="0">
            <a:picLocks noChangeAspect="1" noChangeArrowheads="1"/>
          </p:cNvPicPr>
          <p:nvPr/>
        </p:nvPicPr>
        <p:blipFill>
          <a:blip r:embed="rId2"/>
          <a:srcRect t="7317" b="4390"/>
          <a:stretch>
            <a:fillRect/>
          </a:stretch>
        </p:blipFill>
        <p:spPr bwMode="auto">
          <a:xfrm>
            <a:off x="412496" y="2265857"/>
            <a:ext cx="6145213" cy="397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3201529" y="1181566"/>
            <a:ext cx="35322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i="1" dirty="0" smtClean="0">
                <a:solidFill>
                  <a:schemeClr val="bg1">
                    <a:lumMod val="75000"/>
                  </a:schemeClr>
                </a:solidFill>
                <a:latin typeface="Times New Roman" pitchFamily="-106" charset="0"/>
              </a:rPr>
              <a:t>Genetic modification of organism – is DNA properly transmitted?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56051" y="2052078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Life cycle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163991" y="5942281"/>
            <a:ext cx="4389438" cy="3147500"/>
            <a:chOff x="163991" y="5726381"/>
            <a:chExt cx="4389438" cy="3147500"/>
          </a:xfrm>
        </p:grpSpPr>
        <p:pic>
          <p:nvPicPr>
            <p:cNvPr id="29" name="Picture 4" descr="Life9e-Fig-11-16-0R"/>
            <p:cNvPicPr preferRelativeResize="0">
              <a:picLocks noChangeAspect="1" noChangeArrowheads="1"/>
            </p:cNvPicPr>
            <p:nvPr/>
          </p:nvPicPr>
          <p:blipFill>
            <a:blip r:embed="rId3"/>
            <a:srcRect t="14634" b="14634"/>
            <a:stretch>
              <a:fillRect/>
            </a:stretch>
          </p:blipFill>
          <p:spPr bwMode="auto">
            <a:xfrm>
              <a:off x="163991" y="6601199"/>
              <a:ext cx="4389438" cy="2272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215900" y="5726381"/>
              <a:ext cx="38227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7013" lvl="0" indent="-227013" eaLnBrk="1" hangingPunct="1">
                <a:spcBef>
                  <a:spcPct val="60000"/>
                </a:spcBef>
                <a:spcAft>
                  <a:spcPct val="20000"/>
                </a:spcAft>
                <a:buClr>
                  <a:schemeClr val="bg2"/>
                </a:buClr>
                <a:defRPr/>
              </a:pPr>
              <a:r>
                <a:rPr lang="en-US" sz="1800" b="1" kern="0" dirty="0" err="1" smtClean="0">
                  <a:solidFill>
                    <a:schemeClr val="tx1"/>
                  </a:solidFill>
                  <a:latin typeface="Apple Casual"/>
                  <a:cs typeface="Apple Casual"/>
                </a:rPr>
                <a:t>Karyotype</a:t>
              </a:r>
              <a:r>
                <a:rPr lang="en-US" sz="1800" kern="0" dirty="0" smtClean="0">
                  <a:solidFill>
                    <a:schemeClr val="tx1"/>
                  </a:solidFill>
                  <a:latin typeface="Apple Casual"/>
                  <a:cs typeface="Apple Casual"/>
                </a:rPr>
                <a:t>:</a:t>
              </a:r>
              <a:endParaRPr lang="en-US" sz="1800" kern="0" dirty="0" smtClean="0">
                <a:solidFill>
                  <a:schemeClr val="tx1"/>
                </a:solidFill>
                <a:latin typeface="Apple Casual"/>
                <a:cs typeface="Apple Casu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487" y="1609095"/>
            <a:ext cx="4278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Alter segregation – what happens?</a:t>
            </a:r>
            <a:endParaRPr lang="en-US" dirty="0">
              <a:latin typeface="Apple Casual"/>
              <a:cs typeface="Apple Casu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b="10000"/>
          <a:stretch>
            <a:fillRect/>
          </a:stretch>
        </p:blipFill>
        <p:spPr bwMode="auto">
          <a:xfrm>
            <a:off x="554918" y="2176378"/>
            <a:ext cx="5106010" cy="345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50994" y="6007342"/>
            <a:ext cx="56007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Alter segregation – alter </a:t>
            </a:r>
            <a:r>
              <a:rPr lang="en-US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ploidy</a:t>
            </a:r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 (possible uses?)</a:t>
            </a:r>
          </a:p>
          <a:p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			a. </a:t>
            </a:r>
            <a:r>
              <a:rPr lang="en-US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aneuploid</a:t>
            </a:r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polyploid</a:t>
            </a:r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  </a:t>
            </a:r>
            <a:endParaRPr lang="en-US" dirty="0">
              <a:latin typeface="Apple Casual"/>
              <a:cs typeface="Apple Casual"/>
            </a:endParaRPr>
          </a:p>
        </p:txBody>
      </p:sp>
      <p:pic>
        <p:nvPicPr>
          <p:cNvPr id="13" name="Picture 12" descr="figure-11-06.JPG                                               0000B236&#10;production                     B8414635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6566" y="7273996"/>
            <a:ext cx="4689475" cy="172878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49034" y="6990635"/>
            <a:ext cx="79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18" y="3922485"/>
            <a:ext cx="1644650" cy="1231900"/>
          </a:xfrm>
          <a:prstGeom prst="rect">
            <a:avLst/>
          </a:prstGeom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532" y="1723228"/>
            <a:ext cx="5600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Alter segregation – alter </a:t>
            </a:r>
            <a:r>
              <a:rPr lang="en-US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ploidy</a:t>
            </a:r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 (possible uses?)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412405" y="2247631"/>
            <a:ext cx="5681343" cy="1555256"/>
            <a:chOff x="729933" y="6471920"/>
            <a:chExt cx="5681343" cy="1555256"/>
          </a:xfrm>
        </p:grpSpPr>
        <p:pic>
          <p:nvPicPr>
            <p:cNvPr id="13" name="Picture 9" descr="figure 16-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9933" y="6849429"/>
              <a:ext cx="1706880" cy="1177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751840" y="6471920"/>
              <a:ext cx="1749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0000"/>
                  </a:solidFill>
                </a:rPr>
                <a:t>Autotetraploid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8160" y="6492240"/>
              <a:ext cx="1122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</a:rPr>
                <a:t>Seedless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97120" y="6482080"/>
              <a:ext cx="151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</a:rPr>
                <a:t>New species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0180" y="6887210"/>
              <a:ext cx="1572768" cy="1066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130800" y="6990080"/>
              <a:ext cx="970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2n + </a:t>
              </a:r>
              <a:r>
                <a:rPr lang="en-US" dirty="0" smtClean="0">
                  <a:solidFill>
                    <a:srgbClr val="000000"/>
                  </a:solidFill>
                </a:rPr>
                <a:t>2n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078779" y="4470343"/>
            <a:ext cx="22016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u="sng" dirty="0" smtClean="0">
                <a:solidFill>
                  <a:srgbClr val="000000"/>
                </a:solidFill>
              </a:rPr>
              <a:t>Polyploidy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    • 90% angiosperms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    </a:t>
            </a:r>
            <a:r>
              <a:rPr lang="en-US" sz="1800" dirty="0" smtClean="0">
                <a:solidFill>
                  <a:srgbClr val="000000"/>
                </a:solidFill>
              </a:rPr>
              <a:t>•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    </a:t>
            </a:r>
            <a:r>
              <a:rPr lang="en-US" sz="1800" dirty="0" smtClean="0">
                <a:solidFill>
                  <a:srgbClr val="000000"/>
                </a:solidFill>
              </a:rPr>
              <a:t>•</a:t>
            </a: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3284" y="3340778"/>
            <a:ext cx="6554273" cy="5499322"/>
            <a:chOff x="193284" y="3340778"/>
            <a:chExt cx="6554273" cy="5499322"/>
          </a:xfrm>
        </p:grpSpPr>
        <p:grpSp>
          <p:nvGrpSpPr>
            <p:cNvPr id="36" name="Group 35"/>
            <p:cNvGrpSpPr/>
            <p:nvPr/>
          </p:nvGrpSpPr>
          <p:grpSpPr>
            <a:xfrm>
              <a:off x="193284" y="3340778"/>
              <a:ext cx="6554273" cy="5499322"/>
              <a:chOff x="193284" y="3340778"/>
              <a:chExt cx="6554273" cy="549932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3284" y="6122693"/>
                <a:ext cx="6554273" cy="2717407"/>
                <a:chOff x="193284" y="6122693"/>
                <a:chExt cx="6554273" cy="271740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93284" y="6122693"/>
                  <a:ext cx="6554273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Triticum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urartu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(AA) X </a:t>
                  </a:r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Aegilops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speltoides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(BB) </a:t>
                  </a:r>
                </a:p>
                <a:p>
                  <a:endParaRPr lang="en-US" b="1" i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b="1" i="1" dirty="0" smtClean="0">
                      <a:solidFill>
                        <a:schemeClr val="tx1"/>
                      </a:solidFill>
                    </a:rPr>
                    <a:t>          </a:t>
                  </a:r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Triticum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turgidum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(AABB) X </a:t>
                  </a:r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Triticum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tauschii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(DD)</a:t>
                  </a:r>
                </a:p>
                <a:p>
                  <a:endParaRPr lang="en-US" b="1" i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b="1" i="1" dirty="0" smtClean="0">
                      <a:solidFill>
                        <a:schemeClr val="tx1"/>
                      </a:solidFill>
                    </a:rPr>
                    <a:t>			</a:t>
                  </a:r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Triticum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b="1" i="1" dirty="0" err="1" smtClean="0">
                      <a:solidFill>
                        <a:schemeClr val="tx1"/>
                      </a:solidFill>
                    </a:rPr>
                    <a:t>aestivum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 (AABBDD)</a:t>
                  </a:r>
                </a:p>
                <a:p>
                  <a:r>
                    <a:rPr lang="en-US" b="1" i="1" dirty="0">
                      <a:solidFill>
                        <a:schemeClr val="tx1"/>
                      </a:solidFill>
                    </a:rPr>
                    <a:t>	</a:t>
                  </a:r>
                  <a:r>
                    <a:rPr lang="en-US" b="1" i="1" dirty="0" smtClean="0">
                      <a:solidFill>
                        <a:schemeClr val="tx1"/>
                      </a:solidFill>
                    </a:rPr>
                    <a:t>			</a:t>
                  </a:r>
                  <a:r>
                    <a:rPr lang="en-US" i="1" dirty="0" smtClean="0">
                      <a:solidFill>
                        <a:schemeClr val="tx1"/>
                      </a:solidFill>
                    </a:rPr>
                    <a:t>(bread wheat)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472" y="7488820"/>
                  <a:ext cx="2032000" cy="1351280"/>
                </a:xfrm>
                <a:prstGeom prst="rect">
                  <a:avLst/>
                </a:prstGeom>
              </p:spPr>
            </p:pic>
          </p:grpSp>
          <p:sp>
            <p:nvSpPr>
              <p:cNvPr id="35" name="Curved Left Arrow 34"/>
              <p:cNvSpPr/>
              <p:nvPr/>
            </p:nvSpPr>
            <p:spPr bwMode="auto">
              <a:xfrm>
                <a:off x="5756992" y="3340778"/>
                <a:ext cx="745511" cy="3216534"/>
              </a:xfrm>
              <a:prstGeom prst="curvedLef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FAFD00"/>
                  </a:solidFill>
                  <a:effectLst/>
                  <a:latin typeface="Times" pitchFamily="-106" charset="0"/>
                </a:endParaRPr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auto">
            <a:xfrm rot="5400000">
              <a:off x="2533362" y="6633240"/>
              <a:ext cx="289902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rot="5400000">
              <a:off x="3776416" y="7255005"/>
              <a:ext cx="289902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07963" y="3102293"/>
            <a:ext cx="20313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Ploidy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11138" y="2002155"/>
            <a:ext cx="5625688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		</a:t>
            </a:r>
            <a:r>
              <a:rPr lang="en-US" b="1" u="sng" dirty="0">
                <a:solidFill>
                  <a:srgbClr val="000000"/>
                </a:solidFill>
              </a:rPr>
              <a:t>Mitosis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</a:rPr>
              <a:t>vs</a:t>
            </a: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u="sng" dirty="0">
                <a:solidFill>
                  <a:srgbClr val="000000"/>
                </a:solidFill>
              </a:rPr>
              <a:t>Meiosis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Divisions</a:t>
            </a:r>
            <a:r>
              <a:rPr lang="en-US" sz="2000" dirty="0" smtClean="0">
                <a:solidFill>
                  <a:srgbClr val="000000"/>
                </a:solidFill>
              </a:rPr>
              <a:t>	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92088" y="3578543"/>
            <a:ext cx="20313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Hom</a:t>
            </a:r>
            <a:r>
              <a:rPr lang="en-US" sz="2000" dirty="0">
                <a:solidFill>
                  <a:srgbClr val="000000"/>
                </a:solidFill>
              </a:rPr>
              <a:t>. Pairing</a:t>
            </a:r>
            <a:r>
              <a:rPr lang="en-US" sz="2000" dirty="0" smtClean="0">
                <a:solidFill>
                  <a:srgbClr val="000000"/>
                </a:solidFill>
              </a:rPr>
              <a:t>	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07963" y="4023043"/>
            <a:ext cx="20313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Crossovers</a:t>
            </a:r>
            <a:r>
              <a:rPr lang="en-US" sz="2000" dirty="0" smtClean="0">
                <a:solidFill>
                  <a:srgbClr val="000000"/>
                </a:solidFill>
              </a:rPr>
              <a:t>	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07963" y="4515168"/>
            <a:ext cx="20313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Centromeres</a:t>
            </a:r>
            <a:r>
              <a:rPr lang="en-US" sz="2000" dirty="0" smtClean="0">
                <a:solidFill>
                  <a:srgbClr val="000000"/>
                </a:solidFill>
              </a:rPr>
              <a:t>	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25425" y="5785168"/>
            <a:ext cx="204414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Assortment</a:t>
            </a:r>
            <a:r>
              <a:rPr lang="en-US" sz="2000" dirty="0" smtClean="0">
                <a:solidFill>
                  <a:srgbClr val="000000"/>
                </a:solidFill>
              </a:rPr>
              <a:t>	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25425" y="4959668"/>
            <a:ext cx="2031325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Promotes </a:t>
            </a:r>
            <a:r>
              <a:rPr lang="en-US" sz="2000" dirty="0" smtClean="0">
                <a:solidFill>
                  <a:srgbClr val="000000"/>
                </a:solidFill>
              </a:rPr>
              <a:t>	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variation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4483" y="6461621"/>
            <a:ext cx="4773963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  <a:latin typeface="Times New Roman" pitchFamily="-106" charset="0"/>
              </a:rPr>
              <a:t>Genetic modification of organisms:</a:t>
            </a:r>
          </a:p>
          <a:p>
            <a:pPr algn="ctr"/>
            <a:r>
              <a:rPr lang="en-US" sz="2400" i="1" dirty="0" smtClean="0">
                <a:solidFill>
                  <a:srgbClr val="FF0000"/>
                </a:solidFill>
                <a:latin typeface="Times New Roman" pitchFamily="-106" charset="0"/>
              </a:rPr>
              <a:t> </a:t>
            </a:r>
          </a:p>
          <a:p>
            <a:pPr algn="ctr"/>
            <a:r>
              <a:rPr lang="en-US" sz="2400" b="1" i="1" dirty="0" smtClean="0">
                <a:solidFill>
                  <a:srgbClr val="FF0000"/>
                </a:solidFill>
                <a:latin typeface="Times New Roman" pitchFamily="-106" charset="0"/>
              </a:rPr>
              <a:t>Is DNA properly transmitted?</a:t>
            </a:r>
          </a:p>
          <a:p>
            <a:pPr algn="ctr"/>
            <a:endParaRPr lang="en-US" sz="2400" b="1" i="1" dirty="0" smtClean="0">
              <a:solidFill>
                <a:schemeClr val="tx1"/>
              </a:solidFill>
              <a:latin typeface="Times New Roman" pitchFamily="-10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913" y="1913225"/>
            <a:ext cx="64830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chemeClr val="tx1"/>
                </a:solidFill>
                <a:latin typeface="Times New Roman" pitchFamily="-106" charset="0"/>
              </a:rPr>
              <a:t>Genetic modification of organism – is DNA properly transmitted?</a:t>
            </a:r>
          </a:p>
          <a:p>
            <a:r>
              <a:rPr lang="en-US" sz="1800" b="1" i="1" dirty="0" smtClean="0">
                <a:solidFill>
                  <a:schemeClr val="tx1"/>
                </a:solidFill>
                <a:latin typeface="Times New Roman" pitchFamily="-106" charset="0"/>
              </a:rPr>
              <a:t>		- requires what?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7800" y="2634149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Times New Roman" pitchFamily="-106" charset="0"/>
              </a:rPr>
              <a:t>How are homologous chromosomes segregated in meiosis?</a:t>
            </a:r>
          </a:p>
          <a:p>
            <a:r>
              <a:rPr lang="en-US" b="1" i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1. Mendel’s 1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-106" charset="0"/>
              </a:rPr>
              <a:t>st</a:t>
            </a: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 law -</a:t>
            </a: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  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987767" y="4156792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61739" y="5189121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299496" y="5223593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rot="10800000" flipV="1">
            <a:off x="2588988" y="5194925"/>
            <a:ext cx="181429" cy="1179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221842" y="5149569"/>
            <a:ext cx="190504" cy="1360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208280" y="6575235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002609" y="6609707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10800000" flipV="1">
            <a:off x="1525814" y="6408682"/>
            <a:ext cx="181429" cy="1179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2215240" y="6363326"/>
            <a:ext cx="190504" cy="1360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3608251" y="6673206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402580" y="6707678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 bwMode="auto">
          <a:xfrm rot="10800000" flipV="1">
            <a:off x="4544786" y="6470368"/>
            <a:ext cx="181429" cy="1179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5234212" y="6425012"/>
            <a:ext cx="190504" cy="1360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787400" y="8015357"/>
            <a:ext cx="5626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Mendel’s 1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-106" charset="0"/>
              </a:rPr>
              <a:t>st</a:t>
            </a: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 law –</a:t>
            </a: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 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78300" y="4167257"/>
            <a:ext cx="252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pple Casual"/>
                <a:cs typeface="Apple Casual"/>
              </a:rPr>
              <a:t>Alleles:</a:t>
            </a:r>
            <a:r>
              <a:rPr lang="en-US" sz="1800" dirty="0" smtClean="0">
                <a:solidFill>
                  <a:schemeClr val="tx1"/>
                </a:solidFill>
                <a:latin typeface="Apple Casual"/>
                <a:cs typeface="Apple Casual"/>
              </a:rPr>
              <a:t>  </a:t>
            </a:r>
            <a:endParaRPr lang="en-US" sz="1800" dirty="0">
              <a:latin typeface="Apple Casual"/>
              <a:cs typeface="Apple Casu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913" y="1913225"/>
            <a:ext cx="648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solidFill>
                  <a:schemeClr val="tx1"/>
                </a:solidFill>
                <a:latin typeface="Times New Roman" pitchFamily="-106" charset="0"/>
              </a:rPr>
              <a:t>Genetic modification of organism – is DNA properly transmitted?</a:t>
            </a:r>
          </a:p>
          <a:p>
            <a:endParaRPr lang="en-US" sz="1800" b="1" i="1" dirty="0" smtClean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2519849"/>
            <a:ext cx="6543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Times New Roman" pitchFamily="-106" charset="0"/>
              </a:rPr>
              <a:t>How are different chromosomes segregated in meiosis?</a:t>
            </a:r>
          </a:p>
          <a:p>
            <a:r>
              <a:rPr lang="en-US" b="1" i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endParaRPr lang="en-US" dirty="0" smtClean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011" y="2886008"/>
            <a:ext cx="5671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2. Mendel’s 2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-106" charset="0"/>
              </a:rPr>
              <a:t>nd</a:t>
            </a: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 law</a:t>
            </a:r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  </a:t>
            </a:r>
            <a:endParaRPr lang="en-US" dirty="0" smtClean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38567" y="3443152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612539" y="4475481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350296" y="4509953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rot="10800000" flipV="1">
            <a:off x="2639788" y="4481285"/>
            <a:ext cx="181429" cy="1179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272642" y="4435929"/>
            <a:ext cx="190504" cy="1360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259080" y="5861595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053409" y="5896067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10800000" flipV="1">
            <a:off x="1576614" y="5695042"/>
            <a:ext cx="181429" cy="1179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2266040" y="5649686"/>
            <a:ext cx="190504" cy="1360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3659051" y="5959566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453380" y="5994038"/>
            <a:ext cx="1087120" cy="1076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 bwMode="auto">
          <a:xfrm rot="10800000" flipV="1">
            <a:off x="4595586" y="5756728"/>
            <a:ext cx="181429" cy="1179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5285012" y="5711372"/>
            <a:ext cx="190504" cy="1360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112" y="1743045"/>
            <a:ext cx="616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Mendel’s laws  - heredity - determine inheritance patterns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5600" y="2120900"/>
            <a:ext cx="42061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• Alleles: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i="1" dirty="0" smtClean="0">
                <a:solidFill>
                  <a:schemeClr val="tx1"/>
                </a:solidFill>
              </a:rPr>
              <a:t>wild type </a:t>
            </a:r>
            <a:r>
              <a:rPr lang="en-US" i="1" dirty="0" err="1" smtClean="0">
                <a:solidFill>
                  <a:schemeClr val="tx1"/>
                </a:solidFill>
              </a:rPr>
              <a:t>vs</a:t>
            </a:r>
            <a:r>
              <a:rPr lang="en-US" i="1" dirty="0" smtClean="0">
                <a:solidFill>
                  <a:schemeClr val="tx1"/>
                </a:solidFill>
              </a:rPr>
              <a:t> mutant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1. Dominant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2. recessive –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3. </a:t>
            </a:r>
            <a:r>
              <a:rPr lang="en-US" dirty="0" err="1" smtClean="0">
                <a:solidFill>
                  <a:schemeClr val="tx1"/>
                </a:solidFill>
              </a:rPr>
              <a:t>codominance</a:t>
            </a:r>
            <a:r>
              <a:rPr lang="en-US" dirty="0" smtClean="0">
                <a:solidFill>
                  <a:schemeClr val="tx1"/>
                </a:solidFill>
              </a:rPr>
              <a:t> (blood type) -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9450" y="4308445"/>
            <a:ext cx="5426310" cy="3918010"/>
            <a:chOff x="679450" y="4625945"/>
            <a:chExt cx="5426310" cy="391801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/>
            <a:srcRect b="5714"/>
            <a:stretch>
              <a:fillRect/>
            </a:stretch>
          </p:blipFill>
          <p:spPr bwMode="auto">
            <a:xfrm>
              <a:off x="1104899" y="4941888"/>
              <a:ext cx="4255008" cy="3017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679450" y="5889625"/>
              <a:ext cx="12724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Arial" pitchFamily="-106" charset="0"/>
                </a:rPr>
                <a:t>Generation III</a:t>
              </a: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4883150" y="5507038"/>
              <a:ext cx="12226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Arial" pitchFamily="-106" charset="0"/>
                </a:rPr>
                <a:t>Generation II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882650" y="5100638"/>
              <a:ext cx="19410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Arial" pitchFamily="-106" charset="0"/>
                </a:rPr>
                <a:t>Generation I (parents)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16458" y="4625945"/>
              <a:ext cx="21467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pple Casual"/>
                  <a:cs typeface="Apple Casual"/>
                </a:rPr>
                <a:t>Pedigree analysis</a:t>
              </a:r>
              <a:endParaRPr lang="en-US" dirty="0">
                <a:latin typeface="Apple Casual"/>
                <a:cs typeface="Apple Casu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76758" y="8143845"/>
              <a:ext cx="25527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pple Casual"/>
                  <a:cs typeface="Apple Casual"/>
                </a:rPr>
                <a:t>Inheritance pattern?</a:t>
              </a:r>
              <a:endParaRPr lang="en-US" dirty="0">
                <a:latin typeface="Apple Casual"/>
                <a:cs typeface="Apple Casual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040258" y="8200192"/>
            <a:ext cx="2299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Dominant – clues?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1800" y="3824357"/>
            <a:ext cx="530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• Homozygous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Heterozygous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73915" y="1057323"/>
            <a:ext cx="353221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i="1" dirty="0" smtClean="0">
                <a:solidFill>
                  <a:srgbClr val="000000"/>
                </a:solidFill>
                <a:latin typeface="Times New Roman" pitchFamily="-106" charset="0"/>
              </a:rPr>
              <a:t>Genetic modification of organism – is trait properly transmitted?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b="5714"/>
          <a:stretch>
            <a:fillRect/>
          </a:stretch>
        </p:blipFill>
        <p:spPr bwMode="auto">
          <a:xfrm>
            <a:off x="792847" y="2389761"/>
            <a:ext cx="5106010" cy="362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Lect.5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4876" y="480674"/>
            <a:ext cx="3614270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-106" charset="0"/>
              </a:rPr>
              <a:t>How is DNA propagated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?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-106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1. Replication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-106" charset="0"/>
              </a:rPr>
              <a:t>	2. Segregation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-10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112" y="1743045"/>
            <a:ext cx="616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-106" charset="0"/>
              </a:rPr>
              <a:t>Mendel’s laws  - heredity - determine inheritance patterns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844550" y="3453025"/>
            <a:ext cx="12724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itchFamily="-106" charset="0"/>
              </a:rPr>
              <a:t>Generation III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191522" y="3065598"/>
            <a:ext cx="1222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itchFamily="-106" charset="0"/>
              </a:rPr>
              <a:t>Generation II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81108" y="2634398"/>
            <a:ext cx="19410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itchFamily="-106" charset="0"/>
              </a:rPr>
              <a:t>Generation I (parents)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68458" y="2235300"/>
            <a:ext cx="2146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Pedigree analysis</a:t>
            </a:r>
            <a:endParaRPr lang="en-US" dirty="0">
              <a:latin typeface="Apple Casual"/>
              <a:cs typeface="Apple Casu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62458" y="6124545"/>
            <a:ext cx="255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Inheritance pattern?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301956" y="3879385"/>
            <a:ext cx="13003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rial" pitchFamily="-106" charset="0"/>
              </a:rPr>
              <a:t>Generation IV</a:t>
            </a:r>
            <a:endParaRPr lang="en-US" sz="1400" dirty="0">
              <a:solidFill>
                <a:srgbClr val="000000"/>
              </a:solidFill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06858" y="7724745"/>
            <a:ext cx="38892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Is there a difference b/w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Apple Casual"/>
                <a:cs typeface="Apple Casual"/>
              </a:rPr>
              <a:t>autosomes</a:t>
            </a:r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pple Casual"/>
                <a:cs typeface="Apple Casual"/>
              </a:rPr>
              <a:t>vs</a:t>
            </a:r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 sex chromosomes?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Apple Casual"/>
              <a:cs typeface="Apple Casu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7058" y="6619845"/>
            <a:ext cx="2314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Recessive – clues?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114FFB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B2F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Petra's Hard Disk:Microsoft Office:Microsoft PowerPoint 4:</Template>
  <TotalTime>2077</TotalTime>
  <Pages>28</Pages>
  <Words>565</Words>
  <Application>Microsoft Macintosh PowerPoint</Application>
  <PresentationFormat>On-screen Show 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untitled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talk</dc:title>
  <dc:subject/>
  <dc:creator>Joseph B. Duffy</dc:creator>
  <cp:keywords/>
  <dc:description/>
  <cp:lastModifiedBy>J D</cp:lastModifiedBy>
  <cp:revision>244</cp:revision>
  <cp:lastPrinted>2009-04-22T19:24:48Z</cp:lastPrinted>
  <dcterms:created xsi:type="dcterms:W3CDTF">2015-09-07T14:30:23Z</dcterms:created>
  <dcterms:modified xsi:type="dcterms:W3CDTF">2015-09-07T15:04:35Z</dcterms:modified>
</cp:coreProperties>
</file>