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2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9"/>
  </p:notesMasterIdLst>
  <p:sldIdLst>
    <p:sldId id="256" r:id="rId2"/>
    <p:sldId id="346" r:id="rId3"/>
    <p:sldId id="348" r:id="rId4"/>
    <p:sldId id="349" r:id="rId5"/>
    <p:sldId id="260" r:id="rId6"/>
    <p:sldId id="339" r:id="rId7"/>
    <p:sldId id="402" r:id="rId8"/>
    <p:sldId id="262" r:id="rId9"/>
    <p:sldId id="261" r:id="rId10"/>
    <p:sldId id="340" r:id="rId11"/>
    <p:sldId id="353" r:id="rId12"/>
    <p:sldId id="350" r:id="rId13"/>
    <p:sldId id="341" r:id="rId14"/>
    <p:sldId id="342" r:id="rId15"/>
    <p:sldId id="351" r:id="rId16"/>
    <p:sldId id="352" r:id="rId17"/>
    <p:sldId id="304" r:id="rId18"/>
    <p:sldId id="354" r:id="rId19"/>
    <p:sldId id="307" r:id="rId20"/>
    <p:sldId id="355" r:id="rId21"/>
    <p:sldId id="306" r:id="rId22"/>
    <p:sldId id="274" r:id="rId23"/>
    <p:sldId id="271" r:id="rId24"/>
    <p:sldId id="401" r:id="rId25"/>
    <p:sldId id="356" r:id="rId26"/>
    <p:sldId id="357" r:id="rId27"/>
    <p:sldId id="358" r:id="rId28"/>
    <p:sldId id="359" r:id="rId29"/>
    <p:sldId id="360" r:id="rId30"/>
    <p:sldId id="361" r:id="rId31"/>
    <p:sldId id="362" r:id="rId32"/>
    <p:sldId id="363" r:id="rId33"/>
    <p:sldId id="364" r:id="rId34"/>
    <p:sldId id="365" r:id="rId35"/>
    <p:sldId id="366" r:id="rId36"/>
    <p:sldId id="367" r:id="rId37"/>
    <p:sldId id="368" r:id="rId38"/>
  </p:sldIdLst>
  <p:sldSz cx="9144000" cy="6858000" type="screen4x3"/>
  <p:notesSz cx="6858000" cy="9144000"/>
  <p:custDataLst>
    <p:tags r:id="rId4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652" autoAdjust="0"/>
  </p:normalViewPr>
  <p:slideViewPr>
    <p:cSldViewPr snapToGrid="0" snapToObjects="1">
      <p:cViewPr varScale="1">
        <p:scale>
          <a:sx n="90" d="100"/>
          <a:sy n="90" d="100"/>
        </p:scale>
        <p:origin x="-12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1" d="100"/>
        <a:sy n="111" d="100"/>
      </p:scale>
      <p:origin x="0" y="61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interSettings" Target="printerSettings/printerSettings1.bin"/><Relationship Id="rId41" Type="http://schemas.openxmlformats.org/officeDocument/2006/relationships/tags" Target="tags/tag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D2CD33-6C96-F249-AB75-DB9A28659BE6}" type="datetimeFigureOut">
              <a:rPr lang="en-US" smtClean="0"/>
              <a:t>3/12/18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1DE2B-F1BA-5642-9C7A-13C3A54F3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09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DE2B-F1BA-5642-9C7A-13C3A54F315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6442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DE2B-F1BA-5642-9C7A-13C3A54F315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7272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DE2B-F1BA-5642-9C7A-13C3A54F315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278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How much experience do you have in identifying primary literature?</a:t>
            </a:r>
          </a:p>
          <a:p>
            <a:r>
              <a:rPr lang="en-US" smtClean="0"/>
              <a:t>https://www.polleverywhere.com/multiple_choice_polls/ye2LI7JRYGBaSqm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DE2B-F1BA-5642-9C7A-13C3A54F315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5883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DE2B-F1BA-5642-9C7A-13C3A54F315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6987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DE2B-F1BA-5642-9C7A-13C3A54F315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2237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HOw many primary literature articles have you read?</a:t>
            </a:r>
          </a:p>
          <a:p>
            <a:r>
              <a:rPr lang="en-US" smtClean="0"/>
              <a:t>https://www.polleverywhere.com/multiple_choice_polls/a9mrdXFimXg48QW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DE2B-F1BA-5642-9C7A-13C3A54F315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16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How confidant are you in your ability to read and understand primary literature?</a:t>
            </a:r>
          </a:p>
          <a:p>
            <a:r>
              <a:rPr lang="en-US" smtClean="0"/>
              <a:t>https://www.polleverywhere.com/multiple_choice_polls/kLBHCzE5VbjbaGJ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DE2B-F1BA-5642-9C7A-13C3A54F315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244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DE2B-F1BA-5642-9C7A-13C3A54F315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193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DE2B-F1BA-5642-9C7A-13C3A54F315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278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DE2B-F1BA-5642-9C7A-13C3A54F315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07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What year are you?</a:t>
            </a:r>
          </a:p>
          <a:p>
            <a:r>
              <a:rPr lang="en-US" smtClean="0"/>
              <a:t>https://www.polleverywhere.com/multiple_choice_polls/M19EYibc40g6hMM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DE2B-F1BA-5642-9C7A-13C3A54F315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365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DE2B-F1BA-5642-9C7A-13C3A54F315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278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DE2B-F1BA-5642-9C7A-13C3A54F315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557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DE2B-F1BA-5642-9C7A-13C3A54F315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6957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DE2B-F1BA-5642-9C7A-13C3A54F315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667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DE2B-F1BA-5642-9C7A-13C3A54F315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0943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854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  <p:sp>
        <p:nvSpPr>
          <p:cNvPr id="1085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fld id="{114A855C-3ADE-424E-AE02-F52DD204843B}" type="slidenum">
              <a:rPr lang="en-US" sz="1200" b="0"/>
              <a:pPr/>
              <a:t>25</a:t>
            </a:fld>
            <a:endParaRPr lang="en-US" sz="1200" b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957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  <p:sp>
        <p:nvSpPr>
          <p:cNvPr id="1095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fld id="{3EA206E1-9008-224E-A3D1-530C7D33199B}" type="slidenum">
              <a:rPr lang="en-US" sz="1200" b="0"/>
              <a:pPr/>
              <a:t>26</a:t>
            </a:fld>
            <a:endParaRPr lang="en-US" sz="1200" b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fld id="{8B2CC72E-22BF-684D-AF9F-5A87EDFE213A}" type="slidenum">
              <a:rPr lang="en-US" sz="1200" b="0"/>
              <a:pPr/>
              <a:t>27</a:t>
            </a:fld>
            <a:endParaRPr lang="en-US" sz="1200" b="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MS PGothic" charset="0"/>
            </a:endParaRPr>
          </a:p>
          <a:p>
            <a:pPr eaLnBrk="1" hangingPunct="1"/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fld id="{388075F2-0E79-7149-B1FD-7B676CDD18D7}" type="slidenum">
              <a:rPr lang="en-US" sz="1200" b="0"/>
              <a:pPr/>
              <a:t>28</a:t>
            </a:fld>
            <a:endParaRPr lang="en-US" sz="1200" b="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059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MS PGothic" charset="0"/>
              </a:rPr>
              <a:t>These two depictions are the same</a:t>
            </a:r>
          </a:p>
          <a:p>
            <a:r>
              <a:rPr lang="en-US">
                <a:ea typeface="MS PGothic" charset="0"/>
              </a:rPr>
              <a:t>https://www.polleverywhere.com/multiple_choice_polls/DnUA2yOlQyEwmKd</a:t>
            </a:r>
          </a:p>
        </p:txBody>
      </p:sp>
      <p:sp>
        <p:nvSpPr>
          <p:cNvPr id="1105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fld id="{CF8650F3-6A9A-6641-AC30-EB58760DCFFD}" type="slidenum">
              <a:rPr lang="en-US" sz="1200" b="0"/>
              <a:pPr/>
              <a:t>29</a:t>
            </a:fld>
            <a:endParaRPr lang="en-US" sz="1200" b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What is your major?</a:t>
            </a:r>
          </a:p>
          <a:p>
            <a:r>
              <a:rPr lang="en-US" smtClean="0"/>
              <a:t>https://www.polleverywhere.com/multiple_choice_polls/LDRy6MMGeM4Ea59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DE2B-F1BA-5642-9C7A-13C3A54F31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871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16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MS PGothic" charset="0"/>
              </a:rPr>
              <a:t>These two depitctions are still the same</a:t>
            </a:r>
          </a:p>
          <a:p>
            <a:r>
              <a:rPr lang="en-US">
                <a:ea typeface="MS PGothic" charset="0"/>
              </a:rPr>
              <a:t>https://www.polleverywhere.com/multiple_choice_polls/Tmq4XJbiSHtrvO4</a:t>
            </a:r>
          </a:p>
        </p:txBody>
      </p:sp>
      <p:sp>
        <p:nvSpPr>
          <p:cNvPr id="1116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fld id="{B6C318AD-8868-EB42-8267-0190B0F9572B}" type="slidenum">
              <a:rPr lang="en-US" sz="1200" b="0"/>
              <a:pPr/>
              <a:t>30</a:t>
            </a:fld>
            <a:endParaRPr lang="en-US" sz="1200" b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fld id="{97784BC4-0274-9148-8C6A-B6CAC92D73A8}" type="slidenum">
              <a:rPr lang="en-US" sz="1200" b="0"/>
              <a:pPr/>
              <a:t>31</a:t>
            </a:fld>
            <a:endParaRPr lang="en-US" sz="1200" b="0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ea typeface="MS PGothic" charset="0"/>
              </a:rPr>
              <a:t>Cloride = 17 electrons = BIG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fld id="{C4033758-10C9-604E-B927-EC4A9DDE318F}" type="slidenum">
              <a:rPr lang="en-US" sz="1200" b="0"/>
              <a:pPr/>
              <a:t>32</a:t>
            </a:fld>
            <a:endParaRPr lang="en-US" sz="1200" b="0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264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  <p:sp>
        <p:nvSpPr>
          <p:cNvPr id="11264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fld id="{0EF28053-C310-6643-9FB1-CC41F86C1366}" type="slidenum">
              <a:rPr lang="en-US" sz="1200" b="0"/>
              <a:pPr/>
              <a:t>33</a:t>
            </a:fld>
            <a:endParaRPr lang="en-US" sz="1200" b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fld id="{29507A9D-CE6B-0543-98D1-16B06799A8FB}" type="slidenum">
              <a:rPr lang="en-US" sz="1200" b="0"/>
              <a:pPr/>
              <a:t>34</a:t>
            </a:fld>
            <a:endParaRPr lang="en-US" sz="1200" b="0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366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  <p:sp>
        <p:nvSpPr>
          <p:cNvPr id="1136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fld id="{F536689A-856E-DE4D-92D5-1BB433D17FAC}" type="slidenum">
              <a:rPr lang="en-US" sz="1200" b="0"/>
              <a:pPr/>
              <a:t>35</a:t>
            </a:fld>
            <a:endParaRPr lang="en-US" sz="1200" b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MS PGothic" charset="0"/>
              </a:rPr>
              <a:t>Lack charged or partially charged residues that allow for interactions with water molecules</a:t>
            </a: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fld id="{37CBA085-9520-7C42-9259-093A7481AF22}" type="slidenum">
              <a:rPr lang="en-US" sz="1200" b="0"/>
              <a:pPr/>
              <a:t>36</a:t>
            </a:fld>
            <a:endParaRPr lang="en-US" sz="1200" b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fld id="{29C5F0B7-97FE-4040-BFB5-6F05D062E197}" type="slidenum">
              <a:rPr lang="en-US" sz="1200" b="0"/>
              <a:pPr/>
              <a:t>37</a:t>
            </a:fld>
            <a:endParaRPr lang="en-US" sz="1200" b="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Why are you here?</a:t>
            </a:r>
          </a:p>
          <a:p>
            <a:r>
              <a:rPr lang="en-US" smtClean="0"/>
              <a:t>https://www.polleverywhere.com/multiple_choice_polls/fnJE3g7wMc6Wkvm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DE2B-F1BA-5642-9C7A-13C3A54F31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128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DE2B-F1BA-5642-9C7A-13C3A54F31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37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DE2B-F1BA-5642-9C7A-13C3A54F31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90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When you hear "Cell Biology" what do you think of?</a:t>
            </a:r>
          </a:p>
          <a:p>
            <a:r>
              <a:rPr lang="en-US" smtClean="0"/>
              <a:t>https://www.polleverywhere.com/free_text_polls/GGflBV9eB0xdWX9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DE2B-F1BA-5642-9C7A-13C3A54F31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884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DE2B-F1BA-5642-9C7A-13C3A54F31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9778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DE2B-F1BA-5642-9C7A-13C3A54F315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27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8D1C3-BAEF-4B49-8431-2669BBE07D12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AEE92-31EC-A047-B5E5-D7B9DAC903C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8D1C3-BAEF-4B49-8431-2669BBE07D12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AEE92-31EC-A047-B5E5-D7B9DAC903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8D1C3-BAEF-4B49-8431-2669BBE07D12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AEE92-31EC-A047-B5E5-D7B9DAC903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8D1C3-BAEF-4B49-8431-2669BBE07D12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AEE92-31EC-A047-B5E5-D7B9DAC903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8D1C3-BAEF-4B49-8431-2669BBE07D12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AEE92-31EC-A047-B5E5-D7B9DAC903C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8D1C3-BAEF-4B49-8431-2669BBE07D12}" type="datetimeFigureOut">
              <a:rPr lang="en-US" smtClean="0"/>
              <a:t>3/12/18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AEE92-31EC-A047-B5E5-D7B9DAC903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8D1C3-BAEF-4B49-8431-2669BBE07D12}" type="datetimeFigureOut">
              <a:rPr lang="en-US" smtClean="0"/>
              <a:t>3/12/18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AEE92-31EC-A047-B5E5-D7B9DAC903C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8D1C3-BAEF-4B49-8431-2669BBE07D12}" type="datetimeFigureOut">
              <a:rPr lang="en-US" smtClean="0"/>
              <a:t>3/12/18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AEE92-31EC-A047-B5E5-D7B9DAC903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8D1C3-BAEF-4B49-8431-2669BBE07D12}" type="datetimeFigureOut">
              <a:rPr lang="en-US" smtClean="0"/>
              <a:t>3/12/18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AEE92-31EC-A047-B5E5-D7B9DAC903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8D1C3-BAEF-4B49-8431-2669BBE07D12}" type="datetimeFigureOut">
              <a:rPr lang="en-US" smtClean="0"/>
              <a:t>3/12/18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AEE92-31EC-A047-B5E5-D7B9DAC903C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8D1C3-BAEF-4B49-8431-2669BBE07D12}" type="datetimeFigureOut">
              <a:rPr lang="en-US" smtClean="0"/>
              <a:t>3/12/18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AEE92-31EC-A047-B5E5-D7B9DAC903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BA8D1C3-BAEF-4B49-8431-2669BBE07D12}" type="datetimeFigureOut">
              <a:rPr lang="en-US" smtClean="0"/>
              <a:t>3/12/18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C0AEE92-31EC-A047-B5E5-D7B9DAC903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pollev.com/manning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3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1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5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4" Type="http://schemas.openxmlformats.org/officeDocument/2006/relationships/image" Target="../media/image17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8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9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4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mailto:almanning@wpi.edu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42814"/>
            <a:ext cx="7772400" cy="1470025"/>
          </a:xfrm>
        </p:spPr>
        <p:txBody>
          <a:bodyPr/>
          <a:lstStyle/>
          <a:p>
            <a:r>
              <a:rPr lang="en-US" dirty="0" smtClean="0"/>
              <a:t>Welcome to BB2550!</a:t>
            </a:r>
            <a:br>
              <a:rPr lang="en-US" dirty="0" smtClean="0"/>
            </a:br>
            <a:r>
              <a:rPr lang="en-US" sz="3600" dirty="0" smtClean="0"/>
              <a:t>Dr. Amity Manning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4859" y="2722994"/>
            <a:ext cx="8370673" cy="3925730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en-US" sz="4400" b="1" dirty="0" smtClean="0"/>
              <a:t>3/12/2018</a:t>
            </a:r>
          </a:p>
          <a:p>
            <a:pPr algn="l"/>
            <a:r>
              <a:rPr lang="en-US" sz="4400" b="1" dirty="0" smtClean="0"/>
              <a:t>Lecture 1</a:t>
            </a:r>
          </a:p>
          <a:p>
            <a:pPr algn="l"/>
            <a:endParaRPr lang="en-US" sz="4400" dirty="0"/>
          </a:p>
          <a:p>
            <a:pPr marL="457200" indent="-457200">
              <a:buFont typeface="Arial"/>
              <a:buChar char="•"/>
            </a:pPr>
            <a:r>
              <a:rPr lang="en-US" sz="4400" dirty="0" smtClean="0"/>
              <a:t>This course will use poll everywhere. 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sz="4000" dirty="0" smtClean="0"/>
              <a:t>log on at </a:t>
            </a:r>
            <a:r>
              <a:rPr lang="en-US" sz="4000" dirty="0">
                <a:hlinkClick r:id="rId3"/>
              </a:rPr>
              <a:t>https://pollev.com/</a:t>
            </a:r>
            <a:r>
              <a:rPr lang="en-US" sz="4000" dirty="0" smtClean="0">
                <a:hlinkClick r:id="rId3"/>
              </a:rPr>
              <a:t>manning</a:t>
            </a:r>
            <a:r>
              <a:rPr lang="en-US" sz="4000" dirty="0" smtClean="0"/>
              <a:t> at the start of each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sz="4400" dirty="0" smtClean="0"/>
              <a:t>If you haven’t </a:t>
            </a:r>
            <a:r>
              <a:rPr lang="en-US" sz="4400" dirty="0" smtClean="0"/>
              <a:t>used </a:t>
            </a:r>
            <a:r>
              <a:rPr lang="en-US" sz="4400" dirty="0" err="1" smtClean="0"/>
              <a:t>polleverywhere</a:t>
            </a:r>
            <a:r>
              <a:rPr lang="en-US" sz="4400" dirty="0" smtClean="0"/>
              <a:t> before you MUST register your account to get participation points (see ATC for help)</a:t>
            </a:r>
          </a:p>
          <a:p>
            <a:pPr marL="457200" indent="-457200" algn="l">
              <a:buFont typeface="Arial"/>
              <a:buChar char="•"/>
            </a:pPr>
            <a:r>
              <a:rPr lang="en-US" sz="4400" dirty="0" smtClean="0"/>
              <a:t>Course materials are available online (canvas)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sz="4400" dirty="0" smtClean="0"/>
              <a:t>Syllabus and schedule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sz="4400" dirty="0" smtClean="0"/>
              <a:t>Videos and slides to supplement assigned reading/lectures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sz="4400" dirty="0" smtClean="0"/>
              <a:t>Lectures (after class)</a:t>
            </a:r>
          </a:p>
          <a:p>
            <a:pPr marL="457200" indent="-457200" algn="l">
              <a:buFont typeface="Arial"/>
              <a:buChar char="•"/>
            </a:pPr>
            <a:endParaRPr lang="en-US" dirty="0" smtClean="0"/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559952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5088"/>
            <a:ext cx="8229600" cy="9906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(nearly) Weekly Quizzes (48%)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47333"/>
            <a:ext cx="8348133" cy="4172857"/>
          </a:xfrm>
        </p:spPr>
        <p:txBody>
          <a:bodyPr>
            <a:normAutofit/>
          </a:bodyPr>
          <a:lstStyle/>
          <a:p>
            <a:pPr marL="548640" lvl="2" indent="0">
              <a:buNone/>
            </a:pPr>
            <a:r>
              <a:rPr lang="en-US" sz="2200" dirty="0" smtClean="0"/>
              <a:t>NO midterm or final</a:t>
            </a:r>
          </a:p>
          <a:p>
            <a:pPr marL="548640" lvl="2" indent="0">
              <a:buNone/>
            </a:pPr>
            <a:endParaRPr lang="en-US" sz="2200" dirty="0" smtClean="0"/>
          </a:p>
          <a:p>
            <a:pPr lvl="4">
              <a:buFont typeface="Wingdings" charset="2"/>
              <a:buChar char="Ø"/>
            </a:pPr>
            <a:endParaRPr lang="en-US" sz="2200" dirty="0" smtClean="0"/>
          </a:p>
          <a:p>
            <a:pPr lvl="2"/>
            <a:r>
              <a:rPr lang="en-US" sz="2200" dirty="0" smtClean="0"/>
              <a:t>Quizzes will be distributed at 4:00 and collected at 4:50 </a:t>
            </a:r>
          </a:p>
          <a:p>
            <a:pPr lvl="4">
              <a:buFont typeface="Wingdings" charset="2"/>
              <a:buChar char="Ø"/>
            </a:pPr>
            <a:r>
              <a:rPr lang="en-US" sz="1800" dirty="0" smtClean="0"/>
              <a:t>Extra time CAN NOT be granted for late arrivals</a:t>
            </a:r>
          </a:p>
          <a:p>
            <a:pPr lvl="3"/>
            <a:endParaRPr lang="en-US" sz="1800" dirty="0" smtClean="0"/>
          </a:p>
          <a:p>
            <a:pPr lvl="2"/>
            <a:r>
              <a:rPr lang="en-US" sz="2200" dirty="0" smtClean="0">
                <a:solidFill>
                  <a:schemeClr val="tx2"/>
                </a:solidFill>
              </a:rPr>
              <a:t>Quizzes are not cumulative </a:t>
            </a:r>
            <a:r>
              <a:rPr lang="en-US" sz="2200" b="1" dirty="0" smtClean="0">
                <a:solidFill>
                  <a:schemeClr val="tx2"/>
                </a:solidFill>
              </a:rPr>
              <a:t>BUT </a:t>
            </a:r>
            <a:r>
              <a:rPr lang="en-US" sz="2200" dirty="0" smtClean="0">
                <a:solidFill>
                  <a:schemeClr val="tx2"/>
                </a:solidFill>
              </a:rPr>
              <a:t>new topics build off earlier ones</a:t>
            </a:r>
          </a:p>
        </p:txBody>
      </p:sp>
    </p:spTree>
    <p:extLst>
      <p:ext uri="{BB962C8B-B14F-4D97-AF65-F5344CB8AC3E}">
        <p14:creationId xmlns:p14="http://schemas.microsoft.com/office/powerpoint/2010/main" val="3631299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498" y="238040"/>
            <a:ext cx="8229600" cy="9906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Course Policies and Grading Breakdown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1689"/>
            <a:ext cx="8229600" cy="5263122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All relevant course materials will be posted on </a:t>
            </a:r>
            <a:r>
              <a:rPr lang="en-US" sz="2400" dirty="0" err="1" smtClean="0"/>
              <a:t>MyWPI</a:t>
            </a:r>
            <a:r>
              <a:rPr lang="en-US" sz="2400" dirty="0" smtClean="0"/>
              <a:t> website</a:t>
            </a:r>
            <a:endParaRPr lang="en-US" sz="2400" dirty="0"/>
          </a:p>
          <a:p>
            <a:r>
              <a:rPr lang="en-US" sz="2400" dirty="0" smtClean="0"/>
              <a:t>Grading:</a:t>
            </a:r>
          </a:p>
          <a:p>
            <a:pPr lvl="1"/>
            <a:r>
              <a:rPr lang="en-US" sz="2200" b="1" u="sng" dirty="0"/>
              <a:t>Individual Work</a:t>
            </a:r>
            <a:r>
              <a:rPr lang="en-US" sz="2200" i="1" dirty="0"/>
              <a:t>: </a:t>
            </a:r>
            <a:r>
              <a:rPr lang="en-US" sz="2200" b="1" dirty="0"/>
              <a:t>75%</a:t>
            </a:r>
          </a:p>
          <a:p>
            <a:pPr marL="914400" lvl="2" indent="0">
              <a:buNone/>
            </a:pPr>
            <a:r>
              <a:rPr lang="en-US" sz="2200" i="1" dirty="0" smtClean="0"/>
              <a:t>Weekly quizzes: </a:t>
            </a:r>
            <a:r>
              <a:rPr lang="en-US" sz="2200" b="1" dirty="0" smtClean="0"/>
              <a:t>48%</a:t>
            </a:r>
            <a:r>
              <a:rPr lang="en-US" sz="2200" dirty="0" smtClean="0"/>
              <a:t> (4 x 12pts each)</a:t>
            </a:r>
          </a:p>
          <a:p>
            <a:pPr marL="914400" lvl="2" indent="0">
              <a:buNone/>
            </a:pPr>
            <a:r>
              <a:rPr lang="en-US" sz="2200" i="1" dirty="0" smtClean="0"/>
              <a:t>Primary </a:t>
            </a:r>
            <a:r>
              <a:rPr lang="en-US" sz="2200" i="1" dirty="0"/>
              <a:t>Literature Citations: </a:t>
            </a:r>
            <a:r>
              <a:rPr lang="en-US" sz="2200" b="1" dirty="0" smtClean="0"/>
              <a:t>8%</a:t>
            </a:r>
            <a:r>
              <a:rPr lang="en-US" sz="2200" dirty="0" smtClean="0"/>
              <a:t> (8 </a:t>
            </a:r>
            <a:r>
              <a:rPr lang="en-US" sz="2200" dirty="0"/>
              <a:t>x 1pt each</a:t>
            </a:r>
            <a:r>
              <a:rPr lang="en-US" sz="2200" dirty="0" smtClean="0"/>
              <a:t>)</a:t>
            </a:r>
            <a:endParaRPr lang="en-US" sz="2200" i="1" dirty="0" smtClean="0"/>
          </a:p>
          <a:p>
            <a:pPr marL="914400" lvl="2" indent="0">
              <a:buNone/>
            </a:pPr>
            <a:r>
              <a:rPr lang="en-US" sz="2200" i="1" dirty="0"/>
              <a:t>Seminar Attendance and Worksheet</a:t>
            </a:r>
            <a:r>
              <a:rPr lang="en-US" sz="2200" i="1" dirty="0" smtClean="0"/>
              <a:t>:</a:t>
            </a:r>
            <a:r>
              <a:rPr lang="en-US" sz="2200" b="1" dirty="0" smtClean="0"/>
              <a:t> 6% </a:t>
            </a:r>
            <a:r>
              <a:rPr lang="en-US" sz="2200" dirty="0" smtClean="0"/>
              <a:t>(2 x 3pt each)</a:t>
            </a:r>
            <a:endParaRPr lang="en-US" sz="2200" i="1" dirty="0" smtClean="0"/>
          </a:p>
          <a:p>
            <a:pPr marL="914400" lvl="2" indent="0">
              <a:buNone/>
            </a:pPr>
            <a:r>
              <a:rPr lang="en-US" sz="2200" i="1" dirty="0" smtClean="0"/>
              <a:t>Class </a:t>
            </a:r>
            <a:r>
              <a:rPr lang="en-US" sz="2200" i="1" dirty="0"/>
              <a:t>participation: </a:t>
            </a:r>
            <a:r>
              <a:rPr lang="en-US" sz="2200" b="1" dirty="0" smtClean="0"/>
              <a:t>13%</a:t>
            </a:r>
            <a:endParaRPr lang="en-US" sz="2200" b="1" dirty="0"/>
          </a:p>
          <a:p>
            <a:pPr marL="457200" lvl="1" indent="0">
              <a:buNone/>
            </a:pPr>
            <a:endParaRPr lang="en-US" sz="2200" b="1" u="sng" dirty="0" smtClean="0"/>
          </a:p>
          <a:p>
            <a:pPr lvl="1"/>
            <a:r>
              <a:rPr lang="en-US" sz="2200" b="1" u="sng" dirty="0" smtClean="0"/>
              <a:t>Group Work:</a:t>
            </a:r>
            <a:r>
              <a:rPr lang="en-US" sz="2200" b="1" dirty="0" smtClean="0"/>
              <a:t> 25%</a:t>
            </a:r>
          </a:p>
          <a:p>
            <a:pPr lvl="2"/>
            <a:r>
              <a:rPr lang="en-US" sz="2200" i="1" dirty="0" smtClean="0"/>
              <a:t>Written:</a:t>
            </a:r>
            <a:r>
              <a:rPr lang="en-US" sz="2200" dirty="0" smtClean="0"/>
              <a:t> </a:t>
            </a:r>
            <a:r>
              <a:rPr lang="en-US" sz="2200" b="1" dirty="0" smtClean="0"/>
              <a:t>10%</a:t>
            </a:r>
          </a:p>
          <a:p>
            <a:pPr marL="1371600" lvl="3" indent="0">
              <a:buNone/>
            </a:pPr>
            <a:r>
              <a:rPr lang="en-US" sz="2200" dirty="0"/>
              <a:t>T</a:t>
            </a:r>
            <a:r>
              <a:rPr lang="en-US" sz="2200" dirty="0" smtClean="0"/>
              <a:t>opic and citation identification and written summary</a:t>
            </a:r>
          </a:p>
          <a:p>
            <a:pPr lvl="2"/>
            <a:r>
              <a:rPr lang="en-US" sz="2200" i="1" dirty="0" smtClean="0"/>
              <a:t>Presentation: </a:t>
            </a:r>
            <a:r>
              <a:rPr lang="en-US" sz="2200" b="1" dirty="0" smtClean="0"/>
              <a:t>15% </a:t>
            </a:r>
          </a:p>
          <a:p>
            <a:pPr marL="1371600" lvl="3" indent="0">
              <a:buNone/>
            </a:pPr>
            <a:r>
              <a:rPr lang="en-US" sz="2200" dirty="0"/>
              <a:t>I</a:t>
            </a:r>
            <a:r>
              <a:rPr lang="en-US" sz="2200" dirty="0" smtClean="0"/>
              <a:t>n class power point presentation integrating and summarizing course material and primary literature</a:t>
            </a:r>
          </a:p>
          <a:p>
            <a:pPr marL="914400" lvl="2" indent="0">
              <a:buNone/>
            </a:pPr>
            <a:endParaRPr lang="en-US" sz="2000" dirty="0"/>
          </a:p>
          <a:p>
            <a:pPr marL="914400" lvl="2" indent="0">
              <a:buNone/>
            </a:pP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1316689" y="3020239"/>
            <a:ext cx="6536839" cy="314574"/>
          </a:xfrm>
          <a:prstGeom prst="rect">
            <a:avLst/>
          </a:prstGeom>
          <a:noFill/>
          <a:ln w="38100" cmpd="sng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931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slide.url=https://www.polleverywhere.com/multiple_choice_polls/ye2LI7JRYGBaSqm" descr="0714096B-37F7-4B8D-BD77-581857A33A20.png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487406"/>
            <a:ext cx="9017000" cy="630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326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PQuestion"/>
          <p:cNvSpPr>
            <a:spLocks noGrp="1"/>
          </p:cNvSpPr>
          <p:nvPr>
            <p:ph type="title"/>
          </p:nvPr>
        </p:nvSpPr>
        <p:spPr>
          <a:xfrm>
            <a:off x="457200" y="782171"/>
            <a:ext cx="8229600" cy="990600"/>
          </a:xfrm>
        </p:spPr>
        <p:txBody>
          <a:bodyPr>
            <a:noAutofit/>
          </a:bodyPr>
          <a:lstStyle/>
          <a:p>
            <a:pPr eaLnBrk="1" hangingPunct="1"/>
            <a:r>
              <a:rPr lang="en-US" dirty="0" smtClean="0">
                <a:latin typeface="Calibri" charset="0"/>
                <a:ea typeface="MS PGothic" charset="0"/>
              </a:rPr>
              <a:t>Primary Literature is…</a:t>
            </a:r>
            <a:br>
              <a:rPr lang="en-US" dirty="0" smtClean="0">
                <a:latin typeface="Calibri" charset="0"/>
                <a:ea typeface="MS PGothic" charset="0"/>
              </a:rPr>
            </a:br>
            <a:r>
              <a:rPr lang="en-US" dirty="0" smtClean="0">
                <a:latin typeface="Calibri" charset="0"/>
                <a:ea typeface="MS PGothic" charset="0"/>
              </a:rPr>
              <a:t/>
            </a:r>
            <a:br>
              <a:rPr lang="en-US" dirty="0" smtClean="0">
                <a:latin typeface="Calibri" charset="0"/>
                <a:ea typeface="MS PGothic" charset="0"/>
              </a:rPr>
            </a:br>
            <a:r>
              <a:rPr lang="en-US" sz="2800" dirty="0">
                <a:solidFill>
                  <a:srgbClr val="292934"/>
                </a:solidFill>
                <a:latin typeface="Calibri" charset="0"/>
                <a:ea typeface="MS PGothic" charset="0"/>
              </a:rPr>
              <a:t/>
            </a:r>
            <a:br>
              <a:rPr lang="en-US" sz="2800" dirty="0">
                <a:solidFill>
                  <a:srgbClr val="292934"/>
                </a:solidFill>
                <a:latin typeface="Calibri" charset="0"/>
                <a:ea typeface="MS PGothic" charset="0"/>
              </a:rPr>
            </a:br>
            <a:endParaRPr lang="en-US" sz="2800" dirty="0">
              <a:latin typeface="Calibri" charset="0"/>
              <a:ea typeface="MS PGothic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966255"/>
            <a:ext cx="8229600" cy="3217861"/>
          </a:xfrm>
        </p:spPr>
        <p:txBody>
          <a:bodyPr>
            <a:noAutofit/>
          </a:bodyPr>
          <a:lstStyle/>
          <a:p>
            <a:r>
              <a:rPr lang="en-US" sz="2800" dirty="0" smtClean="0"/>
              <a:t>The </a:t>
            </a:r>
            <a:r>
              <a:rPr lang="en-US" sz="2800" b="1" i="1" dirty="0" smtClean="0">
                <a:solidFill>
                  <a:schemeClr val="tx2">
                    <a:lumMod val="75000"/>
                  </a:schemeClr>
                </a:solidFill>
              </a:rPr>
              <a:t>original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 smtClean="0"/>
              <a:t>publication of a scientist’s new data, results and theories.</a:t>
            </a:r>
          </a:p>
          <a:p>
            <a:pPr marL="274320" lvl="1" indent="0">
              <a:buNone/>
            </a:pPr>
            <a:r>
              <a:rPr lang="en-US" dirty="0" smtClean="0"/>
              <a:t>These articles:</a:t>
            </a:r>
          </a:p>
          <a:p>
            <a:pPr lvl="1"/>
            <a:r>
              <a:rPr lang="en-US" dirty="0" smtClean="0"/>
              <a:t>Contain a “materials and methods” section</a:t>
            </a:r>
          </a:p>
          <a:p>
            <a:pPr lvl="1"/>
            <a:r>
              <a:rPr lang="en-US" dirty="0" smtClean="0"/>
              <a:t>Have undergone </a:t>
            </a:r>
            <a:r>
              <a:rPr lang="en-US" b="1" u="sng" dirty="0" smtClean="0"/>
              <a:t>peer review </a:t>
            </a:r>
            <a:r>
              <a:rPr lang="en-US" dirty="0" smtClean="0"/>
              <a:t>prior to publication</a:t>
            </a:r>
          </a:p>
          <a:p>
            <a:pPr lvl="1"/>
            <a:r>
              <a:rPr lang="en-US" dirty="0" smtClean="0"/>
              <a:t>Are not written to express an opinion or for financial gain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6350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8455"/>
            <a:ext cx="8229600" cy="9906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Primary Literature in this class</a:t>
            </a:r>
            <a:endParaRPr lang="en-US" sz="3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 smtClean="0"/>
              <a:t>with a text book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4226076"/>
          </a:xfrm>
        </p:spPr>
        <p:txBody>
          <a:bodyPr>
            <a:normAutofit/>
          </a:bodyPr>
          <a:lstStyle/>
          <a:p>
            <a:pPr marL="457200" lvl="5"/>
            <a:r>
              <a:rPr lang="en-US" dirty="0" smtClean="0"/>
              <a:t>Learn material</a:t>
            </a:r>
          </a:p>
          <a:p>
            <a:pPr marL="457200" lvl="5"/>
            <a:endParaRPr lang="en-US" dirty="0" smtClean="0"/>
          </a:p>
          <a:p>
            <a:pPr marL="457200" lvl="5"/>
            <a:endParaRPr lang="en-US" dirty="0"/>
          </a:p>
          <a:p>
            <a:pPr marL="457200" lvl="5"/>
            <a:r>
              <a:rPr lang="en-US" dirty="0" smtClean="0"/>
              <a:t>Emphasis on what is already discovered/known</a:t>
            </a:r>
          </a:p>
          <a:p>
            <a:pPr marL="457200" lvl="5"/>
            <a:endParaRPr lang="en-US" b="1" dirty="0" smtClean="0"/>
          </a:p>
          <a:p>
            <a:pPr marL="457200" lvl="5"/>
            <a:endParaRPr lang="en-US" b="1" dirty="0" smtClean="0"/>
          </a:p>
          <a:p>
            <a:pPr marL="457200" lvl="5"/>
            <a:endParaRPr lang="en-US" b="1" dirty="0"/>
          </a:p>
          <a:p>
            <a:pPr marL="457200" lvl="5"/>
            <a:r>
              <a:rPr lang="en-US" dirty="0" smtClean="0"/>
              <a:t>A cell Biologist’s view of how a cell works</a:t>
            </a:r>
          </a:p>
          <a:p>
            <a:pPr marL="457200" lvl="5"/>
            <a:endParaRPr lang="en-US" dirty="0" smtClean="0"/>
          </a:p>
          <a:p>
            <a:pPr marL="457200" lvl="5"/>
            <a:endParaRPr lang="en-US" dirty="0" smtClean="0"/>
          </a:p>
          <a:p>
            <a:pPr marL="274320" lvl="5" indent="0">
              <a:buNone/>
            </a:pPr>
            <a:endParaRPr lang="en-US" dirty="0"/>
          </a:p>
          <a:p>
            <a:pPr marL="457200" lvl="5"/>
            <a:r>
              <a:rPr lang="en-US" dirty="0" smtClean="0"/>
              <a:t>Outdated?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u="sng" dirty="0" smtClean="0"/>
              <a:t>with text &amp; Primary Literature</a:t>
            </a:r>
            <a:endParaRPr lang="en-US" u="sng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4226076"/>
          </a:xfrm>
        </p:spPr>
        <p:txBody>
          <a:bodyPr/>
          <a:lstStyle/>
          <a:p>
            <a:pPr marL="560070" lvl="5" indent="-285750"/>
            <a:r>
              <a:rPr lang="en-US" dirty="0" smtClean="0"/>
              <a:t>Retain </a:t>
            </a:r>
            <a:r>
              <a:rPr lang="en-US" dirty="0"/>
              <a:t>and integrate material better than in a traditional lecture</a:t>
            </a:r>
          </a:p>
          <a:p>
            <a:pPr marL="457200" lvl="5"/>
            <a:endParaRPr lang="en-US" dirty="0"/>
          </a:p>
          <a:p>
            <a:pPr marL="457200" lvl="6"/>
            <a:r>
              <a:rPr lang="en-US" dirty="0"/>
              <a:t>Introduce and appreciate open ended questions</a:t>
            </a:r>
          </a:p>
          <a:p>
            <a:pPr marL="457200" lvl="6"/>
            <a:r>
              <a:rPr lang="en-US" dirty="0"/>
              <a:t>Appreciate that research often raises more questions then it answers</a:t>
            </a:r>
          </a:p>
          <a:p>
            <a:pPr marL="457200" lvl="6"/>
            <a:endParaRPr lang="en-US" dirty="0"/>
          </a:p>
          <a:p>
            <a:pPr marL="457200" lvl="6"/>
            <a:r>
              <a:rPr lang="en-US" dirty="0"/>
              <a:t>Emphasize interdisciplinary nature of cell biology</a:t>
            </a:r>
          </a:p>
          <a:p>
            <a:pPr marL="457200" lvl="6"/>
            <a:r>
              <a:rPr lang="en-US" dirty="0"/>
              <a:t>Learn to integrate data from various </a:t>
            </a:r>
            <a:r>
              <a:rPr lang="en-US" dirty="0" smtClean="0"/>
              <a:t>sources</a:t>
            </a:r>
          </a:p>
          <a:p>
            <a:pPr marL="457200" lvl="6"/>
            <a:endParaRPr lang="en-US" dirty="0"/>
          </a:p>
          <a:p>
            <a:pPr marL="457200" lvl="6"/>
            <a:r>
              <a:rPr lang="en-US" dirty="0"/>
              <a:t>See applications of research</a:t>
            </a:r>
          </a:p>
          <a:p>
            <a:pPr marL="457200"/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-274785" y="936436"/>
            <a:ext cx="9059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algn="ctr"/>
            <a:r>
              <a:rPr lang="en-US" sz="2000" b="1" dirty="0"/>
              <a:t>Scientific literature related to the course will be </a:t>
            </a:r>
            <a:r>
              <a:rPr lang="en-US" sz="2000" b="1" dirty="0" smtClean="0"/>
              <a:t>assigned</a:t>
            </a:r>
          </a:p>
          <a:p>
            <a:pPr lvl="2" algn="ctr"/>
            <a:r>
              <a:rPr lang="en-US" sz="1600" i="1" dirty="0" smtClean="0"/>
              <a:t>Why </a:t>
            </a:r>
            <a:r>
              <a:rPr lang="en-US" sz="1600" i="1" dirty="0"/>
              <a:t>read primary scientific literature? Isn’t the important stuff already in the book</a:t>
            </a:r>
            <a:r>
              <a:rPr lang="en-US" sz="1600" i="1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270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slide.url=https://www.polleverywhere.com/multiple_choice_polls/a9mrdXFimXg48QW" descr="9607E294-666C-4F3F-AC37-998222E7AC33.png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3500"/>
            <a:ext cx="9017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941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slide.url=https://www.polleverywhere.com/multiple_choice_polls/kLBHCzE5VbjbaGJ" descr="D950C4C1-7277-42A3-B67D-D976541457B5.png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3500"/>
            <a:ext cx="9017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929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89473" y="1824364"/>
            <a:ext cx="5430761" cy="4524315"/>
          </a:xfrm>
          <a:prstGeom prst="rect">
            <a:avLst/>
          </a:prstGeom>
          <a:noFill/>
          <a:ln w="57150" cmpd="sng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Week #1 Online Homework: </a:t>
            </a:r>
          </a:p>
          <a:p>
            <a:r>
              <a:rPr lang="en-US" sz="2200" b="1" dirty="0" smtClean="0"/>
              <a:t>Read tutorial on primary research literature: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 smtClean="0"/>
              <a:t>What it is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 smtClean="0"/>
              <a:t>Where to find it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 smtClean="0"/>
              <a:t>How to use it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 smtClean="0"/>
              <a:t>How to cite it</a:t>
            </a:r>
          </a:p>
          <a:p>
            <a:endParaRPr lang="en-US" sz="2200" dirty="0"/>
          </a:p>
          <a:p>
            <a:r>
              <a:rPr lang="en-US" sz="2200" b="1" u="sng" dirty="0" smtClean="0"/>
              <a:t>Worksheet and first primary literature citation (PLC):</a:t>
            </a:r>
          </a:p>
          <a:p>
            <a:r>
              <a:rPr lang="en-US" sz="2200" dirty="0" smtClean="0"/>
              <a:t>Demonstrate that you can identify a primary research article</a:t>
            </a:r>
          </a:p>
          <a:p>
            <a:r>
              <a:rPr lang="en-US" sz="2200" b="1" i="1" dirty="0" smtClean="0"/>
              <a:t>Due by midnight on Friday</a:t>
            </a:r>
            <a:endParaRPr lang="en-US" sz="2200" b="1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0822" y="430427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Review and Practice how to find and identify primary research articles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58324" y="5251622"/>
            <a:ext cx="7510162" cy="1311189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569675" y="5484043"/>
            <a:ext cx="2279136" cy="738664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Term-long assignment: total of 8 PLCs, one submitted each Friday!</a:t>
            </a:r>
            <a:endParaRPr lang="en-US" sz="14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7286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498" y="238040"/>
            <a:ext cx="8229600" cy="9906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Course Policies and Grading Breakdown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1689"/>
            <a:ext cx="8229600" cy="5263122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All relevant course materials will be posted on </a:t>
            </a:r>
            <a:r>
              <a:rPr lang="en-US" sz="2400" dirty="0" err="1" smtClean="0"/>
              <a:t>MyWPI</a:t>
            </a:r>
            <a:r>
              <a:rPr lang="en-US" sz="2400" dirty="0" smtClean="0"/>
              <a:t> website</a:t>
            </a:r>
            <a:endParaRPr lang="en-US" sz="2400" dirty="0"/>
          </a:p>
          <a:p>
            <a:r>
              <a:rPr lang="en-US" sz="2400" dirty="0" smtClean="0"/>
              <a:t>Grading:</a:t>
            </a:r>
          </a:p>
          <a:p>
            <a:pPr lvl="1"/>
            <a:r>
              <a:rPr lang="en-US" sz="2200" b="1" u="sng" dirty="0"/>
              <a:t>Individual Work</a:t>
            </a:r>
            <a:r>
              <a:rPr lang="en-US" sz="2200" i="1" dirty="0"/>
              <a:t>: </a:t>
            </a:r>
            <a:r>
              <a:rPr lang="en-US" sz="2200" b="1" dirty="0"/>
              <a:t>75%</a:t>
            </a:r>
          </a:p>
          <a:p>
            <a:pPr marL="914400" lvl="2" indent="0">
              <a:buNone/>
            </a:pPr>
            <a:r>
              <a:rPr lang="en-US" sz="2200" i="1" dirty="0" smtClean="0"/>
              <a:t>Weekly quizzes: </a:t>
            </a:r>
            <a:r>
              <a:rPr lang="en-US" sz="2200" b="1" dirty="0" smtClean="0"/>
              <a:t>48%</a:t>
            </a:r>
            <a:r>
              <a:rPr lang="en-US" sz="2200" dirty="0" smtClean="0"/>
              <a:t> (4 x 12pts each)</a:t>
            </a:r>
          </a:p>
          <a:p>
            <a:pPr marL="914400" lvl="2" indent="0">
              <a:buNone/>
            </a:pPr>
            <a:r>
              <a:rPr lang="en-US" sz="2200" i="1" dirty="0" smtClean="0"/>
              <a:t>Primary </a:t>
            </a:r>
            <a:r>
              <a:rPr lang="en-US" sz="2200" i="1" dirty="0"/>
              <a:t>Literature Citations: </a:t>
            </a:r>
            <a:r>
              <a:rPr lang="en-US" sz="2200" b="1" dirty="0" smtClean="0"/>
              <a:t>8%</a:t>
            </a:r>
            <a:r>
              <a:rPr lang="en-US" sz="2200" dirty="0" smtClean="0"/>
              <a:t> (8 </a:t>
            </a:r>
            <a:r>
              <a:rPr lang="en-US" sz="2200" dirty="0"/>
              <a:t>x 1pt each</a:t>
            </a:r>
            <a:r>
              <a:rPr lang="en-US" sz="2200" dirty="0" smtClean="0"/>
              <a:t>)</a:t>
            </a:r>
            <a:endParaRPr lang="en-US" sz="2200" i="1" dirty="0" smtClean="0"/>
          </a:p>
          <a:p>
            <a:pPr marL="914400" lvl="2" indent="0">
              <a:buNone/>
            </a:pPr>
            <a:r>
              <a:rPr lang="en-US" sz="2200" i="1" dirty="0"/>
              <a:t>Seminar Attendance and Worksheet</a:t>
            </a:r>
            <a:r>
              <a:rPr lang="en-US" sz="2200" i="1" dirty="0" smtClean="0"/>
              <a:t>:</a:t>
            </a:r>
            <a:r>
              <a:rPr lang="en-US" sz="2200" b="1" dirty="0" smtClean="0"/>
              <a:t> 6% </a:t>
            </a:r>
            <a:r>
              <a:rPr lang="en-US" sz="2200" dirty="0" smtClean="0"/>
              <a:t>(2 x 3pt each)</a:t>
            </a:r>
            <a:endParaRPr lang="en-US" sz="2200" i="1" dirty="0" smtClean="0"/>
          </a:p>
          <a:p>
            <a:pPr marL="914400" lvl="2" indent="0">
              <a:buNone/>
            </a:pPr>
            <a:r>
              <a:rPr lang="en-US" sz="2200" i="1" dirty="0" smtClean="0"/>
              <a:t>Class </a:t>
            </a:r>
            <a:r>
              <a:rPr lang="en-US" sz="2200" i="1" dirty="0"/>
              <a:t>participation: </a:t>
            </a:r>
            <a:r>
              <a:rPr lang="en-US" sz="2200" b="1" dirty="0" smtClean="0"/>
              <a:t>13%</a:t>
            </a:r>
            <a:endParaRPr lang="en-US" sz="2200" b="1" dirty="0"/>
          </a:p>
          <a:p>
            <a:pPr marL="457200" lvl="1" indent="0">
              <a:buNone/>
            </a:pPr>
            <a:endParaRPr lang="en-US" sz="2200" b="1" u="sng" dirty="0" smtClean="0"/>
          </a:p>
          <a:p>
            <a:pPr lvl="1"/>
            <a:r>
              <a:rPr lang="en-US" sz="2200" b="1" u="sng" dirty="0" smtClean="0"/>
              <a:t>Group Work:</a:t>
            </a:r>
            <a:r>
              <a:rPr lang="en-US" sz="2200" b="1" dirty="0" smtClean="0"/>
              <a:t> 25%</a:t>
            </a:r>
          </a:p>
          <a:p>
            <a:pPr lvl="2"/>
            <a:r>
              <a:rPr lang="en-US" sz="2200" i="1" dirty="0" smtClean="0"/>
              <a:t>Written:</a:t>
            </a:r>
            <a:r>
              <a:rPr lang="en-US" sz="2200" dirty="0" smtClean="0"/>
              <a:t> </a:t>
            </a:r>
            <a:r>
              <a:rPr lang="en-US" sz="2200" b="1" dirty="0" smtClean="0"/>
              <a:t>10%</a:t>
            </a:r>
          </a:p>
          <a:p>
            <a:pPr marL="1371600" lvl="3" indent="0">
              <a:buNone/>
            </a:pPr>
            <a:r>
              <a:rPr lang="en-US" sz="2200" dirty="0"/>
              <a:t>T</a:t>
            </a:r>
            <a:r>
              <a:rPr lang="en-US" sz="2200" dirty="0" smtClean="0"/>
              <a:t>opic and citation identification and written summary</a:t>
            </a:r>
          </a:p>
          <a:p>
            <a:pPr lvl="2"/>
            <a:r>
              <a:rPr lang="en-US" sz="2200" i="1" dirty="0" smtClean="0"/>
              <a:t>Presentation: </a:t>
            </a:r>
            <a:r>
              <a:rPr lang="en-US" sz="2200" b="1" dirty="0" smtClean="0"/>
              <a:t>15% </a:t>
            </a:r>
          </a:p>
          <a:p>
            <a:pPr marL="1371600" lvl="3" indent="0">
              <a:buNone/>
            </a:pPr>
            <a:r>
              <a:rPr lang="en-US" sz="2200" dirty="0"/>
              <a:t>I</a:t>
            </a:r>
            <a:r>
              <a:rPr lang="en-US" sz="2200" dirty="0" smtClean="0"/>
              <a:t>n class power point presentation integrating and summarizing course material and primary literature</a:t>
            </a:r>
          </a:p>
          <a:p>
            <a:pPr marL="914400" lvl="2" indent="0">
              <a:buNone/>
            </a:pPr>
            <a:endParaRPr lang="en-US" sz="2000" dirty="0"/>
          </a:p>
          <a:p>
            <a:pPr marL="914400" lvl="2" indent="0">
              <a:buNone/>
            </a:pP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1316689" y="3404672"/>
            <a:ext cx="6536839" cy="314574"/>
          </a:xfrm>
          <a:prstGeom prst="rect">
            <a:avLst/>
          </a:prstGeom>
          <a:noFill/>
          <a:ln w="38100" cmpd="sng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868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3968"/>
            <a:ext cx="8229600" cy="9906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Research Seminars (6%)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18" y="1130135"/>
            <a:ext cx="8878914" cy="5716649"/>
          </a:xfrm>
        </p:spPr>
        <p:txBody>
          <a:bodyPr>
            <a:normAutofit lnSpcReduction="10000"/>
          </a:bodyPr>
          <a:lstStyle/>
          <a:p>
            <a:pPr marL="822960" lvl="3" indent="0">
              <a:buNone/>
            </a:pPr>
            <a:r>
              <a:rPr lang="en-US" sz="2200" dirty="0" smtClean="0"/>
              <a:t>Invited speakers come to WPI from research institutes around the world to share their most recent published and ongoing unpublished research</a:t>
            </a:r>
          </a:p>
          <a:p>
            <a:pPr lvl="3"/>
            <a:r>
              <a:rPr lang="en-US" sz="1700" dirty="0" smtClean="0"/>
              <a:t>Biology Seminar series held throughout the year</a:t>
            </a:r>
          </a:p>
          <a:p>
            <a:pPr lvl="3"/>
            <a:r>
              <a:rPr lang="en-US" sz="1700" dirty="0" smtClean="0"/>
              <a:t>Invited speakers who research cell biological questions/problems to present this D term</a:t>
            </a:r>
          </a:p>
          <a:p>
            <a:pPr lvl="3"/>
            <a:endParaRPr lang="en-US" sz="2200" dirty="0" smtClean="0"/>
          </a:p>
          <a:p>
            <a:pPr marL="822960" lvl="3" indent="0">
              <a:buNone/>
            </a:pPr>
            <a:r>
              <a:rPr lang="en-US" sz="2200" u="sng" dirty="0" smtClean="0"/>
              <a:t>Attendance and Worksheet</a:t>
            </a:r>
          </a:p>
          <a:p>
            <a:pPr lvl="4">
              <a:buFont typeface="Wingdings" charset="2"/>
              <a:buChar char="Ø"/>
            </a:pPr>
            <a:r>
              <a:rPr lang="en-US" sz="1700" dirty="0" smtClean="0"/>
              <a:t>2 seminars: Tuesdays 3/27 and 4/24</a:t>
            </a:r>
          </a:p>
          <a:p>
            <a:pPr lvl="5"/>
            <a:r>
              <a:rPr lang="en-US" sz="1700" dirty="0" smtClean="0"/>
              <a:t>Held at 60 Prescott St GP1002, during normal class time (4:15pm- 5pm)</a:t>
            </a:r>
          </a:p>
          <a:p>
            <a:pPr lvl="4"/>
            <a:endParaRPr lang="en-US" sz="1800" dirty="0" smtClean="0"/>
          </a:p>
          <a:p>
            <a:pPr lvl="4">
              <a:buFont typeface="Wingdings" charset="2"/>
              <a:buChar char="Ø"/>
            </a:pPr>
            <a:r>
              <a:rPr lang="en-US" sz="1800" dirty="0" smtClean="0"/>
              <a:t>Be </a:t>
            </a:r>
            <a:r>
              <a:rPr lang="en-US" sz="1800" dirty="0"/>
              <a:t>prepared (read the </a:t>
            </a:r>
            <a:r>
              <a:rPr lang="en-US" sz="1800" dirty="0" smtClean="0"/>
              <a:t>article and visit the speaker’s research website)</a:t>
            </a:r>
          </a:p>
          <a:p>
            <a:pPr lvl="4"/>
            <a:endParaRPr lang="en-US" sz="1800" dirty="0" smtClean="0"/>
          </a:p>
          <a:p>
            <a:pPr lvl="4">
              <a:buFont typeface="Wingdings" charset="2"/>
              <a:buChar char="Ø"/>
            </a:pPr>
            <a:r>
              <a:rPr lang="en-US" sz="1800" dirty="0" smtClean="0"/>
              <a:t>Complete and submit the worksheet BEFORE the start of seminar (2pts)</a:t>
            </a:r>
          </a:p>
          <a:p>
            <a:pPr lvl="4"/>
            <a:r>
              <a:rPr lang="en-US" sz="1800" dirty="0" smtClean="0"/>
              <a:t>Article and worksheet available Friday before seminars</a:t>
            </a:r>
          </a:p>
          <a:p>
            <a:pPr lvl="4"/>
            <a:endParaRPr lang="en-US" sz="1800" dirty="0" smtClean="0"/>
          </a:p>
          <a:p>
            <a:pPr lvl="4">
              <a:buFont typeface="Wingdings" charset="2"/>
              <a:buChar char="Ø"/>
            </a:pPr>
            <a:r>
              <a:rPr lang="en-US" sz="1800" dirty="0" smtClean="0"/>
              <a:t>Attend the </a:t>
            </a:r>
            <a:r>
              <a:rPr lang="en-US" sz="1800" dirty="0"/>
              <a:t>seminar </a:t>
            </a:r>
            <a:r>
              <a:rPr lang="en-US" sz="1800" dirty="0" smtClean="0"/>
              <a:t>(1pt)</a:t>
            </a:r>
          </a:p>
          <a:p>
            <a:pPr lvl="4"/>
            <a:r>
              <a:rPr lang="en-US" sz="1700" dirty="0" smtClean="0"/>
              <a:t>Sign </a:t>
            </a:r>
            <a:r>
              <a:rPr lang="en-US" sz="1700" dirty="0"/>
              <a:t>the attendance sheet</a:t>
            </a:r>
          </a:p>
          <a:p>
            <a:pPr lvl="5">
              <a:buFont typeface="Wingdings" charset="2"/>
              <a:buChar char="Ø"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910455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slide.url=https://www.polleverywhere.com/multiple_choice_polls/M19EYibc40g6hMM" descr="4C7914F8-449F-44E0-8B80-8B99EB8A1943.png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49" y="1299743"/>
            <a:ext cx="8252190" cy="5494756"/>
          </a:xfrm>
          <a:prstGeom prst="rect">
            <a:avLst/>
          </a:prstGeom>
        </p:spPr>
      </p:pic>
      <p:sp>
        <p:nvSpPr>
          <p:cNvPr id="5" name="TPQuestion"/>
          <p:cNvSpPr txBox="1">
            <a:spLocks/>
          </p:cNvSpPr>
          <p:nvPr/>
        </p:nvSpPr>
        <p:spPr>
          <a:xfrm>
            <a:off x="472054" y="429322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 cap="all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Calibri" charset="0"/>
                <a:ea typeface="MS PGothic" charset="0"/>
              </a:rPr>
              <a:t>Getting to know your class…</a:t>
            </a:r>
            <a:br>
              <a:rPr lang="en-US" dirty="0" smtClean="0">
                <a:latin typeface="Calibri" charset="0"/>
                <a:ea typeface="MS PGothic" charset="0"/>
              </a:rPr>
            </a:br>
            <a:endParaRPr lang="en-US" dirty="0">
              <a:latin typeface="Calibri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80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498" y="238040"/>
            <a:ext cx="8229600" cy="9906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Course Policies and Grading Breakdown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1689"/>
            <a:ext cx="8229600" cy="5263122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All relevant course materials will be posted on </a:t>
            </a:r>
            <a:r>
              <a:rPr lang="en-US" sz="2400" dirty="0" err="1" smtClean="0"/>
              <a:t>MyWPI</a:t>
            </a:r>
            <a:r>
              <a:rPr lang="en-US" sz="2400" dirty="0" smtClean="0"/>
              <a:t> website</a:t>
            </a:r>
            <a:endParaRPr lang="en-US" sz="2400" dirty="0"/>
          </a:p>
          <a:p>
            <a:r>
              <a:rPr lang="en-US" sz="2400" dirty="0" smtClean="0"/>
              <a:t>Grading:</a:t>
            </a:r>
          </a:p>
          <a:p>
            <a:pPr lvl="1"/>
            <a:r>
              <a:rPr lang="en-US" sz="2200" b="1" u="sng" dirty="0"/>
              <a:t>Individual Work</a:t>
            </a:r>
            <a:r>
              <a:rPr lang="en-US" sz="2200" i="1" dirty="0"/>
              <a:t>: </a:t>
            </a:r>
            <a:r>
              <a:rPr lang="en-US" sz="2200" b="1" dirty="0"/>
              <a:t>75%</a:t>
            </a:r>
          </a:p>
          <a:p>
            <a:pPr marL="914400" lvl="2" indent="0">
              <a:buNone/>
            </a:pPr>
            <a:r>
              <a:rPr lang="en-US" sz="2200" i="1" dirty="0" smtClean="0"/>
              <a:t>Weekly quizzes: </a:t>
            </a:r>
            <a:r>
              <a:rPr lang="en-US" sz="2200" b="1" dirty="0" smtClean="0"/>
              <a:t>48%</a:t>
            </a:r>
            <a:r>
              <a:rPr lang="en-US" sz="2200" dirty="0" smtClean="0"/>
              <a:t> (4 x 12pts each)</a:t>
            </a:r>
          </a:p>
          <a:p>
            <a:pPr marL="914400" lvl="2" indent="0">
              <a:buNone/>
            </a:pPr>
            <a:r>
              <a:rPr lang="en-US" sz="2200" i="1" dirty="0" smtClean="0"/>
              <a:t>Primary </a:t>
            </a:r>
            <a:r>
              <a:rPr lang="en-US" sz="2200" i="1" dirty="0"/>
              <a:t>Literature Citations: </a:t>
            </a:r>
            <a:r>
              <a:rPr lang="en-US" sz="2200" b="1" dirty="0" smtClean="0"/>
              <a:t>8%</a:t>
            </a:r>
            <a:r>
              <a:rPr lang="en-US" sz="2200" dirty="0" smtClean="0"/>
              <a:t> (8 </a:t>
            </a:r>
            <a:r>
              <a:rPr lang="en-US" sz="2200" dirty="0"/>
              <a:t>x 1pt each</a:t>
            </a:r>
            <a:r>
              <a:rPr lang="en-US" sz="2200" dirty="0" smtClean="0"/>
              <a:t>)</a:t>
            </a:r>
            <a:endParaRPr lang="en-US" sz="2200" i="1" dirty="0" smtClean="0"/>
          </a:p>
          <a:p>
            <a:pPr marL="914400" lvl="2" indent="0">
              <a:buNone/>
            </a:pPr>
            <a:r>
              <a:rPr lang="en-US" sz="2200" i="1" dirty="0"/>
              <a:t>Seminar Attendance and Worksheet</a:t>
            </a:r>
            <a:r>
              <a:rPr lang="en-US" sz="2200" i="1" dirty="0" smtClean="0"/>
              <a:t>:</a:t>
            </a:r>
            <a:r>
              <a:rPr lang="en-US" sz="2200" b="1" dirty="0" smtClean="0"/>
              <a:t> 6% </a:t>
            </a:r>
            <a:r>
              <a:rPr lang="en-US" sz="2200" dirty="0" smtClean="0"/>
              <a:t>(2 x 3pt each)</a:t>
            </a:r>
            <a:endParaRPr lang="en-US" sz="2200" i="1" dirty="0" smtClean="0"/>
          </a:p>
          <a:p>
            <a:pPr marL="914400" lvl="2" indent="0">
              <a:buNone/>
            </a:pPr>
            <a:r>
              <a:rPr lang="en-US" sz="2200" i="1" dirty="0" smtClean="0"/>
              <a:t>Class </a:t>
            </a:r>
            <a:r>
              <a:rPr lang="en-US" sz="2200" i="1" dirty="0"/>
              <a:t>participation: </a:t>
            </a:r>
            <a:r>
              <a:rPr lang="en-US" sz="2200" b="1" dirty="0" smtClean="0"/>
              <a:t>13%</a:t>
            </a:r>
            <a:endParaRPr lang="en-US" sz="2200" b="1" dirty="0"/>
          </a:p>
          <a:p>
            <a:pPr marL="457200" lvl="1" indent="0">
              <a:buNone/>
            </a:pPr>
            <a:endParaRPr lang="en-US" sz="2200" b="1" u="sng" dirty="0" smtClean="0"/>
          </a:p>
          <a:p>
            <a:pPr lvl="1"/>
            <a:r>
              <a:rPr lang="en-US" sz="2200" b="1" u="sng" dirty="0" smtClean="0"/>
              <a:t>Group Work:</a:t>
            </a:r>
            <a:r>
              <a:rPr lang="en-US" sz="2200" b="1" dirty="0" smtClean="0"/>
              <a:t> 25%</a:t>
            </a:r>
          </a:p>
          <a:p>
            <a:pPr lvl="2"/>
            <a:r>
              <a:rPr lang="en-US" sz="2200" i="1" dirty="0" smtClean="0"/>
              <a:t>Written:</a:t>
            </a:r>
            <a:r>
              <a:rPr lang="en-US" sz="2200" dirty="0" smtClean="0"/>
              <a:t> </a:t>
            </a:r>
            <a:r>
              <a:rPr lang="en-US" sz="2200" b="1" dirty="0" smtClean="0"/>
              <a:t>10%</a:t>
            </a:r>
          </a:p>
          <a:p>
            <a:pPr marL="1371600" lvl="3" indent="0">
              <a:buNone/>
            </a:pPr>
            <a:r>
              <a:rPr lang="en-US" sz="2200" dirty="0"/>
              <a:t>T</a:t>
            </a:r>
            <a:r>
              <a:rPr lang="en-US" sz="2200" dirty="0" smtClean="0"/>
              <a:t>opic and citation identification and written summary</a:t>
            </a:r>
          </a:p>
          <a:p>
            <a:pPr lvl="2"/>
            <a:r>
              <a:rPr lang="en-US" sz="2200" i="1" dirty="0" smtClean="0"/>
              <a:t>Presentation: </a:t>
            </a:r>
            <a:r>
              <a:rPr lang="en-US" sz="2200" b="1" dirty="0" smtClean="0"/>
              <a:t>15% </a:t>
            </a:r>
          </a:p>
          <a:p>
            <a:pPr marL="1371600" lvl="3" indent="0">
              <a:buNone/>
            </a:pPr>
            <a:r>
              <a:rPr lang="en-US" sz="2200" dirty="0"/>
              <a:t>I</a:t>
            </a:r>
            <a:r>
              <a:rPr lang="en-US" sz="2200" dirty="0" smtClean="0"/>
              <a:t>n class power point presentation integrating and summarizing course material and primary literature</a:t>
            </a:r>
          </a:p>
          <a:p>
            <a:pPr marL="914400" lvl="2" indent="0">
              <a:buNone/>
            </a:pPr>
            <a:endParaRPr lang="en-US" sz="2000" dirty="0"/>
          </a:p>
          <a:p>
            <a:pPr marL="914400" lvl="2" indent="0">
              <a:buNone/>
            </a:pP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1316689" y="3741050"/>
            <a:ext cx="6536839" cy="314574"/>
          </a:xfrm>
          <a:prstGeom prst="rect">
            <a:avLst/>
          </a:prstGeom>
          <a:noFill/>
          <a:ln w="38100" cmpd="sng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73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3968"/>
            <a:ext cx="8229600" cy="9906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Class Participation (13%)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826" y="1311380"/>
            <a:ext cx="8229600" cy="5535404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endParaRPr lang="en-US" sz="2200" u="sng" dirty="0" smtClean="0"/>
          </a:p>
          <a:p>
            <a:pPr marL="914400" lvl="2" indent="0">
              <a:buNone/>
            </a:pPr>
            <a:r>
              <a:rPr lang="en-US" sz="2200" u="sng" dirty="0" smtClean="0"/>
              <a:t>Participation grade will consider: </a:t>
            </a:r>
          </a:p>
          <a:p>
            <a:pPr lvl="3"/>
            <a:r>
              <a:rPr lang="en-US" sz="1800" dirty="0" smtClean="0"/>
              <a:t>self </a:t>
            </a:r>
            <a:r>
              <a:rPr lang="en-US" sz="1800" dirty="0"/>
              <a:t>assessments </a:t>
            </a:r>
            <a:r>
              <a:rPr lang="en-US" sz="1800" dirty="0" smtClean="0"/>
              <a:t>(</a:t>
            </a:r>
            <a:r>
              <a:rPr lang="en-US" sz="1800" dirty="0"/>
              <a:t>2x 1pt); </a:t>
            </a:r>
            <a:endParaRPr lang="en-US" sz="1800" dirty="0" smtClean="0"/>
          </a:p>
          <a:p>
            <a:pPr lvl="4">
              <a:buFont typeface="Wingdings" charset="2"/>
              <a:buChar char="Ø"/>
            </a:pPr>
            <a:r>
              <a:rPr lang="en-US" sz="1800" dirty="0" smtClean="0"/>
              <a:t>1</a:t>
            </a:r>
            <a:r>
              <a:rPr lang="en-US" sz="1800" baseline="30000" dirty="0" smtClean="0"/>
              <a:t>st</a:t>
            </a:r>
            <a:r>
              <a:rPr lang="en-US" sz="1800" dirty="0" smtClean="0"/>
              <a:t> and final week of class</a:t>
            </a:r>
          </a:p>
          <a:p>
            <a:pPr lvl="4"/>
            <a:endParaRPr lang="en-US" sz="1800" dirty="0" smtClean="0"/>
          </a:p>
          <a:p>
            <a:pPr lvl="3"/>
            <a:r>
              <a:rPr lang="en-US" sz="1800" dirty="0" smtClean="0"/>
              <a:t>peer </a:t>
            </a:r>
            <a:r>
              <a:rPr lang="en-US" sz="1800" dirty="0"/>
              <a:t>assessments </a:t>
            </a:r>
            <a:r>
              <a:rPr lang="en-US" sz="1800" dirty="0" smtClean="0"/>
              <a:t>(1pt)</a:t>
            </a:r>
          </a:p>
          <a:p>
            <a:pPr lvl="4">
              <a:buFont typeface="Wingdings" charset="2"/>
              <a:buChar char="Ø"/>
            </a:pPr>
            <a:r>
              <a:rPr lang="en-US" sz="1800" dirty="0" smtClean="0"/>
              <a:t>Confidential comments and feedback for group presentations. Must provide feedback for all group presentations to receive credit</a:t>
            </a:r>
          </a:p>
          <a:p>
            <a:pPr lvl="4">
              <a:buFont typeface="Wingdings" charset="2"/>
              <a:buChar char="Ø"/>
            </a:pPr>
            <a:endParaRPr lang="en-US" sz="1800" dirty="0" smtClean="0"/>
          </a:p>
          <a:p>
            <a:pPr lvl="3"/>
            <a:r>
              <a:rPr lang="en-US" sz="1800" dirty="0" smtClean="0"/>
              <a:t>clicker </a:t>
            </a:r>
            <a:r>
              <a:rPr lang="en-US" sz="1800" dirty="0"/>
              <a:t>questions and general </a:t>
            </a:r>
            <a:r>
              <a:rPr lang="en-US" sz="1800" dirty="0" smtClean="0"/>
              <a:t>classroom participation (10pts)</a:t>
            </a:r>
          </a:p>
          <a:p>
            <a:pPr lvl="4"/>
            <a:endParaRPr lang="en-US" sz="1800" dirty="0"/>
          </a:p>
          <a:p>
            <a:pPr marL="914400" lvl="2" indent="0" algn="ctr">
              <a:buNone/>
            </a:pPr>
            <a:endParaRPr lang="en-US" sz="2200" b="1" dirty="0" smtClean="0"/>
          </a:p>
          <a:p>
            <a:pPr marL="914400" lvl="2" indent="0" algn="ctr">
              <a:buNone/>
            </a:pPr>
            <a:r>
              <a:rPr lang="en-US" sz="2200" b="1" dirty="0" smtClean="0"/>
              <a:t>This </a:t>
            </a:r>
            <a:r>
              <a:rPr lang="en-US" sz="2200" b="1" dirty="0"/>
              <a:t>will be an interactive classroom!  </a:t>
            </a:r>
          </a:p>
          <a:p>
            <a:pPr marL="914400" lvl="2" indent="0" algn="ctr">
              <a:buNone/>
            </a:pPr>
            <a:r>
              <a:rPr lang="en-US" sz="2200" b="1" dirty="0"/>
              <a:t>Your participation will benefit you and your classmates</a:t>
            </a:r>
            <a:endParaRPr lang="en-US" sz="2000" dirty="0"/>
          </a:p>
          <a:p>
            <a:pPr marL="914400" lvl="2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60364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784" y="356206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Group Projects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093" y="1002054"/>
            <a:ext cx="8894907" cy="2820112"/>
          </a:xfrm>
        </p:spPr>
        <p:txBody>
          <a:bodyPr>
            <a:noAutofit/>
          </a:bodyPr>
          <a:lstStyle/>
          <a:p>
            <a:pPr marL="548640" lvl="2" indent="0">
              <a:buNone/>
            </a:pPr>
            <a:endParaRPr lang="en-US" sz="2800" dirty="0"/>
          </a:p>
          <a:p>
            <a:pPr lvl="2"/>
            <a:r>
              <a:rPr lang="en-US" sz="2800" dirty="0" smtClean="0"/>
              <a:t>Groups of 4-5 will be formed</a:t>
            </a:r>
          </a:p>
          <a:p>
            <a:pPr lvl="3"/>
            <a:r>
              <a:rPr lang="en-US" sz="2600" dirty="0" smtClean="0"/>
              <a:t>sign up on Canvas (under ‘people’: select ‘group’ and add yourself to any open group)</a:t>
            </a:r>
          </a:p>
          <a:p>
            <a:pPr lvl="3"/>
            <a:endParaRPr lang="en-US" sz="2600" dirty="0" smtClean="0"/>
          </a:p>
          <a:p>
            <a:pPr lvl="2">
              <a:buFont typeface="Wingdings" charset="2"/>
              <a:buChar char="Ø"/>
            </a:pPr>
            <a:r>
              <a:rPr lang="en-US" sz="2800" dirty="0" smtClean="0"/>
              <a:t>Identify a cell biology concept and related topic of interest that </a:t>
            </a:r>
            <a:r>
              <a:rPr lang="en-US" sz="2800" i="1" dirty="0" smtClean="0"/>
              <a:t>has influenced </a:t>
            </a:r>
            <a:r>
              <a:rPr lang="en-US" sz="2800" dirty="0" smtClean="0"/>
              <a:t>cell biology or is </a:t>
            </a:r>
            <a:r>
              <a:rPr lang="en-US" sz="2800" i="1" dirty="0" smtClean="0"/>
              <a:t>influenced by </a:t>
            </a:r>
            <a:r>
              <a:rPr lang="en-US" sz="2800" dirty="0" smtClean="0"/>
              <a:t>cell biology</a:t>
            </a:r>
          </a:p>
          <a:p>
            <a:pPr lvl="4"/>
            <a:r>
              <a:rPr lang="en-US" sz="2200" dirty="0" smtClean="0"/>
              <a:t>Get started right away!</a:t>
            </a:r>
          </a:p>
          <a:p>
            <a:pPr lvl="4"/>
            <a:r>
              <a:rPr lang="en-US" sz="2200" dirty="0" smtClean="0"/>
              <a:t>We </a:t>
            </a:r>
            <a:r>
              <a:rPr lang="en-US" sz="2200" dirty="0"/>
              <a:t>will cover many topics this term, any </a:t>
            </a:r>
            <a:r>
              <a:rPr lang="en-US" sz="2200" dirty="0" smtClean="0"/>
              <a:t>topic that you can relate back to a concept in </a:t>
            </a:r>
            <a:r>
              <a:rPr lang="en-US" sz="2200" dirty="0"/>
              <a:t>any assigned </a:t>
            </a:r>
            <a:r>
              <a:rPr lang="en-US" sz="2200" dirty="0" smtClean="0"/>
              <a:t>chapter </a:t>
            </a:r>
            <a:r>
              <a:rPr lang="en-US" sz="2200" dirty="0"/>
              <a:t>is fair game!</a:t>
            </a:r>
          </a:p>
          <a:p>
            <a:pPr lvl="4"/>
            <a:r>
              <a:rPr lang="en-US" sz="2200" dirty="0"/>
              <a:t>Preview your text </a:t>
            </a:r>
            <a:r>
              <a:rPr lang="en-US" sz="2200" dirty="0" smtClean="0"/>
              <a:t>book to </a:t>
            </a:r>
            <a:r>
              <a:rPr lang="en-US" sz="2200" dirty="0"/>
              <a:t>identify </a:t>
            </a:r>
            <a:r>
              <a:rPr lang="en-US" sz="2200" dirty="0" smtClean="0"/>
              <a:t>a concept of interest</a:t>
            </a:r>
          </a:p>
          <a:p>
            <a:pPr lvl="3"/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473049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784" y="14375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Group Projects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89" y="1047815"/>
            <a:ext cx="8939311" cy="5535404"/>
          </a:xfrm>
        </p:spPr>
        <p:txBody>
          <a:bodyPr>
            <a:noAutofit/>
          </a:bodyPr>
          <a:lstStyle/>
          <a:p>
            <a:pPr marL="914400" lvl="2" indent="0">
              <a:buNone/>
            </a:pPr>
            <a:r>
              <a:rPr lang="en-US" sz="1600" b="1" u="sng" dirty="0" smtClean="0"/>
              <a:t>Assignments</a:t>
            </a:r>
          </a:p>
          <a:p>
            <a:pPr lvl="2"/>
            <a:r>
              <a:rPr lang="en-US" sz="1600" b="1" dirty="0" smtClean="0"/>
              <a:t>3/23: </a:t>
            </a:r>
            <a:r>
              <a:rPr lang="en-US" sz="1600" dirty="0" smtClean="0"/>
              <a:t>Selected </a:t>
            </a:r>
            <a:r>
              <a:rPr lang="en-US" sz="1600" dirty="0"/>
              <a:t>topics must be uploaded </a:t>
            </a:r>
            <a:r>
              <a:rPr lang="en-US" sz="1600" dirty="0" smtClean="0"/>
              <a:t>onto canvas site</a:t>
            </a:r>
            <a:endParaRPr lang="en-US" sz="1600" dirty="0"/>
          </a:p>
          <a:p>
            <a:pPr lvl="3"/>
            <a:r>
              <a:rPr lang="en-US" sz="1400" dirty="0"/>
              <a:t>Cell biology is a BROAD field. Don’t pick a topic someone else is doing</a:t>
            </a:r>
            <a:r>
              <a:rPr lang="en-US" sz="1400"/>
              <a:t>. </a:t>
            </a:r>
            <a:endParaRPr lang="en-US" sz="1400" smtClean="0"/>
          </a:p>
          <a:p>
            <a:pPr lvl="3"/>
            <a:r>
              <a:rPr lang="en-US" sz="1400" smtClean="0"/>
              <a:t>If </a:t>
            </a:r>
            <a:r>
              <a:rPr lang="en-US" sz="1400" dirty="0" smtClean="0"/>
              <a:t>there is concern </a:t>
            </a:r>
            <a:r>
              <a:rPr lang="en-US" sz="1400" dirty="0"/>
              <a:t>about overlap/excessive similarity between group topics, I may ask one or both groups to change their </a:t>
            </a:r>
            <a:r>
              <a:rPr lang="en-US" sz="1400" dirty="0" smtClean="0"/>
              <a:t>topic</a:t>
            </a:r>
          </a:p>
          <a:p>
            <a:pPr lvl="4"/>
            <a:endParaRPr lang="en-US" sz="1600" dirty="0" smtClean="0"/>
          </a:p>
          <a:p>
            <a:pPr lvl="2"/>
            <a:r>
              <a:rPr lang="en-US" sz="1600" b="1" dirty="0" smtClean="0"/>
              <a:t>3/20, 4/2, 4/9 &amp; 4/23: </a:t>
            </a:r>
            <a:r>
              <a:rPr lang="en-US" sz="1600" dirty="0" smtClean="0"/>
              <a:t>Class time after quizzes will be used to facilitate group discussion and outline building for written and oral presentations</a:t>
            </a:r>
          </a:p>
          <a:p>
            <a:pPr lvl="2"/>
            <a:endParaRPr lang="en-US" sz="1600" dirty="0" smtClean="0"/>
          </a:p>
          <a:p>
            <a:pPr lvl="2"/>
            <a:r>
              <a:rPr lang="en-US" sz="1600" b="1" dirty="0" smtClean="0"/>
              <a:t>4/7:</a:t>
            </a:r>
            <a:r>
              <a:rPr lang="en-US" sz="1600" dirty="0" smtClean="0"/>
              <a:t> 2-3 page </a:t>
            </a:r>
            <a:r>
              <a:rPr lang="en-US" sz="1600" b="1" dirty="0" smtClean="0"/>
              <a:t>written</a:t>
            </a:r>
            <a:r>
              <a:rPr lang="en-US" sz="1600" dirty="0" smtClean="0"/>
              <a:t> summary of your cell biology concept, it’s relation to your chosen topic, and 4 relevant primary literature citations showing how research has advanced our understanding of this topic.  Detailed instructions on canvas. </a:t>
            </a:r>
          </a:p>
          <a:p>
            <a:pPr lvl="2"/>
            <a:endParaRPr lang="en-US" sz="1600" dirty="0" smtClean="0"/>
          </a:p>
          <a:p>
            <a:pPr lvl="2"/>
            <a:r>
              <a:rPr lang="en-US" sz="1600" b="1" dirty="0" smtClean="0"/>
              <a:t>4/24:</a:t>
            </a:r>
            <a:r>
              <a:rPr lang="en-US" sz="1600" dirty="0" smtClean="0"/>
              <a:t> Each group must upload a power point presentation file on canvas</a:t>
            </a:r>
          </a:p>
          <a:p>
            <a:pPr lvl="2"/>
            <a:endParaRPr lang="en-US" sz="1600" dirty="0" smtClean="0"/>
          </a:p>
          <a:p>
            <a:pPr lvl="2"/>
            <a:r>
              <a:rPr lang="en-US" sz="1600" b="1" dirty="0" smtClean="0">
                <a:solidFill>
                  <a:srgbClr val="FF0000"/>
                </a:solidFill>
              </a:rPr>
              <a:t>Group presentations will take place 4/26, 4/27, 4/30 and 5/1</a:t>
            </a:r>
          </a:p>
          <a:p>
            <a:pPr lvl="3"/>
            <a:r>
              <a:rPr lang="en-US" sz="1400" dirty="0" smtClean="0"/>
              <a:t>Presentation dates selected by lottery on </a:t>
            </a:r>
            <a:r>
              <a:rPr lang="en-US" sz="1400" b="1" dirty="0" smtClean="0"/>
              <a:t>4/24</a:t>
            </a:r>
          </a:p>
          <a:p>
            <a:pPr lvl="3"/>
            <a:r>
              <a:rPr lang="en-US" sz="1400" dirty="0" smtClean="0"/>
              <a:t>You will provide assessments of your classmates’ presentations as part of </a:t>
            </a:r>
            <a:r>
              <a:rPr lang="en-US" sz="1400" u="sng" dirty="0" smtClean="0"/>
              <a:t>your</a:t>
            </a:r>
            <a:r>
              <a:rPr lang="en-US" sz="1400" dirty="0" smtClean="0"/>
              <a:t> grade</a:t>
            </a:r>
            <a:endParaRPr lang="en-US" sz="1600" dirty="0" smtClean="0"/>
          </a:p>
          <a:p>
            <a:pPr lvl="2"/>
            <a:endParaRPr lang="en-US" sz="1600" dirty="0"/>
          </a:p>
          <a:p>
            <a:pPr lvl="2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403011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28587"/>
            <a:ext cx="8229600" cy="2804071"/>
          </a:xfrm>
        </p:spPr>
        <p:txBody>
          <a:bodyPr/>
          <a:lstStyle/>
          <a:p>
            <a:r>
              <a:rPr lang="en-US" dirty="0" smtClean="0"/>
              <a:t>Read chapter 1 for a good introduction &amp; overview of cell biology</a:t>
            </a:r>
          </a:p>
          <a:p>
            <a:endParaRPr lang="en-US" dirty="0"/>
          </a:p>
          <a:p>
            <a:r>
              <a:rPr lang="en-US" dirty="0" smtClean="0"/>
              <a:t>Lectures start with chapter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526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Chapter 2 Objectives: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MS PGothic" charset="0"/>
              </a:rPr>
              <a:t>Describe the 4 major TYPES of chemical bonds in cells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Identify the 4 major families of small molecules and the macromolecules they make up</a:t>
            </a:r>
          </a:p>
          <a:p>
            <a:pPr marL="0" indent="0">
              <a:buFont typeface="Arial" charset="0"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Know HOW condensation reactions form these macromolecules and WHAT the resulting bonds are called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Describe how macromolecules are composed and how they interact. 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648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Verdana" charset="0"/>
                <a:ea typeface="+mj-ea"/>
                <a:cs typeface="+mj-cs"/>
              </a:rPr>
              <a:t>Chemical Bonds</a:t>
            </a:r>
          </a:p>
        </p:txBody>
      </p:sp>
      <p:sp>
        <p:nvSpPr>
          <p:cNvPr id="14338" name="Text Placeholder 3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2136775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>
                <a:latin typeface="Verdana" charset="0"/>
                <a:ea typeface="+mn-ea"/>
                <a:cs typeface="+mn-cs"/>
              </a:rPr>
              <a:t>What does chemistry have to do with cell biology?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 smtClean="0">
              <a:latin typeface="Verdana" charset="0"/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Verdana" charset="0"/>
                <a:ea typeface="+mn-ea"/>
                <a:cs typeface="+mn-cs"/>
              </a:rPr>
              <a:t>Molecular interactions are governed by chemistry!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Verdana" charset="0"/>
                <a:ea typeface="+mn-ea"/>
                <a:cs typeface="+mn-cs"/>
              </a:rPr>
              <a:t>	</a:t>
            </a:r>
            <a:r>
              <a:rPr lang="en-US" dirty="0" smtClean="0">
                <a:latin typeface="Verdana" charset="0"/>
                <a:ea typeface="+mn-ea"/>
                <a:cs typeface="+mn-cs"/>
              </a:rPr>
              <a:t>DNA, RNA, and proteins</a:t>
            </a:r>
          </a:p>
        </p:txBody>
      </p:sp>
    </p:spTree>
    <p:extLst>
      <p:ext uri="{BB962C8B-B14F-4D97-AF65-F5344CB8AC3E}">
        <p14:creationId xmlns:p14="http://schemas.microsoft.com/office/powerpoint/2010/main" val="3765856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Picture 1" descr="55254826e4b0baeae3c80f3a-eabollich-1428509554189-atom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" y="3708400"/>
            <a:ext cx="5426075" cy="290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0" y="442913"/>
            <a:ext cx="9144000" cy="34163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latin typeface="+mn-lt"/>
              </a:rPr>
              <a:t>Chemistry of the Cell: living creatures are chemical systems</a:t>
            </a:r>
          </a:p>
          <a:p>
            <a:pPr algn="ctr">
              <a:defRPr/>
            </a:pPr>
            <a:endParaRPr lang="en-US" dirty="0" smtClean="0">
              <a:latin typeface="+mn-lt"/>
            </a:endParaRPr>
          </a:p>
          <a:p>
            <a:pPr marL="342900" indent="-342900">
              <a:buFont typeface="Arial"/>
              <a:buChar char="•"/>
              <a:defRPr/>
            </a:pPr>
            <a:r>
              <a:rPr lang="en-US" b="0" dirty="0" smtClean="0">
                <a:latin typeface="+mn-lt"/>
              </a:rPr>
              <a:t>Cells are made of only a small subset of elements</a:t>
            </a:r>
          </a:p>
          <a:p>
            <a:pPr marL="342900" indent="-342900">
              <a:buFont typeface="Arial"/>
              <a:buChar char="•"/>
              <a:defRPr/>
            </a:pPr>
            <a:r>
              <a:rPr lang="en-US" b="0" dirty="0" smtClean="0">
                <a:latin typeface="+mn-lt"/>
              </a:rPr>
              <a:t>99% of atoms in the human body are C, H, O and N</a:t>
            </a:r>
          </a:p>
          <a:p>
            <a:pPr algn="r">
              <a:defRPr/>
            </a:pPr>
            <a:endParaRPr lang="en-US" dirty="0" smtClean="0">
              <a:latin typeface="+mn-lt"/>
            </a:endParaRPr>
          </a:p>
          <a:p>
            <a:pPr>
              <a:defRPr/>
            </a:pPr>
            <a:r>
              <a:rPr lang="en-US" dirty="0" smtClean="0">
                <a:latin typeface="+mn-lt"/>
              </a:rPr>
              <a:t>Two key features of these chemical reactions to keep in mind: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dirty="0" smtClean="0">
                <a:solidFill>
                  <a:srgbClr val="FF0000"/>
                </a:solidFill>
                <a:latin typeface="+mn-lt"/>
              </a:rPr>
              <a:t>Tightly regulated reactions of carbon compounds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dirty="0" smtClean="0">
                <a:solidFill>
                  <a:srgbClr val="FF0000"/>
                </a:solidFill>
                <a:latin typeface="+mn-lt"/>
              </a:rPr>
              <a:t>in an aqueous environment	</a:t>
            </a:r>
          </a:p>
          <a:p>
            <a:pPr algn="r">
              <a:defRPr/>
            </a:pPr>
            <a:r>
              <a:rPr lang="en-US" dirty="0" smtClean="0">
                <a:solidFill>
                  <a:srgbClr val="FF0000"/>
                </a:solidFill>
                <a:latin typeface="+mn-lt"/>
              </a:rPr>
              <a:t> 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5962650" y="3589338"/>
            <a:ext cx="279082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/>
              <a:t>What dictates the capacity for an element to participate in chemical interactions?</a:t>
            </a:r>
          </a:p>
          <a:p>
            <a:pPr algn="ctr"/>
            <a:endParaRPr lang="en-US"/>
          </a:p>
          <a:p>
            <a:pPr algn="ctr"/>
            <a:r>
              <a:rPr lang="en-US">
                <a:solidFill>
                  <a:schemeClr val="tx2"/>
                </a:solidFill>
              </a:rPr>
              <a:t>Electrons!</a:t>
            </a:r>
          </a:p>
        </p:txBody>
      </p:sp>
    </p:spTree>
    <p:extLst>
      <p:ext uri="{BB962C8B-B14F-4D97-AF65-F5344CB8AC3E}">
        <p14:creationId xmlns:p14="http://schemas.microsoft.com/office/powerpoint/2010/main" val="687375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2" descr="figure_02_0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063750"/>
            <a:ext cx="6126163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8" name="TextBox 1"/>
          <p:cNvSpPr txBox="1">
            <a:spLocks noChangeArrowheads="1"/>
          </p:cNvSpPr>
          <p:nvPr/>
        </p:nvSpPr>
        <p:spPr bwMode="auto">
          <a:xfrm>
            <a:off x="784225" y="1152525"/>
            <a:ext cx="7620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r>
              <a:rPr lang="en-US" b="0">
                <a:latin typeface="Arial" charset="0"/>
              </a:rPr>
              <a:t>Interactions are determined by the outermost electrons </a:t>
            </a:r>
            <a:r>
              <a:rPr lang="en-US" b="0">
                <a:latin typeface="Arial" charset="0"/>
                <a:sym typeface="Wingdings" charset="0"/>
              </a:rPr>
              <a:t> seek to ‘fill’ outer shell</a:t>
            </a:r>
            <a:endParaRPr lang="en-US" b="0"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03750" y="1957388"/>
            <a:ext cx="3402013" cy="44783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2" algn="ctr">
              <a:defRPr/>
            </a:pPr>
            <a:endParaRPr lang="en-US" dirty="0">
              <a:ea typeface="MS PGothic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31850" y="315913"/>
            <a:ext cx="7572375" cy="64611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3600" dirty="0" smtClean="0">
                <a:solidFill>
                  <a:schemeClr val="tx2"/>
                </a:solidFill>
                <a:latin typeface="+mj-lt"/>
              </a:rPr>
              <a:t>Interacting atoms form molecules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27575" y="1998663"/>
            <a:ext cx="4027488" cy="41544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lvl="2">
              <a:defRPr/>
            </a:pPr>
            <a:r>
              <a:rPr lang="en-US" dirty="0">
                <a:latin typeface="Arial" charset="0"/>
              </a:rPr>
              <a:t>More electrons shared = shorter, stronger bond</a:t>
            </a:r>
          </a:p>
          <a:p>
            <a:pPr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342900" indent="-342900">
              <a:buFont typeface="Arial"/>
              <a:buChar char="•"/>
              <a:defRPr/>
            </a:pPr>
            <a:r>
              <a:rPr lang="en-US" b="0" dirty="0">
                <a:ea typeface="ＭＳ Ｐゴシック" charset="0"/>
                <a:cs typeface="ＭＳ Ｐゴシック" charset="0"/>
              </a:rPr>
              <a:t>Single bonds: two electrons shared per bond</a:t>
            </a:r>
          </a:p>
          <a:p>
            <a:pPr marL="342900" indent="-342900">
              <a:buFont typeface="Arial"/>
              <a:buChar char="•"/>
              <a:defRPr/>
            </a:pPr>
            <a:endParaRPr lang="en-US" b="0" dirty="0">
              <a:ea typeface="ＭＳ Ｐゴシック" charset="0"/>
              <a:cs typeface="ＭＳ Ｐゴシック" charset="0"/>
            </a:endParaRPr>
          </a:p>
          <a:p>
            <a:pPr marL="342900" indent="-342900">
              <a:buFont typeface="Arial"/>
              <a:buChar char="•"/>
              <a:defRPr/>
            </a:pPr>
            <a:r>
              <a:rPr lang="en-US" b="0" dirty="0">
                <a:ea typeface="ＭＳ Ｐゴシック" charset="0"/>
                <a:cs typeface="ＭＳ Ｐゴシック" charset="0"/>
              </a:rPr>
              <a:t>Double bonds: four electrons shared per bond</a:t>
            </a:r>
          </a:p>
          <a:p>
            <a:pPr>
              <a:defRPr/>
            </a:pPr>
            <a:endParaRPr lang="en-US" b="0" dirty="0">
              <a:ea typeface="ＭＳ Ｐゴシック" charset="0"/>
              <a:cs typeface="ＭＳ Ｐゴシック" charset="0"/>
            </a:endParaRPr>
          </a:p>
          <a:p>
            <a:pPr marL="342900" indent="-342900">
              <a:buFont typeface="Arial"/>
              <a:buChar char="•"/>
              <a:defRPr/>
            </a:pPr>
            <a:r>
              <a:rPr lang="en-US" b="0" dirty="0">
                <a:ea typeface="ＭＳ Ｐゴシック" charset="0"/>
                <a:cs typeface="ＭＳ Ｐゴシック" charset="0"/>
              </a:rPr>
              <a:t>Triple bond: six electrons shared per bond</a:t>
            </a:r>
          </a:p>
        </p:txBody>
      </p:sp>
      <p:sp>
        <p:nvSpPr>
          <p:cNvPr id="3" name="Rectangle 2"/>
          <p:cNvSpPr/>
          <p:nvPr/>
        </p:nvSpPr>
        <p:spPr>
          <a:xfrm>
            <a:off x="1255713" y="2076450"/>
            <a:ext cx="3405187" cy="4616450"/>
          </a:xfrm>
          <a:prstGeom prst="rect">
            <a:avLst/>
          </a:prstGeom>
          <a:noFill/>
          <a:ln w="57150" cmpd="sng">
            <a:solidFill>
              <a:srgbClr val="E3007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72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21506" name="slide.url=https://www.polleverywhere.com/multiple_choice_polls/DnUA2yOlQyEwmKd" descr="06C5C043-C2F7-4051-B12B-0887D99FE1B4.png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2489200"/>
            <a:ext cx="9017000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41f95e8e2c9df3d0abf8d3db2a6bc2a4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7" r="16168"/>
          <a:stretch>
            <a:fillRect/>
          </a:stretch>
        </p:blipFill>
        <p:spPr bwMode="auto">
          <a:xfrm>
            <a:off x="1516063" y="474663"/>
            <a:ext cx="6032500" cy="178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47800" y="403225"/>
            <a:ext cx="6453188" cy="1871663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000000">
                <a:alpha val="5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3922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slide.url=https://www.polleverywhere.com/multiple_choice_polls/LDRy6MMGeM4Ea59" descr="1C66917F-5D9C-4EB0-9489-E13C9B2520C6.png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995232"/>
            <a:ext cx="9017000" cy="5799268"/>
          </a:xfrm>
          <a:prstGeom prst="rect">
            <a:avLst/>
          </a:prstGeom>
        </p:spPr>
      </p:pic>
      <p:sp>
        <p:nvSpPr>
          <p:cNvPr id="5" name="TPQuestion"/>
          <p:cNvSpPr txBox="1">
            <a:spLocks/>
          </p:cNvSpPr>
          <p:nvPr/>
        </p:nvSpPr>
        <p:spPr>
          <a:xfrm>
            <a:off x="472054" y="429322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 cap="all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Calibri" charset="0"/>
                <a:ea typeface="MS PGothic" charset="0"/>
              </a:rPr>
              <a:t>Getting to know your class…</a:t>
            </a:r>
            <a:br>
              <a:rPr lang="en-US" dirty="0" smtClean="0">
                <a:latin typeface="Calibri" charset="0"/>
                <a:ea typeface="MS PGothic" charset="0"/>
              </a:rPr>
            </a:br>
            <a:endParaRPr lang="en-US" dirty="0">
              <a:latin typeface="Calibri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475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22530" name="slide.url=https://www.polleverywhere.com/multiple_choice_polls/Tmq4XJbiSHtrvO4" descr="E6D71E27-F4D0-4A58-A5CB-E25208C9F856.png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2708275"/>
            <a:ext cx="9017000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 descr="41f95e8e2c9df3d0abf8d3db2a6bc2a4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7" r="16168"/>
          <a:stretch>
            <a:fillRect/>
          </a:stretch>
        </p:blipFill>
        <p:spPr bwMode="auto">
          <a:xfrm>
            <a:off x="1666875" y="711203"/>
            <a:ext cx="6032500" cy="178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/>
          <p:cNvCxnSpPr/>
          <p:nvPr/>
        </p:nvCxnSpPr>
        <p:spPr>
          <a:xfrm>
            <a:off x="6378575" y="1536703"/>
            <a:ext cx="341313" cy="0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17775" y="1530353"/>
            <a:ext cx="339725" cy="0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958013" y="1365253"/>
            <a:ext cx="714375" cy="5794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443538" y="1325565"/>
            <a:ext cx="714375" cy="5778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111500" y="1319215"/>
            <a:ext cx="714375" cy="5778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97025" y="1301753"/>
            <a:ext cx="714375" cy="5778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633538" y="650878"/>
            <a:ext cx="6451600" cy="1763712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000000">
                <a:alpha val="5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2807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Box 1"/>
          <p:cNvSpPr txBox="1">
            <a:spLocks noChangeArrowheads="1"/>
          </p:cNvSpPr>
          <p:nvPr/>
        </p:nvSpPr>
        <p:spPr bwMode="auto">
          <a:xfrm>
            <a:off x="0" y="387350"/>
            <a:ext cx="9263063" cy="5238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dirty="0" smtClean="0">
                <a:solidFill>
                  <a:schemeClr val="tx2"/>
                </a:solidFill>
                <a:latin typeface="+mn-lt"/>
              </a:rPr>
              <a:t>Nature of the bonds influence how molecules behave</a:t>
            </a:r>
          </a:p>
        </p:txBody>
      </p:sp>
      <p:pic>
        <p:nvPicPr>
          <p:cNvPr id="23554" name="Picture 2" descr="41f95e8e2c9df3d0abf8d3db2a6bc2a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7" r="16168"/>
          <a:stretch>
            <a:fillRect/>
          </a:stretch>
        </p:blipFill>
        <p:spPr bwMode="auto">
          <a:xfrm>
            <a:off x="180975" y="3087688"/>
            <a:ext cx="6032500" cy="178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6" descr="41f95e8e2c9df3d0abf8d3db2a6bc2a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7" r="16168"/>
          <a:stretch>
            <a:fillRect/>
          </a:stretch>
        </p:blipFill>
        <p:spPr bwMode="auto">
          <a:xfrm>
            <a:off x="152400" y="5072063"/>
            <a:ext cx="6032500" cy="178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4864100" y="5897563"/>
            <a:ext cx="341313" cy="0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03300" y="5891213"/>
            <a:ext cx="339725" cy="0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443538" y="5726113"/>
            <a:ext cx="714375" cy="5794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929063" y="5686425"/>
            <a:ext cx="714375" cy="5778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597025" y="5680075"/>
            <a:ext cx="714375" cy="5778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2550" y="5662613"/>
            <a:ext cx="714375" cy="5778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789238" y="3765550"/>
            <a:ext cx="527050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>
                <a:latin typeface="+mn-lt"/>
                <a:ea typeface="ＭＳ Ｐゴシック" charset="0"/>
                <a:cs typeface="ＭＳ Ｐゴシック" charset="0"/>
              </a:rPr>
              <a:t>vs</a:t>
            </a:r>
            <a:endParaRPr lang="en-US" dirty="0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2713" y="3016250"/>
            <a:ext cx="6453187" cy="1871663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000000">
                <a:alpha val="5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19063" y="5011738"/>
            <a:ext cx="6451600" cy="1763712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000000">
                <a:alpha val="5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73375" y="5697538"/>
            <a:ext cx="527050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>
                <a:latin typeface="+mn-lt"/>
                <a:ea typeface="ＭＳ Ｐゴシック" charset="0"/>
                <a:cs typeface="ＭＳ Ｐゴシック" charset="0"/>
              </a:rPr>
              <a:t>vs</a:t>
            </a:r>
            <a:endParaRPr lang="en-US" dirty="0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4813" y="865188"/>
            <a:ext cx="8320087" cy="2032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buFont typeface="Arial"/>
              <a:buChar char="•"/>
              <a:defRPr/>
            </a:pPr>
            <a:r>
              <a:rPr lang="en-US" sz="1800" dirty="0">
                <a:latin typeface="+mn-lt"/>
                <a:ea typeface="ＭＳ Ｐゴシック" charset="0"/>
                <a:cs typeface="ＭＳ Ｐゴシック" charset="0"/>
              </a:rPr>
              <a:t>Single bonds have free rotation- these are the same molecule!</a:t>
            </a:r>
          </a:p>
          <a:p>
            <a:pPr marL="914400" lvl="1" indent="-457200">
              <a:buFont typeface="Wingdings" charset="2"/>
              <a:buChar char="Ø"/>
              <a:defRPr/>
            </a:pPr>
            <a:r>
              <a:rPr lang="en-US" sz="1800" dirty="0">
                <a:latin typeface="+mn-lt"/>
                <a:ea typeface="ＭＳ Ｐゴシック" charset="0"/>
                <a:cs typeface="ＭＳ Ｐゴシック" charset="0"/>
              </a:rPr>
              <a:t>Chloride atoms spend time in all positions in rotation around the C-C bond</a:t>
            </a:r>
          </a:p>
          <a:p>
            <a:pPr>
              <a:defRPr/>
            </a:pPr>
            <a:endParaRPr lang="en-US" sz="1800" dirty="0">
              <a:latin typeface="+mn-lt"/>
              <a:ea typeface="ＭＳ Ｐゴシック" charset="0"/>
              <a:cs typeface="ＭＳ Ｐゴシック" charset="0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en-US" sz="1800" dirty="0">
                <a:latin typeface="+mn-lt"/>
                <a:ea typeface="ＭＳ Ｐゴシック" charset="0"/>
                <a:cs typeface="ＭＳ Ｐゴシック" charset="0"/>
              </a:rPr>
              <a:t>Double and triple bonds limit axial rotation- these molecules are geometric isomers</a:t>
            </a:r>
          </a:p>
          <a:p>
            <a:pPr marL="742950" lvl="1" indent="-285750">
              <a:buFont typeface="Wingdings" charset="2"/>
              <a:buChar char="Ø"/>
              <a:defRPr/>
            </a:pPr>
            <a:r>
              <a:rPr lang="en-US" sz="1800" dirty="0">
                <a:latin typeface="+mn-lt"/>
                <a:ea typeface="ＭＳ Ｐゴシック" charset="0"/>
                <a:cs typeface="ＭＳ Ｐゴシック" charset="0"/>
              </a:rPr>
              <a:t>Movement of chloride atoms is restricted 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732088" y="5683250"/>
            <a:ext cx="1860550" cy="1016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>
                <a:solidFill>
                  <a:srgbClr val="D2533C"/>
                </a:solidFill>
              </a:rPr>
              <a:t>Similar groups together- more crowding (cis)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1649413" y="4691063"/>
            <a:ext cx="2017712" cy="1016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>
                <a:solidFill>
                  <a:srgbClr val="D2533C"/>
                </a:solidFill>
              </a:rPr>
              <a:t>Similar groups apart- less crowding (trans)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422775" y="6396038"/>
            <a:ext cx="600075" cy="192087"/>
          </a:xfrm>
          <a:prstGeom prst="straightConnector1">
            <a:avLst/>
          </a:prstGeom>
          <a:ln>
            <a:solidFill>
              <a:srgbClr val="D2533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1712913" y="5670550"/>
            <a:ext cx="509587" cy="214313"/>
          </a:xfrm>
          <a:prstGeom prst="straightConnector1">
            <a:avLst/>
          </a:prstGeom>
          <a:ln>
            <a:solidFill>
              <a:srgbClr val="D2533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6858000" y="4929188"/>
            <a:ext cx="2166938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600"/>
              <a:t>* switching between isomers would be energetically costly </a:t>
            </a:r>
            <a:r>
              <a:rPr lang="en-US" sz="1600">
                <a:sym typeface="Wingdings" charset="0"/>
              </a:rPr>
              <a:t> </a:t>
            </a:r>
            <a:r>
              <a:rPr lang="en-US" sz="1600"/>
              <a:t>strong double bond would need to be broken and reformed after rotation</a:t>
            </a:r>
          </a:p>
        </p:txBody>
      </p:sp>
    </p:spTree>
    <p:extLst>
      <p:ext uri="{BB962C8B-B14F-4D97-AF65-F5344CB8AC3E}">
        <p14:creationId xmlns:p14="http://schemas.microsoft.com/office/powerpoint/2010/main" val="1918667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" grpId="0" animBg="1"/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Picture 2" descr="figure_02_0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063750"/>
            <a:ext cx="6126163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2" name="TextBox 1"/>
          <p:cNvSpPr txBox="1">
            <a:spLocks noChangeArrowheads="1"/>
          </p:cNvSpPr>
          <p:nvPr/>
        </p:nvSpPr>
        <p:spPr bwMode="auto">
          <a:xfrm>
            <a:off x="784225" y="1152525"/>
            <a:ext cx="7620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r>
              <a:rPr lang="en-US" b="0">
                <a:latin typeface="Arial" charset="0"/>
              </a:rPr>
              <a:t>Interactions are determined by the outermost electrons </a:t>
            </a:r>
            <a:r>
              <a:rPr lang="en-US" b="0">
                <a:latin typeface="Arial" charset="0"/>
                <a:sym typeface="Wingdings" charset="0"/>
              </a:rPr>
              <a:t> seek to ‘fill’ outer shell</a:t>
            </a:r>
            <a:endParaRPr lang="en-US" b="0">
              <a:latin typeface="Arial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31850" y="315913"/>
            <a:ext cx="7572375" cy="64611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3600" dirty="0" smtClean="0">
                <a:solidFill>
                  <a:schemeClr val="tx2"/>
                </a:solidFill>
                <a:latin typeface="+mj-lt"/>
              </a:rPr>
              <a:t>Interacting atoms form molecules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4586288" y="1987550"/>
            <a:ext cx="3406775" cy="4616450"/>
          </a:xfrm>
          <a:prstGeom prst="rect">
            <a:avLst/>
          </a:prstGeom>
          <a:noFill/>
          <a:ln w="57150" cmpd="sng">
            <a:solidFill>
              <a:srgbClr val="E3007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81063" y="1971675"/>
            <a:ext cx="3556000" cy="4662488"/>
          </a:xfrm>
          <a:prstGeom prst="rect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</a:rPr>
              <a:t>Ionic Bonds:</a:t>
            </a:r>
          </a:p>
          <a:p>
            <a:pPr marL="342900" indent="-342900">
              <a:buFont typeface="Arial"/>
              <a:buChar char="•"/>
              <a:defRPr/>
            </a:pPr>
            <a:r>
              <a:rPr lang="en-US" sz="2000" b="0" dirty="0">
                <a:solidFill>
                  <a:schemeClr val="tx1"/>
                </a:solidFill>
              </a:rPr>
              <a:t>Individually weak</a:t>
            </a:r>
          </a:p>
          <a:p>
            <a:pPr marL="800100" lvl="1" indent="-342900">
              <a:buFont typeface="Arial"/>
              <a:buChar char="•"/>
              <a:defRPr/>
            </a:pPr>
            <a:r>
              <a:rPr lang="en-US" sz="2000" b="0" dirty="0">
                <a:solidFill>
                  <a:schemeClr val="tx1"/>
                </a:solidFill>
              </a:rPr>
              <a:t>Ionic bond, ~20x weaker then covalent bond</a:t>
            </a:r>
          </a:p>
          <a:p>
            <a:pPr marL="342900" indent="-342900">
              <a:buFont typeface="Arial"/>
              <a:buChar char="•"/>
              <a:defRPr/>
            </a:pPr>
            <a:r>
              <a:rPr lang="en-US" sz="2000" b="0" dirty="0">
                <a:solidFill>
                  <a:schemeClr val="tx1"/>
                </a:solidFill>
              </a:rPr>
              <a:t>Collectively strong</a:t>
            </a:r>
          </a:p>
          <a:p>
            <a:pPr marL="800100" lvl="1" indent="-342900">
              <a:buFont typeface="Arial"/>
              <a:buChar char="•"/>
              <a:defRPr/>
            </a:pPr>
            <a:r>
              <a:rPr lang="en-US" sz="2000" b="0" dirty="0">
                <a:solidFill>
                  <a:schemeClr val="tx1"/>
                </a:solidFill>
              </a:rPr>
              <a:t>Many weak bonds form strong interactions</a:t>
            </a:r>
          </a:p>
        </p:txBody>
      </p:sp>
    </p:spTree>
    <p:extLst>
      <p:ext uri="{BB962C8B-B14F-4D97-AF65-F5344CB8AC3E}">
        <p14:creationId xmlns:p14="http://schemas.microsoft.com/office/powerpoint/2010/main" val="3950341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Content Placeholder 2"/>
          <p:cNvSpPr>
            <a:spLocks noGrp="1"/>
          </p:cNvSpPr>
          <p:nvPr>
            <p:ph idx="1"/>
          </p:nvPr>
        </p:nvSpPr>
        <p:spPr>
          <a:xfrm>
            <a:off x="450850" y="1565275"/>
            <a:ext cx="8229600" cy="48768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rgbClr val="FF0000"/>
                </a:solidFill>
                <a:latin typeface="Arial" charset="0"/>
                <a:ea typeface="MS PGothic" charset="0"/>
              </a:rPr>
              <a:t>Acids: substances that release ions (protons) into solution</a:t>
            </a:r>
          </a:p>
          <a:p>
            <a:pPr eaLnBrk="1" hangingPunct="1"/>
            <a:endParaRPr lang="en-US">
              <a:latin typeface="Arial" charset="0"/>
              <a:ea typeface="MS PGothic" charset="0"/>
            </a:endParaRPr>
          </a:p>
          <a:p>
            <a:pPr eaLnBrk="1" hangingPunct="1"/>
            <a:endParaRPr lang="en-US">
              <a:latin typeface="Arial" charset="0"/>
              <a:ea typeface="MS PGothic" charset="0"/>
            </a:endParaRPr>
          </a:p>
          <a:p>
            <a:pPr eaLnBrk="1" hangingPunct="1"/>
            <a:endParaRPr lang="en-US">
              <a:latin typeface="Arial" charset="0"/>
              <a:ea typeface="MS PGothic" charset="0"/>
            </a:endParaRPr>
          </a:p>
          <a:p>
            <a:pPr eaLnBrk="1" hangingPunct="1"/>
            <a:r>
              <a:rPr lang="en-US">
                <a:solidFill>
                  <a:srgbClr val="FF0000"/>
                </a:solidFill>
                <a:latin typeface="Arial" charset="0"/>
                <a:ea typeface="MS PGothic" charset="0"/>
              </a:rPr>
              <a:t>Weak acids: substances where the ion does not completely dissociate</a:t>
            </a:r>
          </a:p>
        </p:txBody>
      </p:sp>
      <p:pic>
        <p:nvPicPr>
          <p:cNvPr id="27650" name="Picture 2" descr="panel_02_02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2" t="23933" r="8401" b="60678"/>
          <a:stretch>
            <a:fillRect/>
          </a:stretch>
        </p:blipFill>
        <p:spPr bwMode="auto">
          <a:xfrm>
            <a:off x="1416050" y="2179638"/>
            <a:ext cx="598805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59" name="Picture 2" descr="panel_02_02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2" t="65045" r="8401" b="15610"/>
          <a:stretch>
            <a:fillRect/>
          </a:stretch>
        </p:blipFill>
        <p:spPr bwMode="auto">
          <a:xfrm>
            <a:off x="1416050" y="4386263"/>
            <a:ext cx="5988050" cy="12271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339850" y="5141913"/>
            <a:ext cx="792163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0" dirty="0">
                <a:latin typeface="+mn-lt"/>
                <a:ea typeface="ＭＳ Ｐゴシック" charset="0"/>
                <a:cs typeface="ＭＳ Ｐゴシック" charset="0"/>
              </a:rPr>
              <a:t>Carboxyl</a:t>
            </a:r>
          </a:p>
          <a:p>
            <a:pPr>
              <a:defRPr/>
            </a:pPr>
            <a:r>
              <a:rPr lang="en-US" sz="1200" b="0" dirty="0">
                <a:latin typeface="+mn-lt"/>
                <a:ea typeface="ＭＳ Ｐゴシック" charset="0"/>
                <a:cs typeface="ＭＳ Ｐゴシック" charset="0"/>
              </a:rPr>
              <a:t>group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49488" y="5834063"/>
            <a:ext cx="4802187" cy="8302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ea typeface="ＭＳ Ｐゴシック" charset="0"/>
                <a:cs typeface="ＭＳ Ｐゴシック" charset="0"/>
              </a:rPr>
              <a:t>*Important in cellular reactions!</a:t>
            </a:r>
          </a:p>
          <a:p>
            <a:pPr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*Readily reversible!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Ionic Bonds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377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2" descr="panel_02_02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61"/>
          <a:stretch>
            <a:fillRect/>
          </a:stretch>
        </p:blipFill>
        <p:spPr bwMode="auto">
          <a:xfrm>
            <a:off x="104775" y="3640138"/>
            <a:ext cx="5295900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3" y="374650"/>
            <a:ext cx="8229600" cy="99060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sz="2900">
                <a:latin typeface="Arial" charset="0"/>
                <a:ea typeface="MS PGothic" charset="0"/>
              </a:rPr>
              <a:t>Water can behave like a weak acid </a:t>
            </a:r>
            <a:br>
              <a:rPr lang="en-US" sz="2900">
                <a:latin typeface="Arial" charset="0"/>
                <a:ea typeface="MS PGothic" charset="0"/>
              </a:rPr>
            </a:br>
            <a:r>
              <a:rPr lang="en-US" sz="2900">
                <a:latin typeface="Arial" charset="0"/>
                <a:ea typeface="MS PGothic" charset="0"/>
              </a:rPr>
              <a:t>…..AND a weak base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304800" y="1382713"/>
            <a:ext cx="8670925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800100" indent="-3429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 i="1">
                <a:latin typeface="Arial" charset="0"/>
              </a:rPr>
              <a:t>Stoichiometry</a:t>
            </a:r>
            <a:r>
              <a:rPr lang="en-US" sz="2000" b="0">
                <a:latin typeface="Arial" charset="0"/>
              </a:rPr>
              <a:t> or spacial organization of the atoms/bonds </a:t>
            </a:r>
            <a:r>
              <a:rPr lang="en-US" sz="2000" b="0">
                <a:latin typeface="Arial" charset="0"/>
                <a:sym typeface="Wingdings" charset="0"/>
              </a:rPr>
              <a:t></a:t>
            </a:r>
          </a:p>
          <a:p>
            <a:pPr>
              <a:buFont typeface="Arial" charset="0"/>
              <a:buChar char="•"/>
            </a:pPr>
            <a:r>
              <a:rPr lang="en-US" sz="2000" b="0">
                <a:latin typeface="Arial" charset="0"/>
              </a:rPr>
              <a:t>partial positive charge on one side (Hydrogen)</a:t>
            </a:r>
          </a:p>
          <a:p>
            <a:pPr>
              <a:buFont typeface="Arial" charset="0"/>
              <a:buChar char="•"/>
            </a:pPr>
            <a:r>
              <a:rPr lang="en-US" sz="2000" b="0">
                <a:latin typeface="Arial" charset="0"/>
              </a:rPr>
              <a:t>a partial negative charge on the other (oxygen)</a:t>
            </a:r>
          </a:p>
          <a:p>
            <a:pPr lvl="1">
              <a:buFont typeface="Arial" charset="0"/>
              <a:buChar char="•"/>
            </a:pPr>
            <a:endParaRPr lang="en-US" sz="2000" b="0">
              <a:latin typeface="Arial" charset="0"/>
            </a:endParaRPr>
          </a:p>
          <a:p>
            <a:r>
              <a:rPr lang="en-US" b="0">
                <a:latin typeface="Arial" charset="0"/>
              </a:rPr>
              <a:t>Forms Non covalent interactions known as </a:t>
            </a:r>
            <a:r>
              <a:rPr lang="en-US" b="0">
                <a:solidFill>
                  <a:srgbClr val="FF0000"/>
                </a:solidFill>
                <a:latin typeface="Arial" charset="0"/>
              </a:rPr>
              <a:t>Hydrogen Bonds </a:t>
            </a:r>
          </a:p>
        </p:txBody>
      </p:sp>
      <p:pic>
        <p:nvPicPr>
          <p:cNvPr id="46084" name="Picture 2" descr="panel_02_02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45" b="24567"/>
          <a:stretch>
            <a:fillRect/>
          </a:stretch>
        </p:blipFill>
        <p:spPr bwMode="auto">
          <a:xfrm>
            <a:off x="5729288" y="3608388"/>
            <a:ext cx="3128962" cy="215106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40625" y="3775075"/>
            <a:ext cx="1303338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0" dirty="0">
                <a:latin typeface="+mn-lt"/>
                <a:ea typeface="ＭＳ Ｐゴシック" charset="0"/>
                <a:cs typeface="ＭＳ Ｐゴシック" charset="0"/>
              </a:rPr>
              <a:t>Hydrogen</a:t>
            </a:r>
          </a:p>
          <a:p>
            <a:pPr>
              <a:defRPr/>
            </a:pPr>
            <a:r>
              <a:rPr lang="en-US" sz="1400" b="0" dirty="0">
                <a:latin typeface="+mn-lt"/>
                <a:ea typeface="ＭＳ Ｐゴシック" charset="0"/>
                <a:cs typeface="ＭＳ Ｐゴシック" charset="0"/>
              </a:rPr>
              <a:t>bonded lattice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73738" y="5800725"/>
            <a:ext cx="3070225" cy="9239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0" dirty="0">
                <a:latin typeface="+mn-lt"/>
                <a:ea typeface="ＭＳ Ｐゴシック" charset="0"/>
                <a:cs typeface="ＭＳ Ｐゴシック" charset="0"/>
              </a:rPr>
              <a:t>Unusual properties:</a:t>
            </a:r>
          </a:p>
          <a:p>
            <a:pPr marL="342900" indent="-342900">
              <a:buFont typeface="Arial"/>
              <a:buChar char="•"/>
              <a:defRPr/>
            </a:pPr>
            <a:r>
              <a:rPr lang="en-US" sz="1800" b="0" dirty="0">
                <a:latin typeface="+mn-lt"/>
                <a:ea typeface="ＭＳ Ｐゴシック" charset="0"/>
                <a:cs typeface="ＭＳ Ｐゴシック" charset="0"/>
              </a:rPr>
              <a:t>High surface tension</a:t>
            </a:r>
          </a:p>
          <a:p>
            <a:pPr marL="342900" indent="-342900">
              <a:buFont typeface="Arial"/>
              <a:buChar char="•"/>
              <a:defRPr/>
            </a:pPr>
            <a:r>
              <a:rPr lang="en-US" sz="1800" b="0" dirty="0">
                <a:latin typeface="+mn-lt"/>
                <a:ea typeface="ＭＳ Ｐゴシック" charset="0"/>
                <a:cs typeface="ＭＳ Ｐゴシック" charset="0"/>
              </a:rPr>
              <a:t>High heat of vaporization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104063" y="1355725"/>
            <a:ext cx="20399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r>
              <a:rPr lang="en-US" b="0">
                <a:sym typeface="Wingdings" charset="0"/>
              </a:rPr>
              <a:t>Polar molecule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75000" y="3405188"/>
            <a:ext cx="2409825" cy="31607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68388" y="3384550"/>
            <a:ext cx="4668837" cy="31607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3113" y="5194300"/>
            <a:ext cx="698500" cy="4333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414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 animBg="1"/>
      <p:bldP spid="10" grpId="0" animBg="1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dirty="0" smtClean="0">
                <a:ea typeface="ＭＳ Ｐゴシック" charset="0"/>
                <a:cs typeface="ＭＳ Ｐゴシック" charset="0"/>
              </a:rPr>
              <a:t>Hydrophilic Molecules</a:t>
            </a:r>
            <a:endParaRPr lang="en-US" sz="36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Include ions and polar molecules</a:t>
            </a:r>
          </a:p>
          <a:p>
            <a:pPr eaLnBrk="1" hangingPunct="1"/>
            <a:r>
              <a:rPr lang="en-US">
                <a:latin typeface="Arial" charset="0"/>
                <a:ea typeface="MS PGothic" charset="0"/>
              </a:rPr>
              <a:t>Dissolve readily in water</a:t>
            </a:r>
          </a:p>
          <a:p>
            <a:pPr lvl="1" eaLnBrk="1" hangingPunct="1"/>
            <a:r>
              <a:rPr lang="en-US">
                <a:latin typeface="Arial" charset="0"/>
                <a:ea typeface="MS PGothic" charset="0"/>
              </a:rPr>
              <a:t>Exploit water’s polar nature</a:t>
            </a:r>
          </a:p>
          <a:p>
            <a:pPr lvl="1" eaLnBrk="1" hangingPunct="1"/>
            <a:r>
              <a:rPr lang="en-US">
                <a:latin typeface="Arial" charset="0"/>
                <a:ea typeface="MS PGothic" charset="0"/>
              </a:rPr>
              <a:t>Form hydrogen bonds</a:t>
            </a:r>
          </a:p>
        </p:txBody>
      </p:sp>
      <p:pic>
        <p:nvPicPr>
          <p:cNvPr id="4" name="Picture 2" descr="panel_02_02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83" r="39568" b="32869"/>
          <a:stretch>
            <a:fillRect/>
          </a:stretch>
        </p:blipFill>
        <p:spPr bwMode="auto">
          <a:xfrm>
            <a:off x="620713" y="3725863"/>
            <a:ext cx="4860925" cy="26241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panel_02_02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39" t="25581" r="139" b="21329"/>
          <a:stretch>
            <a:fillRect/>
          </a:stretch>
        </p:blipFill>
        <p:spPr bwMode="auto">
          <a:xfrm>
            <a:off x="5670550" y="1893888"/>
            <a:ext cx="2921000" cy="33528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82725" y="6365875"/>
            <a:ext cx="3051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r>
              <a:rPr lang="en-US"/>
              <a:t>both + and – charged ions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670550" y="5246688"/>
            <a:ext cx="2921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algn="ctr"/>
            <a:r>
              <a:rPr lang="en-US"/>
              <a:t>Hydrogen bonds with Oxygen and Nitrogen</a:t>
            </a:r>
          </a:p>
        </p:txBody>
      </p:sp>
    </p:spTree>
    <p:extLst>
      <p:ext uri="{BB962C8B-B14F-4D97-AF65-F5344CB8AC3E}">
        <p14:creationId xmlns:p14="http://schemas.microsoft.com/office/powerpoint/2010/main" val="3195742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dirty="0" smtClean="0">
                <a:ea typeface="ＭＳ Ｐゴシック" charset="0"/>
                <a:cs typeface="ＭＳ Ｐゴシック" charset="0"/>
              </a:rPr>
              <a:t>Hydrophobic Molecules</a:t>
            </a:r>
            <a:endParaRPr lang="en-US" sz="36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Include non polar bonds (like covalent bonds)</a:t>
            </a:r>
          </a:p>
          <a:p>
            <a:pPr eaLnBrk="1" hangingPunct="1"/>
            <a:r>
              <a:rPr lang="en-US">
                <a:latin typeface="Arial" charset="0"/>
                <a:ea typeface="MS PGothic" charset="0"/>
              </a:rPr>
              <a:t>Do not dissolve in water</a:t>
            </a:r>
          </a:p>
        </p:txBody>
      </p:sp>
      <p:pic>
        <p:nvPicPr>
          <p:cNvPr id="31747" name="Picture 2" descr="panel_02_02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84" b="4182"/>
          <a:stretch>
            <a:fillRect/>
          </a:stretch>
        </p:blipFill>
        <p:spPr bwMode="auto">
          <a:xfrm>
            <a:off x="2247900" y="2595563"/>
            <a:ext cx="4643438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95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3" name="Picture 2" descr="figure_02_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1730375"/>
            <a:ext cx="2544762" cy="490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0" name="TextBox 1"/>
          <p:cNvSpPr txBox="1">
            <a:spLocks noChangeArrowheads="1"/>
          </p:cNvSpPr>
          <p:nvPr/>
        </p:nvSpPr>
        <p:spPr bwMode="auto">
          <a:xfrm>
            <a:off x="593110" y="400050"/>
            <a:ext cx="7648248" cy="1261884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3600" dirty="0" smtClean="0">
                <a:solidFill>
                  <a:srgbClr val="D2533C"/>
                </a:solidFill>
                <a:latin typeface="+mn-lt"/>
              </a:rPr>
              <a:t>What are they used for?</a:t>
            </a:r>
          </a:p>
          <a:p>
            <a:pPr marL="342900" indent="-342900">
              <a:buFont typeface="Arial"/>
              <a:buChar char="•"/>
              <a:defRPr/>
            </a:pPr>
            <a:r>
              <a:rPr lang="en-US" sz="2000" dirty="0" smtClean="0">
                <a:latin typeface="+mn-lt"/>
              </a:rPr>
              <a:t>Molecules are formed with </a:t>
            </a:r>
            <a:r>
              <a:rPr lang="en-US" sz="2000" dirty="0" smtClean="0">
                <a:solidFill>
                  <a:srgbClr val="D2533C"/>
                </a:solidFill>
                <a:latin typeface="+mn-lt"/>
              </a:rPr>
              <a:t>covalent bonds</a:t>
            </a:r>
          </a:p>
          <a:p>
            <a:pPr marL="342900" indent="-342900">
              <a:buFont typeface="Arial"/>
              <a:buChar char="•"/>
              <a:defRPr/>
            </a:pPr>
            <a:r>
              <a:rPr lang="en-US" sz="2000" dirty="0" smtClean="0">
                <a:solidFill>
                  <a:srgbClr val="D2533C"/>
                </a:solidFill>
                <a:latin typeface="+mn-lt"/>
              </a:rPr>
              <a:t>Non covalent bonds </a:t>
            </a:r>
            <a:r>
              <a:rPr lang="en-US" sz="2000" dirty="0" smtClean="0">
                <a:solidFill>
                  <a:srgbClr val="292934"/>
                </a:solidFill>
                <a:latin typeface="+mn-lt"/>
              </a:rPr>
              <a:t>help bring molecules together in cells</a:t>
            </a:r>
          </a:p>
        </p:txBody>
      </p:sp>
      <p:pic>
        <p:nvPicPr>
          <p:cNvPr id="33795" name="Picture 2" descr="figure_02_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088" y="2020888"/>
            <a:ext cx="3743325" cy="234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TextBox 2"/>
          <p:cNvSpPr txBox="1">
            <a:spLocks noChangeArrowheads="1"/>
          </p:cNvSpPr>
          <p:nvPr/>
        </p:nvSpPr>
        <p:spPr bwMode="auto">
          <a:xfrm>
            <a:off x="4760913" y="4713288"/>
            <a:ext cx="3995737" cy="120015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u="sng" dirty="0" smtClean="0">
                <a:latin typeface="+mn-lt"/>
              </a:rPr>
              <a:t>Aqueous cellular environment </a:t>
            </a:r>
            <a:r>
              <a:rPr lang="en-US" sz="1800" dirty="0" smtClean="0">
                <a:latin typeface="+mn-lt"/>
                <a:sym typeface="Wingdings"/>
              </a:rPr>
              <a:t> </a:t>
            </a:r>
            <a:r>
              <a:rPr lang="en-US" sz="1800" dirty="0" smtClean="0">
                <a:latin typeface="+mn-lt"/>
              </a:rPr>
              <a:t>Hydrogen bonds are important non-covalent bonds for many biological molecules</a:t>
            </a:r>
          </a:p>
        </p:txBody>
      </p:sp>
    </p:spTree>
    <p:extLst>
      <p:ext uri="{BB962C8B-B14F-4D97-AF65-F5344CB8AC3E}">
        <p14:creationId xmlns:p14="http://schemas.microsoft.com/office/powerpoint/2010/main" val="3805342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slide.url=https://www.polleverywhere.com/multiple_choice_polls/fnJE3g7wMc6Wkvm" descr="940EA33B-ABBE-4ED3-A18C-3FA262B0B278.png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1151200"/>
            <a:ext cx="9017000" cy="5643299"/>
          </a:xfrm>
          <a:prstGeom prst="rect">
            <a:avLst/>
          </a:prstGeom>
        </p:spPr>
      </p:pic>
      <p:sp>
        <p:nvSpPr>
          <p:cNvPr id="5" name="TPQuestion"/>
          <p:cNvSpPr txBox="1">
            <a:spLocks/>
          </p:cNvSpPr>
          <p:nvPr/>
        </p:nvSpPr>
        <p:spPr>
          <a:xfrm>
            <a:off x="472054" y="429322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 cap="all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Calibri" charset="0"/>
                <a:ea typeface="MS PGothic" charset="0"/>
              </a:rPr>
              <a:t>Getting to know your class…</a:t>
            </a:r>
            <a:br>
              <a:rPr lang="en-US" dirty="0" smtClean="0">
                <a:latin typeface="Calibri" charset="0"/>
                <a:ea typeface="MS PGothic" charset="0"/>
              </a:rPr>
            </a:br>
            <a:endParaRPr lang="en-US" dirty="0">
              <a:latin typeface="Calibri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362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/>
              <a:t>Course Contact Details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99133"/>
            <a:ext cx="8229600" cy="48699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 smtClean="0"/>
              <a:t>Office hours: </a:t>
            </a:r>
            <a:r>
              <a:rPr lang="en-US" sz="2400" dirty="0" smtClean="0"/>
              <a:t>by appointment in GP4025</a:t>
            </a:r>
          </a:p>
          <a:p>
            <a:pPr marL="0" indent="0">
              <a:buNone/>
            </a:pPr>
            <a:r>
              <a:rPr lang="en-US" sz="2400" b="1" dirty="0" smtClean="0"/>
              <a:t>Professor:</a:t>
            </a:r>
            <a:r>
              <a:rPr lang="en-US" sz="2400" dirty="0" smtClean="0"/>
              <a:t> Dr. Amity Manning (</a:t>
            </a:r>
            <a:r>
              <a:rPr lang="en-US" sz="2400" dirty="0" smtClean="0">
                <a:hlinkClick r:id="rId3"/>
              </a:rPr>
              <a:t>almanning@wpi.edu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000" dirty="0"/>
              <a:t>Y</a:t>
            </a:r>
            <a:r>
              <a:rPr lang="en-US" sz="2000" dirty="0" smtClean="0"/>
              <a:t>ou have my full attention during class and scheduled appointments.  I 	can not guarantee I will be available if you show up unannounced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Prompt responses to</a:t>
            </a:r>
            <a:r>
              <a:rPr lang="en-US" sz="2000" dirty="0"/>
              <a:t> </a:t>
            </a:r>
            <a:r>
              <a:rPr lang="en-US" sz="2000" dirty="0" smtClean="0"/>
              <a:t>after hours emails are not always possible, so please don’t wait until the last minute before a quiz or assignment is due to ask questions!</a:t>
            </a:r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 smtClean="0"/>
              <a:t>Your PLAs:  </a:t>
            </a:r>
            <a:r>
              <a:rPr lang="en-US" sz="2400" dirty="0" err="1" smtClean="0"/>
              <a:t>Hammad</a:t>
            </a:r>
            <a:r>
              <a:rPr lang="en-US" sz="2400" dirty="0" smtClean="0"/>
              <a:t> </a:t>
            </a:r>
            <a:r>
              <a:rPr lang="en-US" sz="2400" dirty="0" err="1" smtClean="0"/>
              <a:t>Sadiq</a:t>
            </a:r>
            <a:r>
              <a:rPr lang="en-US" sz="2400" dirty="0" smtClean="0"/>
              <a:t>(</a:t>
            </a:r>
            <a:r>
              <a:rPr lang="en-US" sz="2400" dirty="0" err="1" smtClean="0">
                <a:solidFill>
                  <a:srgbClr val="0000FF"/>
                </a:solidFill>
              </a:rPr>
              <a:t>hmsadiq@wpi.edu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dirty="0"/>
              <a:t> </a:t>
            </a:r>
            <a:r>
              <a:rPr lang="en-US" dirty="0" smtClean="0"/>
              <a:t>        Catherine (Cat) Sherman (</a:t>
            </a:r>
            <a:r>
              <a:rPr lang="en-US" dirty="0" err="1" smtClean="0">
                <a:solidFill>
                  <a:srgbClr val="0000FF"/>
                </a:solidFill>
              </a:rPr>
              <a:t>casherman@wpi.edu</a:t>
            </a:r>
            <a:r>
              <a:rPr lang="en-US" dirty="0" smtClean="0"/>
              <a:t>)	</a:t>
            </a:r>
          </a:p>
          <a:p>
            <a:pPr marL="0" indent="0">
              <a:buNone/>
            </a:pPr>
            <a:r>
              <a:rPr lang="en-US" sz="2100" dirty="0"/>
              <a:t>	</a:t>
            </a:r>
            <a:r>
              <a:rPr lang="en-US" sz="2100" dirty="0" smtClean="0"/>
              <a:t>	</a:t>
            </a:r>
            <a:r>
              <a:rPr lang="en-US" sz="2100" b="1" u="sng" dirty="0" smtClean="0"/>
              <a:t>study sessions in SL lobby before each quiz:</a:t>
            </a:r>
          </a:p>
          <a:p>
            <a:pPr marL="0" indent="0">
              <a:buNone/>
            </a:pPr>
            <a:r>
              <a:rPr lang="en-US" dirty="0" smtClean="0"/>
              <a:t>		day/time TBD</a:t>
            </a:r>
          </a:p>
        </p:txBody>
      </p:sp>
    </p:spTree>
    <p:extLst>
      <p:ext uri="{BB962C8B-B14F-4D97-AF65-F5344CB8AC3E}">
        <p14:creationId xmlns:p14="http://schemas.microsoft.com/office/powerpoint/2010/main" val="1393616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5088"/>
            <a:ext cx="8229600" cy="9906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Text Book &amp; Reading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6650" y="1365254"/>
            <a:ext cx="6737350" cy="2626481"/>
          </a:xfrm>
        </p:spPr>
        <p:txBody>
          <a:bodyPr>
            <a:noAutofit/>
          </a:bodyPr>
          <a:lstStyle/>
          <a:p>
            <a:pPr marL="548640" lvl="2" indent="0">
              <a:buNone/>
            </a:pPr>
            <a:r>
              <a:rPr lang="en-US" sz="2000" b="1" dirty="0" smtClean="0"/>
              <a:t>This is a fast-paced, interactive class</a:t>
            </a:r>
          </a:p>
          <a:p>
            <a:pPr lvl="2"/>
            <a:endParaRPr lang="en-US" sz="2000" dirty="0" smtClean="0"/>
          </a:p>
          <a:p>
            <a:pPr lvl="2"/>
            <a:r>
              <a:rPr lang="en-US" sz="2000" dirty="0" smtClean="0"/>
              <a:t>We will cover 2-3 chapters per week</a:t>
            </a:r>
          </a:p>
          <a:p>
            <a:pPr lvl="2"/>
            <a:endParaRPr lang="en-US" sz="2000" dirty="0" smtClean="0"/>
          </a:p>
          <a:p>
            <a:pPr lvl="2"/>
            <a:r>
              <a:rPr lang="en-US" sz="2000" dirty="0" smtClean="0"/>
              <a:t>READ </a:t>
            </a:r>
            <a:r>
              <a:rPr lang="en-US" sz="2000" dirty="0"/>
              <a:t>the text BEFORE we cover the material in </a:t>
            </a:r>
            <a:r>
              <a:rPr lang="en-US" sz="2000" dirty="0" smtClean="0"/>
              <a:t>class so you can:</a:t>
            </a:r>
          </a:p>
          <a:p>
            <a:pPr marL="1165860" lvl="3" indent="-342900">
              <a:buFont typeface="+mj-lt"/>
              <a:buAutoNum type="arabicPeriod"/>
            </a:pPr>
            <a:r>
              <a:rPr lang="en-US" sz="2000" i="1" dirty="0" smtClean="0"/>
              <a:t>understand </a:t>
            </a:r>
            <a:r>
              <a:rPr lang="en-US" sz="2000" i="1" dirty="0"/>
              <a:t>class </a:t>
            </a:r>
            <a:r>
              <a:rPr lang="en-US" sz="2000" i="1" dirty="0" smtClean="0"/>
              <a:t>lectures</a:t>
            </a:r>
            <a:endParaRPr lang="en-US" sz="2000" i="1" dirty="0"/>
          </a:p>
          <a:p>
            <a:pPr marL="1165860" lvl="3" indent="-342900">
              <a:buFont typeface="+mj-lt"/>
              <a:buAutoNum type="arabicPeriod"/>
            </a:pPr>
            <a:r>
              <a:rPr lang="en-US" sz="2000" i="1" dirty="0" smtClean="0"/>
              <a:t>participate </a:t>
            </a:r>
            <a:r>
              <a:rPr lang="en-US" sz="2000" i="1" dirty="0"/>
              <a:t>fully (part of your grade!</a:t>
            </a:r>
            <a:r>
              <a:rPr lang="en-US" sz="2000" i="1" dirty="0" smtClean="0"/>
              <a:t>)</a:t>
            </a:r>
          </a:p>
          <a:p>
            <a:pPr marL="1165860" lvl="3" indent="-342900">
              <a:buFont typeface="+mj-lt"/>
              <a:buAutoNum type="arabicPeriod"/>
            </a:pPr>
            <a:r>
              <a:rPr lang="en-US" sz="2000" i="1" dirty="0" smtClean="0"/>
              <a:t>know </a:t>
            </a:r>
            <a:r>
              <a:rPr lang="en-US" sz="2000" i="1" dirty="0"/>
              <a:t>faster if/when you need to ask for </a:t>
            </a:r>
            <a:r>
              <a:rPr lang="en-US" sz="2000" i="1" dirty="0" smtClean="0"/>
              <a:t>help</a:t>
            </a:r>
          </a:p>
          <a:p>
            <a:pPr marL="1165860" lvl="3" indent="-342900">
              <a:buFont typeface="+mj-lt"/>
              <a:buAutoNum type="arabicPeriod"/>
            </a:pPr>
            <a:endParaRPr lang="en-US" sz="2000" i="1" dirty="0"/>
          </a:p>
          <a:p>
            <a:pPr lvl="2"/>
            <a:r>
              <a:rPr lang="en-US" sz="2000" dirty="0" smtClean="0"/>
              <a:t>Attend 2 formal research seminars</a:t>
            </a:r>
          </a:p>
          <a:p>
            <a:pPr lvl="2"/>
            <a:r>
              <a:rPr lang="en-US" sz="2000" dirty="0" smtClean="0"/>
              <a:t>Read and discuss primary research articles</a:t>
            </a:r>
            <a:endParaRPr lang="en-US" sz="2000" dirty="0"/>
          </a:p>
          <a:p>
            <a:pPr lvl="2"/>
            <a:r>
              <a:rPr lang="en-US" sz="2000" dirty="0" smtClean="0"/>
              <a:t>Complete a group project with written and presentation components</a:t>
            </a:r>
          </a:p>
        </p:txBody>
      </p:sp>
      <p:pic>
        <p:nvPicPr>
          <p:cNvPr id="4" name="Picture 15" descr="ww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1311380"/>
            <a:ext cx="2152650" cy="3048000"/>
          </a:xfrm>
          <a:prstGeom prst="rect">
            <a:avLst/>
          </a:prstGeom>
          <a:noFill/>
          <a:ln w="12700">
            <a:solidFill>
              <a:srgbClr val="E0C88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6323" y="4576026"/>
            <a:ext cx="231637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Essential Cell Biology 4</a:t>
            </a:r>
            <a:r>
              <a:rPr lang="en-US" sz="1600" b="1" baseline="30000" dirty="0" smtClean="0"/>
              <a:t>th</a:t>
            </a:r>
            <a:r>
              <a:rPr lang="en-US" sz="1600" b="1" dirty="0" smtClean="0"/>
              <a:t> Edition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Available in the library and school bookstore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Will read the majority of the text by end of term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774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slide.url=https://www.polleverywhere.com/free_text_polls/GGflBV9eB0xdWX9" descr="BC95D9C6-6DA2-42D8-8A30-6458ACEFFBA5.png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3500"/>
            <a:ext cx="9017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266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3968"/>
            <a:ext cx="8229600" cy="9906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By the end of this term you will…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67" y="1662135"/>
            <a:ext cx="8579759" cy="4191953"/>
          </a:xfrm>
        </p:spPr>
        <p:txBody>
          <a:bodyPr>
            <a:normAutofit fontScale="92500" lnSpcReduction="10000"/>
          </a:bodyPr>
          <a:lstStyle/>
          <a:p>
            <a:pPr lvl="3"/>
            <a:r>
              <a:rPr lang="en-US" sz="2200" dirty="0" smtClean="0"/>
              <a:t>Know a lot about cell Biology</a:t>
            </a:r>
            <a:endParaRPr lang="en-US" sz="2000" dirty="0" smtClean="0"/>
          </a:p>
          <a:p>
            <a:pPr lvl="3"/>
            <a:endParaRPr lang="en-US" sz="2000" dirty="0" smtClean="0"/>
          </a:p>
          <a:p>
            <a:pPr lvl="3"/>
            <a:r>
              <a:rPr lang="en-US" sz="2000" dirty="0" smtClean="0"/>
              <a:t>Be comfortable working with primary literature</a:t>
            </a:r>
          </a:p>
          <a:p>
            <a:pPr lvl="4"/>
            <a:r>
              <a:rPr lang="en-US" sz="1800" dirty="0" smtClean="0"/>
              <a:t>Know where to find original/primary research articles</a:t>
            </a:r>
          </a:p>
          <a:p>
            <a:pPr lvl="4"/>
            <a:r>
              <a:rPr lang="en-US" sz="1800" dirty="0" smtClean="0"/>
              <a:t>Appreciate how primary research articles are different from other sources</a:t>
            </a:r>
          </a:p>
          <a:p>
            <a:pPr lvl="4"/>
            <a:r>
              <a:rPr lang="en-US" sz="1800" dirty="0" smtClean="0"/>
              <a:t>Able to read and evaluate a scientific article</a:t>
            </a:r>
          </a:p>
          <a:p>
            <a:pPr lvl="3"/>
            <a:endParaRPr lang="en-US" sz="2000" dirty="0" smtClean="0"/>
          </a:p>
          <a:p>
            <a:pPr lvl="3"/>
            <a:r>
              <a:rPr lang="en-US" sz="2000" dirty="0" smtClean="0"/>
              <a:t>Experience how to present research in a way that will inform and engage a non-expert (both as a presenter and an audience member!)</a:t>
            </a:r>
          </a:p>
          <a:p>
            <a:pPr lvl="3"/>
            <a:endParaRPr lang="en-US" sz="2000" dirty="0" smtClean="0"/>
          </a:p>
          <a:p>
            <a:pPr lvl="3"/>
            <a:r>
              <a:rPr lang="en-US" sz="2200" dirty="0" smtClean="0"/>
              <a:t>Be willing and able to USE this knowledge and skills in life outside of class</a:t>
            </a:r>
          </a:p>
        </p:txBody>
      </p:sp>
    </p:spTree>
    <p:extLst>
      <p:ext uri="{BB962C8B-B14F-4D97-AF65-F5344CB8AC3E}">
        <p14:creationId xmlns:p14="http://schemas.microsoft.com/office/powerpoint/2010/main" val="3968208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498" y="238040"/>
            <a:ext cx="8229600" cy="9906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Course Policies and Grading Breakdown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1689"/>
            <a:ext cx="8229600" cy="5263122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All relevant course materials will be posted on </a:t>
            </a:r>
            <a:r>
              <a:rPr lang="en-US" sz="2400" dirty="0" err="1" smtClean="0"/>
              <a:t>MyWPI</a:t>
            </a:r>
            <a:r>
              <a:rPr lang="en-US" sz="2400" dirty="0" smtClean="0"/>
              <a:t> website</a:t>
            </a:r>
            <a:endParaRPr lang="en-US" sz="2400" dirty="0"/>
          </a:p>
          <a:p>
            <a:r>
              <a:rPr lang="en-US" sz="2400" dirty="0" smtClean="0"/>
              <a:t>Grading:</a:t>
            </a:r>
          </a:p>
          <a:p>
            <a:pPr lvl="1"/>
            <a:r>
              <a:rPr lang="en-US" sz="2200" b="1" u="sng" dirty="0"/>
              <a:t>Individual Work</a:t>
            </a:r>
            <a:r>
              <a:rPr lang="en-US" sz="2200" i="1" dirty="0"/>
              <a:t>: </a:t>
            </a:r>
            <a:r>
              <a:rPr lang="en-US" sz="2200" b="1" dirty="0"/>
              <a:t>75%</a:t>
            </a:r>
          </a:p>
          <a:p>
            <a:pPr marL="914400" lvl="2" indent="0">
              <a:buNone/>
            </a:pPr>
            <a:r>
              <a:rPr lang="en-US" sz="2200" i="1" dirty="0" smtClean="0"/>
              <a:t>Weekly quizzes: </a:t>
            </a:r>
            <a:r>
              <a:rPr lang="en-US" sz="2200" b="1" dirty="0" smtClean="0"/>
              <a:t>48%</a:t>
            </a:r>
            <a:r>
              <a:rPr lang="en-US" sz="2200" dirty="0" smtClean="0"/>
              <a:t> (4 x 12pts each)</a:t>
            </a:r>
          </a:p>
          <a:p>
            <a:pPr marL="914400" lvl="2" indent="0">
              <a:buNone/>
            </a:pPr>
            <a:r>
              <a:rPr lang="en-US" sz="2200" i="1" dirty="0" smtClean="0"/>
              <a:t>Primary </a:t>
            </a:r>
            <a:r>
              <a:rPr lang="en-US" sz="2200" i="1" dirty="0"/>
              <a:t>Literature Citations: </a:t>
            </a:r>
            <a:r>
              <a:rPr lang="en-US" sz="2200" b="1" dirty="0" smtClean="0"/>
              <a:t>8%</a:t>
            </a:r>
            <a:r>
              <a:rPr lang="en-US" sz="2200" dirty="0" smtClean="0"/>
              <a:t> (8 </a:t>
            </a:r>
            <a:r>
              <a:rPr lang="en-US" sz="2200" dirty="0"/>
              <a:t>x 1pt each</a:t>
            </a:r>
            <a:r>
              <a:rPr lang="en-US" sz="2200" dirty="0" smtClean="0"/>
              <a:t>)</a:t>
            </a:r>
            <a:endParaRPr lang="en-US" sz="2200" i="1" dirty="0" smtClean="0"/>
          </a:p>
          <a:p>
            <a:pPr marL="914400" lvl="2" indent="0">
              <a:buNone/>
            </a:pPr>
            <a:r>
              <a:rPr lang="en-US" sz="2200" i="1" dirty="0"/>
              <a:t>Seminar Attendance and Worksheet</a:t>
            </a:r>
            <a:r>
              <a:rPr lang="en-US" sz="2200" i="1" dirty="0" smtClean="0"/>
              <a:t>:</a:t>
            </a:r>
            <a:r>
              <a:rPr lang="en-US" sz="2200" b="1" dirty="0" smtClean="0"/>
              <a:t> 6% </a:t>
            </a:r>
            <a:r>
              <a:rPr lang="en-US" sz="2200" dirty="0" smtClean="0"/>
              <a:t>(2 x 3pt each)</a:t>
            </a:r>
            <a:endParaRPr lang="en-US" sz="2200" i="1" dirty="0" smtClean="0"/>
          </a:p>
          <a:p>
            <a:pPr marL="914400" lvl="2" indent="0">
              <a:buNone/>
            </a:pPr>
            <a:r>
              <a:rPr lang="en-US" sz="2200" i="1" dirty="0" smtClean="0"/>
              <a:t>Class </a:t>
            </a:r>
            <a:r>
              <a:rPr lang="en-US" sz="2200" i="1" dirty="0"/>
              <a:t>participation: </a:t>
            </a:r>
            <a:r>
              <a:rPr lang="en-US" sz="2200" b="1" dirty="0" smtClean="0"/>
              <a:t>13%</a:t>
            </a:r>
            <a:endParaRPr lang="en-US" sz="2200" b="1" dirty="0"/>
          </a:p>
          <a:p>
            <a:pPr marL="457200" lvl="1" indent="0">
              <a:buNone/>
            </a:pPr>
            <a:endParaRPr lang="en-US" sz="2200" b="1" u="sng" dirty="0" smtClean="0"/>
          </a:p>
          <a:p>
            <a:pPr lvl="1"/>
            <a:r>
              <a:rPr lang="en-US" sz="2200" b="1" u="sng" dirty="0" smtClean="0"/>
              <a:t>Group Work:</a:t>
            </a:r>
            <a:r>
              <a:rPr lang="en-US" sz="2200" b="1" dirty="0" smtClean="0"/>
              <a:t> 25%</a:t>
            </a:r>
          </a:p>
          <a:p>
            <a:pPr lvl="2"/>
            <a:r>
              <a:rPr lang="en-US" sz="2200" i="1" dirty="0" smtClean="0"/>
              <a:t>Written:</a:t>
            </a:r>
            <a:r>
              <a:rPr lang="en-US" sz="2200" dirty="0" smtClean="0"/>
              <a:t> </a:t>
            </a:r>
            <a:r>
              <a:rPr lang="en-US" sz="2200" b="1" dirty="0" smtClean="0"/>
              <a:t>10%</a:t>
            </a:r>
          </a:p>
          <a:p>
            <a:pPr marL="1371600" lvl="3" indent="0">
              <a:buNone/>
            </a:pPr>
            <a:r>
              <a:rPr lang="en-US" sz="2200" dirty="0"/>
              <a:t>T</a:t>
            </a:r>
            <a:r>
              <a:rPr lang="en-US" sz="2200" dirty="0" smtClean="0"/>
              <a:t>opic and citation identification and written summary</a:t>
            </a:r>
          </a:p>
          <a:p>
            <a:pPr lvl="2"/>
            <a:r>
              <a:rPr lang="en-US" sz="2200" i="1" dirty="0" smtClean="0"/>
              <a:t>Presentation: </a:t>
            </a:r>
            <a:r>
              <a:rPr lang="en-US" sz="2200" b="1" dirty="0" smtClean="0"/>
              <a:t>15% </a:t>
            </a:r>
          </a:p>
          <a:p>
            <a:pPr marL="1371600" lvl="3" indent="0">
              <a:buNone/>
            </a:pPr>
            <a:r>
              <a:rPr lang="en-US" sz="2200" dirty="0"/>
              <a:t>I</a:t>
            </a:r>
            <a:r>
              <a:rPr lang="en-US" sz="2200" dirty="0" smtClean="0"/>
              <a:t>n class power point presentation integrating and summarizing course material and primary literature</a:t>
            </a:r>
          </a:p>
          <a:p>
            <a:pPr marL="914400" lvl="2" indent="0">
              <a:buNone/>
            </a:pPr>
            <a:endParaRPr lang="en-US" sz="2000" dirty="0"/>
          </a:p>
          <a:p>
            <a:pPr marL="914400" lvl="2" indent="0">
              <a:buNone/>
            </a:pP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1316689" y="2656401"/>
            <a:ext cx="6536839" cy="314574"/>
          </a:xfrm>
          <a:prstGeom prst="rect">
            <a:avLst/>
          </a:prstGeom>
          <a:noFill/>
          <a:ln w="38100" cmpd="sng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85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ASPOLLED" val="F4678C99E8E44EAD84A78B8D8EBB640E"/>
  <p:tag name="TPVERSION" val="5"/>
  <p:tag name="TPFULLVERSION" val="05030.17.01"/>
  <p:tag name="PPTVERSION" val="14"/>
  <p:tag name="TPOS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SLIDEBULLETSTYLE" val="2"/>
  <p:tag name="CHARTTYPE" val="0"/>
  <p:tag name="CHARTDEFINEDCOLORS" val="3,6,10,45,32,50,13,4,9,55,1"/>
  <p:tag name="TPQUESTIONXML" val="﻿&lt;?xml version=&quot;1.0&quot; encoding=&quot;utf-8&quot;?&gt;&#10;&lt;questionlist&gt;&#10;    &lt;properties&gt;&#10;        &lt;guid&gt;CC55452FDC1A4BDD811BB9F1A899AD0C&lt;/guid&gt;&#10;        &lt;description /&gt;&#10;        &lt;date&gt;3/11/2016 9:36:46 A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C07838FE033C4D668958F8D3FB306635&lt;/guid&gt;&#10;            &lt;repollguid&gt;09E7B689320D44BAA00709357D5C21E6&lt;/repollguid&gt;&#10;            &lt;sourceid&gt;3B9BF401806440EBAD7EB8B7F54E0E06&lt;/sourceid&gt;&#10;            &lt;questiontext&gt;Primary Literature…How much experience do you have in identifying primary literature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1&lt;/incorrectvalue&gt;&#10;            &lt;responselimit&gt;1&lt;/responselimit&gt;&#10;            &lt;bulletstyle&gt;2&lt;/bulletstyle&gt;&#10;            &lt;answers&gt;&#10;                &lt;answer&gt;&#10;                    &lt;guid&gt;EB71E1E1415547AD9C44F1267404B9D4&lt;/guid&gt;&#10;                    &lt;answertext&gt;What is primary literature?&lt;/answertext&gt;&#10;                    &lt;valuetype&gt;1&lt;/valuetype&gt;&#10;                &lt;/answer&gt;&#10;                &lt;answer&gt;&#10;                    &lt;guid&gt;C11A8E3AF8E048DD870E06622C989037&lt;/guid&gt;&#10;                    &lt;answertext&gt;I’ve always been given PDFs..&lt;/answertext&gt;&#10;                    &lt;valuetype&gt;1&lt;/valuetype&gt;&#10;                &lt;/answer&gt;&#10;                &lt;answer&gt;&#10;                    &lt;guid&gt;FF7E41021F8C48AEADCAF1A4CB602A73&lt;/guid&gt;&#10;                    &lt;answertext&gt;I can find an article using the title and authors&lt;/answertext&gt;&#10;                    &lt;valuetype&gt;1&lt;/valuetype&gt;&#10;                &lt;/answer&gt;&#10;                &lt;answer&gt;&#10;                    &lt;guid&gt;806DE8C33D454D1F92EB1CF59EFC0BB2&lt;/guid&gt;&#10;                    &lt;answertext&gt;I can use key terms to find what I’m looking for, but a refresher would be nice!&lt;/answertext&gt;&#10;                    &lt;valuetype&gt;1&lt;/valuetype&gt;&#10;                &lt;/answer&gt;&#10;                &lt;answer&gt;&#10;                    &lt;guid&gt;6A90B243284341428D71A78A75F33954&lt;/guid&gt;&#10;                    &lt;answertext&gt;I’ve identified and found primary literature in other courses&lt;/answertext&gt;&#10;                    &lt;valuetype&gt;1&lt;/valuetype&gt;&#10;                &lt;/answer&gt;&#10;            &lt;/answers&gt;&#10;        &lt;/multichoice&gt;&#10;    &lt;/questions&gt;&#10;&lt;/questionlist&gt;"/>
  <p:tag name="RESULTS" val="Primary Literature…How much experience do you have in identifying primary literature?[;crlf;]1[;]1[;]1[;]False[;]1[;][;crlf;]3[;]3[;]0[;]0[;crlf;]0[;]1[;]What is primary literature?1[;]What is primary literature?[;][;crlf;]0[;]1[;]I’ve always been given PDFs..2[;]I’ve always been given PDFs..[;][;crlf;]1[;]1[;]I can find an article using the title and authors3[;]I can find an article using the title and authors[;][;crlf;]0[;]1[;]I can use key terms to find what I’m looking for, but a refresher would be nice!4[;]I can use key terms to find what I’m looking for, but a refresher would be nice![;][;crlf;]0[;]1[;]I’ve identified and found primary literature in other courses5[;]I’ve identified and found primary literature in other courses[;]"/>
  <p:tag name="LIVECHARTING" val="False"/>
  <p:tag name="AUTOOPENPOLL" val="True"/>
  <p:tag name="AUTOFORMATCHART" val="True"/>
  <p:tag name="HASRESULTS" val="False"/>
  <p:tag name="TYPE" val="0"/>
  <p:tag name="SLIDEGUID" val="-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SLIDEBULLETSTYLE" val="2"/>
  <p:tag name="CHARTTYPE" val="0"/>
  <p:tag name="CHARTDEFINEDCOLORS" val="3,6,10,45,32,50,13,4,9,55,1"/>
  <p:tag name="TPQUESTIONXML" val="﻿&lt;?xml version=&quot;1.0&quot; encoding=&quot;utf-8&quot;?&gt;&#10;&lt;questionlist&gt;&#10;    &lt;properties&gt;&#10;        &lt;guid&gt;CC55452FDC1A4BDD811BB9F1A899AD0C&lt;/guid&gt;&#10;        &lt;description /&gt;&#10;        &lt;date&gt;3/11/2016 9:36:46 A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C07838FE033C4D668958F8D3FB306635&lt;/guid&gt;&#10;            &lt;repollguid&gt;09E7B689320D44BAA00709357D5C21E6&lt;/repollguid&gt;&#10;            &lt;sourceid&gt;3B9BF401806440EBAD7EB8B7F54E0E06&lt;/sourceid&gt;&#10;            &lt;questiontext&gt;Primary Literature…How much experience do you have in identifying primary literature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1&lt;/incorrectvalue&gt;&#10;            &lt;responselimit&gt;1&lt;/responselimit&gt;&#10;            &lt;bulletstyle&gt;2&lt;/bulletstyle&gt;&#10;            &lt;answers&gt;&#10;                &lt;answer&gt;&#10;                    &lt;guid&gt;EB71E1E1415547AD9C44F1267404B9D4&lt;/guid&gt;&#10;                    &lt;answertext&gt;What is primary literature?&lt;/answertext&gt;&#10;                    &lt;valuetype&gt;1&lt;/valuetype&gt;&#10;                &lt;/answer&gt;&#10;                &lt;answer&gt;&#10;                    &lt;guid&gt;C11A8E3AF8E048DD870E06622C989037&lt;/guid&gt;&#10;                    &lt;answertext&gt;I’ve always been given PDFs..&lt;/answertext&gt;&#10;                    &lt;valuetype&gt;1&lt;/valuetype&gt;&#10;                &lt;/answer&gt;&#10;                &lt;answer&gt;&#10;                    &lt;guid&gt;FF7E41021F8C48AEADCAF1A4CB602A73&lt;/guid&gt;&#10;                    &lt;answertext&gt;I can find an article using the title and authors&lt;/answertext&gt;&#10;                    &lt;valuetype&gt;1&lt;/valuetype&gt;&#10;                &lt;/answer&gt;&#10;                &lt;answer&gt;&#10;                    &lt;guid&gt;806DE8C33D454D1F92EB1CF59EFC0BB2&lt;/guid&gt;&#10;                    &lt;answertext&gt;I can use key terms to find what I’m looking for, but a refresher would be nice!&lt;/answertext&gt;&#10;                    &lt;valuetype&gt;1&lt;/valuetype&gt;&#10;                &lt;/answer&gt;&#10;                &lt;answer&gt;&#10;                    &lt;guid&gt;6A90B243284341428D71A78A75F33954&lt;/guid&gt;&#10;                    &lt;answertext&gt;I’ve identified and found primary literature in other courses&lt;/answertext&gt;&#10;                    &lt;valuetype&gt;1&lt;/valuetype&gt;&#10;                &lt;/answer&gt;&#10;            &lt;/answers&gt;&#10;        &lt;/multichoice&gt;&#10;    &lt;/questions&gt;&#10;&lt;/questionlist&gt;"/>
  <p:tag name="RESULTS" val="Primary Literature…How much experience do you have in identifying primary literature?[;crlf;]1[;]1[;]1[;]False[;]1[;][;crlf;]3[;]3[;]0[;]0[;crlf;]0[;]1[;]What is primary literature?1[;]What is primary literature?[;][;crlf;]0[;]1[;]I’ve always been given PDFs..2[;]I’ve always been given PDFs..[;][;crlf;]1[;]1[;]I can find an article using the title and authors3[;]I can find an article using the title and authors[;][;crlf;]0[;]1[;]I can use key terms to find what I’m looking for, but a refresher would be nice!4[;]I can use key terms to find what I’m looking for, but a refresher would be nice![;][;crlf;]0[;]1[;]I’ve identified and found primary literature in other courses5[;]I’ve identified and found primary literature in other courses[;]"/>
  <p:tag name="LIVECHARTING" val="False"/>
  <p:tag name="AUTOOPENPOLL" val="True"/>
  <p:tag name="AUTOFORMATCHART" val="True"/>
  <p:tag name="HASRESULTS" val="False"/>
  <p:tag name="TYPE" val="0"/>
  <p:tag name="SLIDEGUID" val="-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6740</TotalTime>
  <Words>2187</Words>
  <Application>Microsoft Macintosh PowerPoint</Application>
  <PresentationFormat>On-screen Show (4:3)</PresentationFormat>
  <Paragraphs>364</Paragraphs>
  <Slides>37</Slides>
  <Notes>37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Clarity</vt:lpstr>
      <vt:lpstr>Welcome to BB2550! Dr. Amity Manning</vt:lpstr>
      <vt:lpstr>PowerPoint Presentation</vt:lpstr>
      <vt:lpstr>PowerPoint Presentation</vt:lpstr>
      <vt:lpstr>PowerPoint Presentation</vt:lpstr>
      <vt:lpstr>Course Contact Details</vt:lpstr>
      <vt:lpstr>Text Book &amp; Reading</vt:lpstr>
      <vt:lpstr>PowerPoint Presentation</vt:lpstr>
      <vt:lpstr>By the end of this term you will…</vt:lpstr>
      <vt:lpstr>Course Policies and Grading Breakdown</vt:lpstr>
      <vt:lpstr>(nearly) Weekly Quizzes (48%)</vt:lpstr>
      <vt:lpstr>Course Policies and Grading Breakdown</vt:lpstr>
      <vt:lpstr>PowerPoint Presentation</vt:lpstr>
      <vt:lpstr>Primary Literature is…   </vt:lpstr>
      <vt:lpstr>Primary Literature in this class</vt:lpstr>
      <vt:lpstr>PowerPoint Presentation</vt:lpstr>
      <vt:lpstr>PowerPoint Presentation</vt:lpstr>
      <vt:lpstr>Review and Practice how to find and identify primary research articles</vt:lpstr>
      <vt:lpstr>Course Policies and Grading Breakdown</vt:lpstr>
      <vt:lpstr>Research Seminars (6%)</vt:lpstr>
      <vt:lpstr>Course Policies and Grading Breakdown</vt:lpstr>
      <vt:lpstr>Class Participation (13%)</vt:lpstr>
      <vt:lpstr>Group Projects</vt:lpstr>
      <vt:lpstr>Group Projects</vt:lpstr>
      <vt:lpstr>PowerPoint Presentation</vt:lpstr>
      <vt:lpstr>Chapter 2 Objectives:</vt:lpstr>
      <vt:lpstr>Chemical Bonds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Ionic Bonds</vt:lpstr>
      <vt:lpstr>Water can behave like a weak acid  …..AND a weak base</vt:lpstr>
      <vt:lpstr>Hydrophilic Molecules</vt:lpstr>
      <vt:lpstr>Hydrophobic Molecules</vt:lpstr>
      <vt:lpstr>PowerPoint Presentation</vt:lpstr>
    </vt:vector>
  </TitlesOfParts>
  <Company>WPI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BB2550 Professor: Dr. Amity Manning</dc:title>
  <dc:creator>Amity Manning</dc:creator>
  <cp:lastModifiedBy>Amity Manning</cp:lastModifiedBy>
  <cp:revision>136</cp:revision>
  <dcterms:created xsi:type="dcterms:W3CDTF">2016-03-02T20:58:07Z</dcterms:created>
  <dcterms:modified xsi:type="dcterms:W3CDTF">2018-03-13T01:41:05Z</dcterms:modified>
</cp:coreProperties>
</file>