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355" r:id="rId2"/>
    <p:sldId id="338" r:id="rId3"/>
    <p:sldId id="299" r:id="rId4"/>
    <p:sldId id="337" r:id="rId5"/>
    <p:sldId id="300" r:id="rId6"/>
    <p:sldId id="349" r:id="rId7"/>
    <p:sldId id="302" r:id="rId8"/>
    <p:sldId id="303" r:id="rId9"/>
    <p:sldId id="352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40" r:id="rId18"/>
    <p:sldId id="317" r:id="rId19"/>
    <p:sldId id="351" r:id="rId20"/>
    <p:sldId id="341" r:id="rId21"/>
    <p:sldId id="320" r:id="rId22"/>
    <p:sldId id="353" r:id="rId23"/>
    <p:sldId id="322" r:id="rId24"/>
    <p:sldId id="342" r:id="rId25"/>
    <p:sldId id="323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04"/>
    <p:restoredTop sz="94644"/>
  </p:normalViewPr>
  <p:slideViewPr>
    <p:cSldViewPr snapToGrid="0" snapToObjects="1">
      <p:cViewPr varScale="1">
        <p:scale>
          <a:sx n="98" d="100"/>
          <a:sy n="98" d="100"/>
        </p:scale>
        <p:origin x="-44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lmanning:Downloads:2018-04-10T1515_Grades-BB2550-D18-D01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Quiz #3</a:t>
            </a:r>
          </a:p>
          <a:p>
            <a:pPr>
              <a:defRPr/>
            </a:pPr>
            <a:r>
              <a:rPr lang="en-US"/>
              <a:t>Average: 10.2</a:t>
            </a:r>
            <a:r>
              <a:rPr lang="en-US" baseline="0"/>
              <a:t> (85%)</a:t>
            </a:r>
          </a:p>
          <a:p>
            <a:pPr>
              <a:defRPr/>
            </a:pPr>
            <a:r>
              <a:rPr lang="en-US" baseline="0"/>
              <a:t>Median: 10.75 (89%)</a:t>
            </a:r>
            <a:r>
              <a:rPr lang="en-US"/>
              <a:t> 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3"/>
            <c:invertIfNegative val="0"/>
            <c:bubble3D val="0"/>
            <c:spPr>
              <a:solidFill>
                <a:srgbClr val="800000"/>
              </a:solidFill>
            </c:spPr>
          </c:dPt>
          <c:cat>
            <c:multiLvlStrRef>
              <c:f>Sheet1!$C$4:$D$7</c:f>
              <c:multiLvlStrCache>
                <c:ptCount val="4"/>
                <c:lvl>
                  <c:pt idx="0">
                    <c:v>10.8+</c:v>
                  </c:pt>
                  <c:pt idx="1">
                    <c:v>9.6-10.79</c:v>
                  </c:pt>
                  <c:pt idx="2">
                    <c:v>8.4-9.59</c:v>
                  </c:pt>
                  <c:pt idx="3">
                    <c:v>&lt;8.39</c:v>
                  </c:pt>
                </c:lvl>
                <c:lvl>
                  <c:pt idx="0">
                    <c:v>90%+</c:v>
                  </c:pt>
                  <c:pt idx="1">
                    <c:v>80%</c:v>
                  </c:pt>
                  <c:pt idx="2">
                    <c:v>70%</c:v>
                  </c:pt>
                  <c:pt idx="3">
                    <c:v>&lt;70%</c:v>
                  </c:pt>
                </c:lvl>
              </c:multiLvlStrCache>
            </c:multiLvlStrRef>
          </c:cat>
          <c:val>
            <c:numRef>
              <c:f>Sheet1!$E$4:$E$7</c:f>
              <c:numCache>
                <c:formatCode>General</c:formatCode>
                <c:ptCount val="4"/>
                <c:pt idx="0">
                  <c:v>25.0</c:v>
                </c:pt>
                <c:pt idx="1">
                  <c:v>11.0</c:v>
                </c:pt>
                <c:pt idx="2">
                  <c:v>8.0</c:v>
                </c:pt>
                <c:pt idx="3">
                  <c:v>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0511976"/>
        <c:axId val="-2092225288"/>
      </c:barChart>
      <c:catAx>
        <c:axId val="2120511976"/>
        <c:scaling>
          <c:orientation val="minMax"/>
        </c:scaling>
        <c:delete val="0"/>
        <c:axPos val="b"/>
        <c:majorTickMark val="out"/>
        <c:minorTickMark val="none"/>
        <c:tickLblPos val="nextTo"/>
        <c:crossAx val="-2092225288"/>
        <c:crosses val="autoZero"/>
        <c:auto val="1"/>
        <c:lblAlgn val="ctr"/>
        <c:lblOffset val="100"/>
        <c:noMultiLvlLbl val="0"/>
      </c:catAx>
      <c:valAx>
        <c:axId val="-2092225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05119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DE8FE-270F-5340-800F-67DD64E6B0C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E339D-40C3-8D48-B429-FB6486FA2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3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B108A09-BF5B-9547-9EB6-4763AEFC1FB0}" type="slidenum">
              <a:rPr lang="en-US" sz="1200" b="0"/>
              <a:pPr/>
              <a:t>4</a:t>
            </a:fld>
            <a:endParaRPr lang="en-US" sz="1200" b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50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171B364-C7FC-944B-AE6F-6DEEAF6F4A3B}" type="slidenum">
              <a:rPr lang="en-US" sz="1200" b="0"/>
              <a:pPr/>
              <a:t>14</a:t>
            </a:fld>
            <a:endParaRPr lang="en-US" sz="1200" b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54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D34190D-009A-0243-BC19-585E2E54625D}" type="slidenum">
              <a:rPr lang="en-US" sz="1200" b="0"/>
              <a:pPr/>
              <a:t>15</a:t>
            </a:fld>
            <a:endParaRPr lang="en-US" sz="1200" b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1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D34190D-009A-0243-BC19-585E2E54625D}" type="slidenum">
              <a:rPr lang="en-US" sz="1200" b="0"/>
              <a:pPr/>
              <a:t>16</a:t>
            </a:fld>
            <a:endParaRPr lang="en-US" sz="1200" b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06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D34190D-009A-0243-BC19-585E2E54625D}" type="slidenum">
              <a:rPr lang="en-US" sz="1200" b="0"/>
              <a:pPr/>
              <a:t>17</a:t>
            </a:fld>
            <a:endParaRPr lang="en-US" sz="1200" b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06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D34190D-009A-0243-BC19-585E2E54625D}" type="slidenum">
              <a:rPr lang="en-US" sz="1200" b="0"/>
              <a:pPr/>
              <a:t>18</a:t>
            </a:fld>
            <a:endParaRPr lang="en-US" sz="1200" b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06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D34190D-009A-0243-BC19-585E2E54625D}" type="slidenum">
              <a:rPr lang="en-US" sz="1200" b="0"/>
              <a:pPr/>
              <a:t>19</a:t>
            </a:fld>
            <a:endParaRPr lang="en-US" sz="1200" b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41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673661D-FC98-E344-B4C6-E315532D106B}" type="slidenum">
              <a:rPr lang="en-US" sz="1200" b="0"/>
              <a:pPr/>
              <a:t>21</a:t>
            </a:fld>
            <a:endParaRPr lang="en-US" sz="1200" b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53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class of molecules or reactions might assist in ensuring an unfolded structure?</a:t>
            </a:r>
          </a:p>
          <a:p>
            <a:r>
              <a:rPr lang="en-US" smtClean="0"/>
              <a:t>https://www.polleverywhere.com/multiple_choice_polls/F8qgEq1qZXDzFZ8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E339D-40C3-8D48-B429-FB6486FA21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74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BC2299F-9E28-CF4A-AC92-CEA7AEF69FE1}" type="slidenum">
              <a:rPr lang="en-US" sz="1200" b="0"/>
              <a:pPr/>
              <a:t>25</a:t>
            </a:fld>
            <a:endParaRPr lang="en-US" sz="1200" b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87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F00A53C-0532-9543-A6A0-8F4956868C2A}" type="slidenum">
              <a:rPr lang="en-US" sz="1200" b="0"/>
              <a:pPr/>
              <a:t>5</a:t>
            </a:fld>
            <a:endParaRPr lang="en-US" sz="1200" b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72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CA41000-8207-2B48-8FCF-8619576C55E7}" type="slidenum">
              <a:rPr lang="en-US" sz="1200" b="0"/>
              <a:pPr/>
              <a:t>6</a:t>
            </a:fld>
            <a:endParaRPr lang="en-US" sz="1200" b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1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FE7D022-32BE-374C-ABA2-B5365DE1AF3F}" type="slidenum">
              <a:rPr lang="en-US" sz="1200" b="0"/>
              <a:pPr/>
              <a:t>7</a:t>
            </a:fld>
            <a:endParaRPr lang="en-US" sz="1200" b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72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FE7D022-32BE-374C-ABA2-B5365DE1AF3F}" type="slidenum">
              <a:rPr lang="en-US" sz="1200" b="0"/>
              <a:pPr/>
              <a:t>8</a:t>
            </a:fld>
            <a:endParaRPr lang="en-US" sz="1200" b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66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are the inner and outer nuclear membranes able to maintain distinct protein compositions?</a:t>
            </a:r>
          </a:p>
          <a:p>
            <a:r>
              <a:rPr lang="en-US" smtClean="0"/>
              <a:t>https://www.polleverywhere.com/multiple_choice_polls/i8g0HguIEEs0SJH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E339D-40C3-8D48-B429-FB6486FA21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AEBD8E7-CB83-2F4A-B684-FE7C8BEAAF5A}" type="slidenum">
              <a:rPr lang="en-US" sz="1200" b="0"/>
              <a:pPr/>
              <a:t>11</a:t>
            </a:fld>
            <a:endParaRPr lang="en-US" sz="1200" b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53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6F061A0-9180-184F-931B-217E0AF88F0D}" type="slidenum">
              <a:rPr lang="en-US" sz="1200" b="0"/>
              <a:pPr/>
              <a:t>12</a:t>
            </a:fld>
            <a:endParaRPr lang="en-US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1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4736AEE-1E76-4F4F-84F7-83E1987FE20E}" type="slidenum">
              <a:rPr lang="en-US" sz="1200" b="0"/>
              <a:pPr/>
              <a:t>13</a:t>
            </a:fld>
            <a:endParaRPr lang="en-US" sz="1200" b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80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9DFD-930A-294D-8938-01A6A4A3048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F4BD-0D8A-F64A-9FB0-2A26F5A14EF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9DFD-930A-294D-8938-01A6A4A3048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F4BD-0D8A-F64A-9FB0-2A26F5A14E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9DFD-930A-294D-8938-01A6A4A3048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F4BD-0D8A-F64A-9FB0-2A26F5A14E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9DFD-930A-294D-8938-01A6A4A3048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F4BD-0D8A-F64A-9FB0-2A26F5A14E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9DFD-930A-294D-8938-01A6A4A3048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F4BD-0D8A-F64A-9FB0-2A26F5A14EF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9DFD-930A-294D-8938-01A6A4A3048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F4BD-0D8A-F64A-9FB0-2A26F5A14E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9DFD-930A-294D-8938-01A6A4A3048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F4BD-0D8A-F64A-9FB0-2A26F5A14EF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9DFD-930A-294D-8938-01A6A4A3048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F4BD-0D8A-F64A-9FB0-2A26F5A14E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9DFD-930A-294D-8938-01A6A4A3048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F4BD-0D8A-F64A-9FB0-2A26F5A14E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9DFD-930A-294D-8938-01A6A4A3048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F4BD-0D8A-F64A-9FB0-2A26F5A14EF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9DFD-930A-294D-8938-01A6A4A3048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F4BD-0D8A-F64A-9FB0-2A26F5A14E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0059DFD-930A-294D-8938-01A6A4A3048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E19F4BD-0D8A-F64A-9FB0-2A26F5A14E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84"/>
            <a:ext cx="8229600" cy="990600"/>
          </a:xfrm>
        </p:spPr>
        <p:txBody>
          <a:bodyPr/>
          <a:lstStyle/>
          <a:p>
            <a:r>
              <a:rPr lang="en-US" dirty="0" smtClean="0"/>
              <a:t>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184"/>
            <a:ext cx="3763291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Submit your group assessments!  Grades will not be assigned until each individual assessment for a group is submitted</a:t>
            </a:r>
          </a:p>
          <a:p>
            <a:endParaRPr lang="en-US" dirty="0"/>
          </a:p>
          <a:p>
            <a:r>
              <a:rPr lang="en-US" dirty="0" smtClean="0"/>
              <a:t>PLC #5 due Friday</a:t>
            </a:r>
          </a:p>
          <a:p>
            <a:endParaRPr lang="en-US" dirty="0"/>
          </a:p>
          <a:p>
            <a:r>
              <a:rPr lang="en-US" dirty="0" smtClean="0"/>
              <a:t>Should begin thinking about/working on your oral </a:t>
            </a:r>
            <a:r>
              <a:rPr lang="en-US" dirty="0" err="1" smtClean="0"/>
              <a:t>persentation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review the instructions and ask questions early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564304"/>
              </p:ext>
            </p:extLst>
          </p:nvPr>
        </p:nvGraphicFramePr>
        <p:xfrm>
          <a:off x="4338953" y="699725"/>
          <a:ext cx="4572000" cy="3854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7854" y="4936422"/>
            <a:ext cx="453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 key will be available and Quizzes will be handed back on THURSDAY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65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Protein sorting and transport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12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figure_15_0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3"/>
          <a:stretch/>
        </p:blipFill>
        <p:spPr bwMode="auto">
          <a:xfrm>
            <a:off x="152859" y="1792184"/>
            <a:ext cx="3939149" cy="495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3" y="164200"/>
            <a:ext cx="8933581" cy="990600"/>
          </a:xfrm>
        </p:spPr>
        <p:txBody>
          <a:bodyPr>
            <a:noAutofit/>
          </a:bodyPr>
          <a:lstStyle/>
          <a:p>
            <a:r>
              <a:rPr lang="en-US" sz="3600" dirty="0"/>
              <a:t>Proteins transport into organelles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8381" y="989472"/>
            <a:ext cx="4828563" cy="5487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Transport into organelles requires </a:t>
            </a:r>
            <a:r>
              <a:rPr lang="en-US" dirty="0">
                <a:solidFill>
                  <a:schemeClr val="tx2"/>
                </a:solidFill>
              </a:rPr>
              <a:t>energy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Nuclear pores: into &amp; out of nucleus</a:t>
            </a:r>
          </a:p>
          <a:p>
            <a:pPr lvl="1"/>
            <a:r>
              <a:rPr lang="en-US" dirty="0"/>
              <a:t>selective gates/active transporter for folded protein &amp; other macromolecules</a:t>
            </a:r>
          </a:p>
          <a:p>
            <a:pPr lvl="1"/>
            <a:r>
              <a:rPr lang="en-US" dirty="0"/>
              <a:t>Free diffusion of small molecules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Translocators</a:t>
            </a:r>
            <a:r>
              <a:rPr lang="en-US" dirty="0"/>
              <a:t>: from cytosol to membrane-bound organelles</a:t>
            </a:r>
          </a:p>
          <a:p>
            <a:pPr lvl="1"/>
            <a:r>
              <a:rPr lang="en-US" dirty="0"/>
              <a:t>Unfolded protein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Transport vesicles: between organelles</a:t>
            </a:r>
          </a:p>
          <a:p>
            <a:pPr lvl="1"/>
            <a:r>
              <a:rPr lang="en-US" dirty="0"/>
              <a:t>Pinch off from membrane</a:t>
            </a:r>
          </a:p>
          <a:p>
            <a:pPr lvl="1"/>
            <a:r>
              <a:rPr lang="en-US" dirty="0"/>
              <a:t>Folded protein &amp; macromolecules</a:t>
            </a:r>
          </a:p>
        </p:txBody>
      </p:sp>
    </p:spTree>
    <p:extLst>
      <p:ext uri="{BB962C8B-B14F-4D97-AF65-F5344CB8AC3E}">
        <p14:creationId xmlns:p14="http://schemas.microsoft.com/office/powerpoint/2010/main" val="1835308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figure_15_0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9"/>
          <a:stretch/>
        </p:blipFill>
        <p:spPr bwMode="auto">
          <a:xfrm>
            <a:off x="1397502" y="1332016"/>
            <a:ext cx="6103753" cy="386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1416"/>
            <a:ext cx="9144000" cy="990600"/>
          </a:xfrm>
        </p:spPr>
        <p:txBody>
          <a:bodyPr>
            <a:noAutofit/>
          </a:bodyPr>
          <a:lstStyle/>
          <a:p>
            <a:r>
              <a:rPr lang="en-US" sz="3600" dirty="0"/>
              <a:t>Protein-directed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962132"/>
            <a:ext cx="9144000" cy="106332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000" dirty="0"/>
              <a:t>Signal is encoded in the amino acid sequence of the protein</a:t>
            </a:r>
          </a:p>
          <a:p>
            <a:pPr lvl="1"/>
            <a:r>
              <a:rPr lang="en-US" dirty="0"/>
              <a:t>Physical properties: hydrophobicity/charge more important than actual sequence</a:t>
            </a:r>
          </a:p>
          <a:p>
            <a:r>
              <a:rPr lang="en-US" sz="2000" dirty="0"/>
              <a:t>Often removed from the final functional protein once it is sorted</a:t>
            </a:r>
          </a:p>
          <a:p>
            <a:r>
              <a:rPr lang="en-US" sz="2000" dirty="0"/>
              <a:t>Signal is NECESSARY and SUFFICIENT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4456" y="1332016"/>
            <a:ext cx="4710434" cy="36301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Distinct signal sequences for: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import into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ER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ER lumen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Mitochondria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Peroxisomes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Nucleus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Import out of nucleus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67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figure_15_0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2"/>
          <a:stretch/>
        </p:blipFill>
        <p:spPr bwMode="auto">
          <a:xfrm>
            <a:off x="290369" y="1212200"/>
            <a:ext cx="8531225" cy="541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1144" y="6150225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Electron micrograph: side 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09156" y="4022638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Electron micrograph: top 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1752" y="158220"/>
            <a:ext cx="8229600" cy="990600"/>
          </a:xfrm>
        </p:spPr>
        <p:txBody>
          <a:bodyPr/>
          <a:lstStyle/>
          <a:p>
            <a:r>
              <a:rPr lang="en-US" dirty="0"/>
              <a:t>Nuclear pores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11718" y="533400"/>
            <a:ext cx="3550087" cy="3489238"/>
          </a:xfrm>
        </p:spPr>
        <p:txBody>
          <a:bodyPr/>
          <a:lstStyle/>
          <a:p>
            <a:r>
              <a:rPr lang="en-US" dirty="0"/>
              <a:t>Unstructured fibrils permit passage of small water-soluble molecules</a:t>
            </a:r>
          </a:p>
          <a:p>
            <a:r>
              <a:rPr lang="en-US" dirty="0"/>
              <a:t>Selective gate to allow entry and exit of macromolecules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83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figure_15_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75" y="1312999"/>
            <a:ext cx="3439731" cy="542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08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/>
              <a:t>Macromolecule transport through pores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4162" y="1600200"/>
            <a:ext cx="5065368" cy="487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Nuclear localization signal (NLS)</a:t>
            </a:r>
          </a:p>
          <a:p>
            <a:pPr lvl="1"/>
            <a:r>
              <a:rPr lang="en-US" dirty="0"/>
              <a:t>Primary amino acid sequence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Nuclear import receptor</a:t>
            </a:r>
          </a:p>
          <a:p>
            <a:pPr lvl="1"/>
            <a:r>
              <a:rPr lang="en-US" dirty="0"/>
              <a:t>Cytosolic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Recognizes and binds NLS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Shuttles protein to the pore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Interacts with unstructured nuclear  fibrils &amp; disrupts self-interactions of repeat sequences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Passes the pore &amp; delivers protein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Returns to </a:t>
            </a:r>
            <a:r>
              <a:rPr lang="en-US" dirty="0" err="1"/>
              <a:t>cytoplasma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Repeat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619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figure_15_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9" y="1675468"/>
            <a:ext cx="6103824" cy="46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81" y="187080"/>
            <a:ext cx="9014119" cy="990600"/>
          </a:xfrm>
        </p:spPr>
        <p:txBody>
          <a:bodyPr>
            <a:noAutofit/>
          </a:bodyPr>
          <a:lstStyle/>
          <a:p>
            <a:r>
              <a:rPr lang="en-US" sz="3600" dirty="0"/>
              <a:t>Nuclear import is regulated by GTP hydrolysis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8969" y="1067842"/>
            <a:ext cx="3155032" cy="540915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Nuclear import receptor binds the NLS-protein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Receptor shuttles protein through the pore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16049" y="2063533"/>
            <a:ext cx="2972238" cy="4450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881" y="1797464"/>
            <a:ext cx="1803906" cy="7422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8449" y="5166047"/>
            <a:ext cx="5720519" cy="13483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66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figure_15_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9" y="1675468"/>
            <a:ext cx="6103824" cy="46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81" y="187080"/>
            <a:ext cx="9014119" cy="990600"/>
          </a:xfrm>
        </p:spPr>
        <p:txBody>
          <a:bodyPr>
            <a:noAutofit/>
          </a:bodyPr>
          <a:lstStyle/>
          <a:p>
            <a:r>
              <a:rPr lang="en-US" sz="3600" dirty="0"/>
              <a:t>Nuclear import is regulated by GTP hydrolysis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8969" y="1067842"/>
            <a:ext cx="3155032" cy="540915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Nuclear import receptor binds the NLS-protein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Receptor shuttles protein through the pore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RanGTP</a:t>
            </a:r>
            <a:r>
              <a:rPr lang="en-US" sz="2000" dirty="0"/>
              <a:t> (high </a:t>
            </a:r>
            <a:r>
              <a:rPr lang="en-US" sz="2000" dirty="0" err="1"/>
              <a:t>conc</a:t>
            </a:r>
            <a:r>
              <a:rPr lang="en-US" sz="2000" dirty="0"/>
              <a:t> in nucleus) binds and displaces nuclear protein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RanGTP</a:t>
            </a:r>
            <a:r>
              <a:rPr lang="en-US" sz="2000" dirty="0"/>
              <a:t>-bound receptor leaves through pore</a:t>
            </a:r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16049" y="2063535"/>
            <a:ext cx="2972238" cy="15151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881" y="1797464"/>
            <a:ext cx="1803906" cy="7422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69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figure_15_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9" y="1675468"/>
            <a:ext cx="6103824" cy="46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81" y="187080"/>
            <a:ext cx="9014119" cy="990600"/>
          </a:xfrm>
        </p:spPr>
        <p:txBody>
          <a:bodyPr>
            <a:noAutofit/>
          </a:bodyPr>
          <a:lstStyle/>
          <a:p>
            <a:r>
              <a:rPr lang="en-US" sz="3600" dirty="0"/>
              <a:t>Nuclear import is regulated by GTP hydrolysis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8969" y="1067842"/>
            <a:ext cx="3155032" cy="540915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Nuclear import receptor binds the NLS-protein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Receptor shuttles protein through the pore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RanGTP</a:t>
            </a:r>
            <a:r>
              <a:rPr lang="en-US" sz="2000" dirty="0"/>
              <a:t> (high </a:t>
            </a:r>
            <a:r>
              <a:rPr lang="en-US" sz="2000" dirty="0" err="1"/>
              <a:t>conc</a:t>
            </a:r>
            <a:r>
              <a:rPr lang="en-US" sz="2000" dirty="0"/>
              <a:t> in nucleus) binds and displaces nuclear protein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RanGTP</a:t>
            </a:r>
            <a:r>
              <a:rPr lang="en-US" sz="2000" dirty="0"/>
              <a:t>-bound receptor leaves through pore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GTP is hydrolyzed and </a:t>
            </a:r>
            <a:r>
              <a:rPr lang="en-US" sz="2000" dirty="0" err="1"/>
              <a:t>RanGDP</a:t>
            </a:r>
            <a:r>
              <a:rPr lang="en-US" sz="2000" dirty="0"/>
              <a:t> releases from receptor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881" y="1797464"/>
            <a:ext cx="1803906" cy="7422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76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figure_15_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9" y="1675468"/>
            <a:ext cx="6103824" cy="46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81" y="187080"/>
            <a:ext cx="9014119" cy="990600"/>
          </a:xfrm>
        </p:spPr>
        <p:txBody>
          <a:bodyPr>
            <a:noAutofit/>
          </a:bodyPr>
          <a:lstStyle/>
          <a:p>
            <a:r>
              <a:rPr lang="en-US" sz="3600" dirty="0"/>
              <a:t>Key steps to allow nuclear transport to happen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8969" y="1067842"/>
            <a:ext cx="3155032" cy="540915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Nuclear import receptor binds the </a:t>
            </a:r>
            <a:r>
              <a:rPr lang="en-US" sz="2000" dirty="0">
                <a:solidFill>
                  <a:srgbClr val="0000FF"/>
                </a:solidFill>
              </a:rPr>
              <a:t>NLS-protein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Receptor shuttles protein through the pore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000FF"/>
                </a:solidFill>
              </a:rPr>
              <a:t>RanGTP</a:t>
            </a:r>
            <a:r>
              <a:rPr lang="en-US" sz="2000" dirty="0">
                <a:solidFill>
                  <a:srgbClr val="0000FF"/>
                </a:solidFill>
              </a:rPr>
              <a:t> (high </a:t>
            </a:r>
            <a:r>
              <a:rPr lang="en-US" sz="2000" dirty="0" err="1">
                <a:solidFill>
                  <a:srgbClr val="0000FF"/>
                </a:solidFill>
              </a:rPr>
              <a:t>conc</a:t>
            </a:r>
            <a:r>
              <a:rPr lang="en-US" sz="2000" dirty="0">
                <a:solidFill>
                  <a:srgbClr val="0000FF"/>
                </a:solidFill>
              </a:rPr>
              <a:t> in nucleus) </a:t>
            </a:r>
            <a:r>
              <a:rPr lang="en-US" sz="2000" dirty="0"/>
              <a:t>binds and displaces nuclear protein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RanGTP</a:t>
            </a:r>
            <a:r>
              <a:rPr lang="en-US" sz="2000" dirty="0"/>
              <a:t>-bound receptor leaves through pore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GTP is </a:t>
            </a:r>
            <a:r>
              <a:rPr lang="en-US" sz="2000" dirty="0">
                <a:solidFill>
                  <a:srgbClr val="0000FF"/>
                </a:solidFill>
              </a:rPr>
              <a:t>hydrolyzed</a:t>
            </a:r>
            <a:r>
              <a:rPr lang="en-US" sz="2000" dirty="0"/>
              <a:t> and </a:t>
            </a:r>
            <a:r>
              <a:rPr lang="en-US" sz="2000" dirty="0" err="1"/>
              <a:t>RanGDP</a:t>
            </a:r>
            <a:r>
              <a:rPr lang="en-US" sz="2000" dirty="0"/>
              <a:t> releases from receptor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881" y="1797464"/>
            <a:ext cx="1803906" cy="7422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47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81" y="345810"/>
            <a:ext cx="9014119" cy="990600"/>
          </a:xfrm>
        </p:spPr>
        <p:txBody>
          <a:bodyPr>
            <a:noAutofit/>
          </a:bodyPr>
          <a:lstStyle/>
          <a:p>
            <a:r>
              <a:rPr lang="en-US" sz="3600" dirty="0"/>
              <a:t>How might the </a:t>
            </a:r>
            <a:r>
              <a:rPr lang="en-US" sz="3600" dirty="0" err="1"/>
              <a:t>RanGTP</a:t>
            </a:r>
            <a:r>
              <a:rPr lang="en-US" sz="3600" dirty="0"/>
              <a:t> gradient be used to EXPORT nuclear proteins?</a:t>
            </a:r>
          </a:p>
        </p:txBody>
      </p:sp>
      <p:pic>
        <p:nvPicPr>
          <p:cNvPr id="3" name="Picture 2" descr="image05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32" y="1569053"/>
            <a:ext cx="7215180" cy="491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15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able to describe three mechanisms by which proteins are transported into organelles</a:t>
            </a:r>
          </a:p>
          <a:p>
            <a:endParaRPr lang="en-US" dirty="0"/>
          </a:p>
          <a:p>
            <a:r>
              <a:rPr lang="en-US" dirty="0"/>
              <a:t>Know which type of transport is typical for different  organelles</a:t>
            </a:r>
          </a:p>
          <a:p>
            <a:endParaRPr lang="en-US" dirty="0"/>
          </a:p>
          <a:p>
            <a:r>
              <a:rPr lang="en-US" dirty="0"/>
              <a:t>Be able to describe, with examples, how sorting is regulated by both proteins themselves, and the organelles for which they are destined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21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 without pores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Mitochondria and chloroplasts</a:t>
            </a:r>
          </a:p>
        </p:txBody>
      </p:sp>
    </p:spTree>
    <p:extLst>
      <p:ext uri="{BB962C8B-B14F-4D97-AF65-F5344CB8AC3E}">
        <p14:creationId xmlns:p14="http://schemas.microsoft.com/office/powerpoint/2010/main" val="351663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figure_15_1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488"/>
          <a:stretch/>
        </p:blipFill>
        <p:spPr bwMode="auto">
          <a:xfrm>
            <a:off x="304800" y="1734161"/>
            <a:ext cx="8531225" cy="26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44" y="230370"/>
            <a:ext cx="8985256" cy="990600"/>
          </a:xfrm>
        </p:spPr>
        <p:txBody>
          <a:bodyPr>
            <a:normAutofit/>
          </a:bodyPr>
          <a:lstStyle/>
          <a:p>
            <a:r>
              <a:rPr lang="en-US" sz="3600" dirty="0"/>
              <a:t>Import into mitochondria &amp; chloroplasts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44" y="4487823"/>
            <a:ext cx="8860786" cy="1989177"/>
          </a:xfrm>
        </p:spPr>
        <p:txBody>
          <a:bodyPr>
            <a:noAutofit/>
          </a:bodyPr>
          <a:lstStyle/>
          <a:p>
            <a:r>
              <a:rPr lang="en-US" sz="2200" dirty="0"/>
              <a:t>Still need signal sequence, BUT</a:t>
            </a:r>
          </a:p>
          <a:p>
            <a:r>
              <a:rPr lang="en-US" sz="2200" dirty="0"/>
              <a:t>No pores…</a:t>
            </a:r>
          </a:p>
          <a:p>
            <a:r>
              <a:rPr lang="en-US" sz="2200" dirty="0"/>
              <a:t>Instead import receptors cooperate with protein </a:t>
            </a:r>
            <a:r>
              <a:rPr lang="en-US" sz="2200" b="1" dirty="0" err="1">
                <a:solidFill>
                  <a:srgbClr val="0000FF"/>
                </a:solidFill>
              </a:rPr>
              <a:t>translocators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/>
              <a:t>in BOTH membranes</a:t>
            </a:r>
          </a:p>
          <a:p>
            <a:r>
              <a:rPr lang="en-US" sz="2200" dirty="0"/>
              <a:t>Proteins typically unfold to pass through </a:t>
            </a:r>
            <a:r>
              <a:rPr lang="en-US" sz="2200" dirty="0" err="1"/>
              <a:t>translocators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02200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.url=https://www.polleverywhere.com/multiple_choice_polls/F8qgEq1qZXDzFZ8" descr="81F02D3C-F46F-4EB5-8D99-E9E92A88FE97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72" y="1952845"/>
            <a:ext cx="7878824" cy="4759204"/>
          </a:xfrm>
          <a:prstGeom prst="rect">
            <a:avLst/>
          </a:prstGeom>
        </p:spPr>
      </p:pic>
      <p:sp>
        <p:nvSpPr>
          <p:cNvPr id="5" name="TPQuestion"/>
          <p:cNvSpPr txBox="1">
            <a:spLocks/>
          </p:cNvSpPr>
          <p:nvPr/>
        </p:nvSpPr>
        <p:spPr>
          <a:xfrm>
            <a:off x="457200" y="514096"/>
            <a:ext cx="8229600" cy="990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latin typeface="Calibri" charset="0"/>
                <a:ea typeface="MS PGothic" charset="0"/>
              </a:rPr>
              <a:t>To be imported into the mitochondria, many proteins need to be unfolded.</a:t>
            </a:r>
            <a:endParaRPr lang="en-US" sz="3600" dirty="0">
              <a:solidFill>
                <a:srgbClr val="292934"/>
              </a:solidFill>
              <a:latin typeface="Calibri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798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Arial" charset="0"/>
              <a:buAutoNum type="alphaUcPeriod"/>
            </a:pPr>
            <a:r>
              <a:rPr lang="en-US" dirty="0">
                <a:latin typeface="Calibri" charset="0"/>
                <a:ea typeface="MS PGothic" charset="0"/>
              </a:rPr>
              <a:t>Proteases to break peptide bonds</a:t>
            </a:r>
          </a:p>
          <a:p>
            <a:pPr marL="514350" indent="-514350">
              <a:buFont typeface="Arial" charset="0"/>
              <a:buAutoNum type="alphaUcPeriod"/>
            </a:pPr>
            <a:endParaRPr lang="en-US" dirty="0">
              <a:latin typeface="Calibri" charset="0"/>
              <a:ea typeface="MS PGothic" charset="0"/>
            </a:endParaRPr>
          </a:p>
          <a:p>
            <a:pPr marL="514350" indent="-514350">
              <a:buFont typeface="Arial" charset="0"/>
              <a:buAutoNum type="alphaUcPeriod"/>
            </a:pPr>
            <a:r>
              <a:rPr lang="en-US" dirty="0">
                <a:latin typeface="Calibri" charset="0"/>
                <a:ea typeface="MS PGothic" charset="0"/>
              </a:rPr>
              <a:t>Chaperones to bind polypeptides</a:t>
            </a:r>
          </a:p>
          <a:p>
            <a:pPr marL="514350" indent="-514350">
              <a:buFont typeface="Arial" charset="0"/>
              <a:buAutoNum type="alphaUcPeriod"/>
            </a:pPr>
            <a:endParaRPr lang="en-US" dirty="0">
              <a:latin typeface="Calibri" charset="0"/>
              <a:ea typeface="MS PGothic" charset="0"/>
            </a:endParaRPr>
          </a:p>
          <a:p>
            <a:pPr marL="514350" indent="-514350">
              <a:buFont typeface="Arial" charset="0"/>
              <a:buAutoNum type="alphaUcPeriod"/>
            </a:pPr>
            <a:r>
              <a:rPr lang="en-US" dirty="0">
                <a:latin typeface="Calibri" charset="0"/>
                <a:ea typeface="MS PGothic" charset="0"/>
              </a:rPr>
              <a:t>Enzymes to break disulfide bonds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dirty="0">
                <a:latin typeface="Calibri" charset="0"/>
                <a:ea typeface="MS PGothic" charset="0"/>
              </a:rPr>
              <a:t>Hydrogen bonding with water molecules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dirty="0">
                <a:latin typeface="Calibri"/>
                <a:cs typeface="Calibri"/>
              </a:rPr>
              <a:t>Breaking the peptide backbone would fragment the protein- wouldn’t re-fold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>
                <a:latin typeface="Calibri"/>
                <a:cs typeface="Calibri"/>
              </a:rPr>
              <a:t>Chaperones reversibly maintain unfolded state</a:t>
            </a:r>
          </a:p>
          <a:p>
            <a:pPr marL="457200" indent="-457200">
              <a:buFont typeface="+mj-lt"/>
              <a:buAutoNum type="alphaUcPeriod" startAt="3"/>
            </a:pPr>
            <a:r>
              <a:rPr lang="en-US" dirty="0">
                <a:latin typeface="Calibri"/>
                <a:cs typeface="Calibri"/>
              </a:rPr>
              <a:t>cytosolic proteins don’t typically have disulfide bonds</a:t>
            </a:r>
          </a:p>
          <a:p>
            <a:pPr marL="457200" indent="-457200">
              <a:buFont typeface="+mj-lt"/>
              <a:buAutoNum type="alphaUcPeriod" startAt="3"/>
            </a:pPr>
            <a:r>
              <a:rPr lang="en-US" dirty="0">
                <a:latin typeface="Calibri"/>
                <a:cs typeface="Calibri"/>
              </a:rPr>
              <a:t>Won’t disrupt folded structure Ionic bonds and hydrophobic interactions that maintain folding are stronger than H-</a:t>
            </a:r>
            <a:r>
              <a:rPr lang="en-US" dirty="0" smtClean="0">
                <a:latin typeface="Calibri"/>
                <a:cs typeface="Calibri"/>
              </a:rPr>
              <a:t>bonds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TPQuestion"/>
          <p:cNvSpPr txBox="1">
            <a:spLocks/>
          </p:cNvSpPr>
          <p:nvPr/>
        </p:nvSpPr>
        <p:spPr>
          <a:xfrm>
            <a:off x="457200" y="514096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Calibri" charset="0"/>
                <a:ea typeface="MS PGothic" charset="0"/>
              </a:rPr>
              <a:t>To be imported into the mitochondria, many proteins need to be unfolded.</a:t>
            </a:r>
            <a:br>
              <a:rPr lang="en-US" sz="2400" dirty="0">
                <a:latin typeface="Calibri" charset="0"/>
                <a:ea typeface="MS PGothic" charset="0"/>
              </a:rPr>
            </a:br>
            <a:r>
              <a:rPr lang="en-US" sz="2400" dirty="0">
                <a:solidFill>
                  <a:srgbClr val="292934"/>
                </a:solidFill>
                <a:latin typeface="Calibri" charset="0"/>
                <a:ea typeface="MS PGothic" charset="0"/>
              </a:rPr>
              <a:t>What class of molecules or reactions might assist in ensuring an unfolded structure?</a:t>
            </a:r>
          </a:p>
        </p:txBody>
      </p:sp>
    </p:spTree>
    <p:extLst>
      <p:ext uri="{BB962C8B-B14F-4D97-AF65-F5344CB8AC3E}">
        <p14:creationId xmlns:p14="http://schemas.microsoft.com/office/powerpoint/2010/main" val="917013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 without pores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Endoplasmic Reticulum (ER)</a:t>
            </a:r>
          </a:p>
        </p:txBody>
      </p:sp>
    </p:spTree>
    <p:extLst>
      <p:ext uri="{BB962C8B-B14F-4D97-AF65-F5344CB8AC3E}">
        <p14:creationId xmlns:p14="http://schemas.microsoft.com/office/powerpoint/2010/main" val="3016634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36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/>
              <a:t>Import into the 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62" y="1356440"/>
            <a:ext cx="4471619" cy="431466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Most extensive membrane system of the cell</a:t>
            </a:r>
          </a:p>
          <a:p>
            <a:r>
              <a:rPr lang="en-US" sz="2200" dirty="0"/>
              <a:t>Protein trafficking hub</a:t>
            </a:r>
          </a:p>
          <a:p>
            <a:r>
              <a:rPr lang="en-US" sz="2200" dirty="0"/>
              <a:t>Source of membrane for other organelles growing cell</a:t>
            </a:r>
          </a:p>
          <a:p>
            <a:endParaRPr lang="en-US" sz="2200" dirty="0"/>
          </a:p>
          <a:p>
            <a:r>
              <a:rPr lang="en-US" sz="2200" dirty="0"/>
              <a:t>Proteins are synthesized on the subset of ribosomes bound to the outer ER membrane</a:t>
            </a:r>
          </a:p>
          <a:p>
            <a:pPr lvl="1"/>
            <a:r>
              <a:rPr lang="en-US" dirty="0"/>
              <a:t>Soluble proteins transported into the ER lumen</a:t>
            </a:r>
          </a:p>
          <a:p>
            <a:pPr lvl="1"/>
            <a:r>
              <a:rPr lang="en-US" dirty="0" err="1"/>
              <a:t>Transmembrane</a:t>
            </a:r>
            <a:r>
              <a:rPr lang="en-US" dirty="0"/>
              <a:t> proteins inserted into the ER membrane</a:t>
            </a:r>
          </a:p>
        </p:txBody>
      </p:sp>
      <p:pic>
        <p:nvPicPr>
          <p:cNvPr id="5" name="Picture 2" descr="figure_15_1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381" y="409273"/>
            <a:ext cx="4424363" cy="631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44656" y="5890492"/>
            <a:ext cx="18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‘Rough’ ER</a:t>
            </a:r>
          </a:p>
        </p:txBody>
      </p:sp>
    </p:spTree>
    <p:extLst>
      <p:ext uri="{BB962C8B-B14F-4D97-AF65-F5344CB8AC3E}">
        <p14:creationId xmlns:p14="http://schemas.microsoft.com/office/powerpoint/2010/main" val="3347878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membrane-enclosed </a:t>
            </a:r>
            <a:r>
              <a:rPr lang="en-US" sz="4800" dirty="0" err="1"/>
              <a:t>ordganelles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0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table_15_0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5"/>
          <a:stretch/>
        </p:blipFill>
        <p:spPr bwMode="auto">
          <a:xfrm>
            <a:off x="532844" y="1954193"/>
            <a:ext cx="5415709" cy="458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Membranes serve to partition the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7958" y="1600200"/>
            <a:ext cx="2618842" cy="4876800"/>
          </a:xfrm>
        </p:spPr>
        <p:txBody>
          <a:bodyPr/>
          <a:lstStyle/>
          <a:p>
            <a:r>
              <a:rPr lang="en-US" dirty="0"/>
              <a:t>Distinct regions have distinct functions and require </a:t>
            </a:r>
            <a:r>
              <a:rPr lang="en-US" dirty="0">
                <a:solidFill>
                  <a:srgbClr val="D2533C"/>
                </a:solidFill>
              </a:rPr>
              <a:t>distinct</a:t>
            </a:r>
            <a:r>
              <a:rPr lang="en-US" dirty="0"/>
              <a:t> protein compositions</a:t>
            </a:r>
          </a:p>
          <a:p>
            <a:endParaRPr lang="en-US" dirty="0"/>
          </a:p>
          <a:p>
            <a:r>
              <a:rPr lang="en-US" dirty="0"/>
              <a:t>Achieved through protein transport &amp; trafficking! </a:t>
            </a:r>
          </a:p>
        </p:txBody>
      </p:sp>
    </p:spTree>
    <p:extLst>
      <p:ext uri="{BB962C8B-B14F-4D97-AF65-F5344CB8AC3E}">
        <p14:creationId xmlns:p14="http://schemas.microsoft.com/office/powerpoint/2010/main" val="75872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figure_15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220" y="1306133"/>
            <a:ext cx="6356522" cy="5177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8" y="149432"/>
            <a:ext cx="9114742" cy="990600"/>
          </a:xfrm>
        </p:spPr>
        <p:txBody>
          <a:bodyPr>
            <a:noAutofit/>
          </a:bodyPr>
          <a:lstStyle/>
          <a:p>
            <a:r>
              <a:rPr lang="en-US" sz="3600" dirty="0"/>
              <a:t>Different Organelles = Different Membranes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62" y="1004241"/>
            <a:ext cx="2894188" cy="576812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Eukaryotic cells</a:t>
            </a:r>
          </a:p>
          <a:p>
            <a:pPr lvl="1"/>
            <a:r>
              <a:rPr lang="en-US" sz="1800" dirty="0"/>
              <a:t>Many membrane-bound organelles</a:t>
            </a:r>
          </a:p>
          <a:p>
            <a:r>
              <a:rPr lang="en-US" sz="2000" dirty="0" err="1"/>
              <a:t>Prokaryotics</a:t>
            </a:r>
            <a:r>
              <a:rPr lang="en-US" sz="2000" dirty="0"/>
              <a:t> cells:</a:t>
            </a:r>
          </a:p>
          <a:p>
            <a:pPr lvl="1"/>
            <a:r>
              <a:rPr lang="en-US" sz="1800" dirty="0"/>
              <a:t>No organelles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u="sng" dirty="0"/>
              <a:t>Organelles</a:t>
            </a:r>
          </a:p>
          <a:p>
            <a:r>
              <a:rPr lang="en-US" sz="2000" dirty="0"/>
              <a:t>Unique set of molecules</a:t>
            </a:r>
          </a:p>
          <a:p>
            <a:r>
              <a:rPr lang="en-US" sz="2000" dirty="0"/>
              <a:t>Specialized functions</a:t>
            </a:r>
          </a:p>
          <a:p>
            <a:r>
              <a:rPr lang="en-US" sz="2000" dirty="0"/>
              <a:t>Membranes separate distinct (incompatible) chemical reactions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Nature of the different membranes suggest different origins</a:t>
            </a:r>
          </a:p>
        </p:txBody>
      </p:sp>
    </p:spTree>
    <p:extLst>
      <p:ext uri="{BB962C8B-B14F-4D97-AF65-F5344CB8AC3E}">
        <p14:creationId xmlns:p14="http://schemas.microsoft.com/office/powerpoint/2010/main" val="367081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figure_15_0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9"/>
          <a:stretch/>
        </p:blipFill>
        <p:spPr bwMode="auto">
          <a:xfrm>
            <a:off x="1294139" y="1002514"/>
            <a:ext cx="6148051" cy="363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28" y="149432"/>
            <a:ext cx="9144000" cy="990600"/>
          </a:xfrm>
        </p:spPr>
        <p:txBody>
          <a:bodyPr>
            <a:noAutofit/>
          </a:bodyPr>
          <a:lstStyle/>
          <a:p>
            <a:r>
              <a:rPr lang="en-US" sz="3600" dirty="0"/>
              <a:t>Membranes of Mitochondria and chloroplasts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27" y="4681530"/>
            <a:ext cx="8918817" cy="1795469"/>
          </a:xfrm>
        </p:spPr>
        <p:txBody>
          <a:bodyPr>
            <a:noAutofit/>
          </a:bodyPr>
          <a:lstStyle/>
          <a:p>
            <a:r>
              <a:rPr lang="en-US" sz="2000" dirty="0"/>
              <a:t>Aerobic/photosynthetic bacteria engulfed by ancient eukaryotic cell (</a:t>
            </a:r>
            <a:r>
              <a:rPr lang="en-US" sz="2000" dirty="0" err="1"/>
              <a:t>Ch</a:t>
            </a:r>
            <a:r>
              <a:rPr lang="en-US" sz="2000" dirty="0"/>
              <a:t> 1)</a:t>
            </a:r>
          </a:p>
          <a:p>
            <a:pPr lvl="1"/>
            <a:r>
              <a:rPr lang="en-US" dirty="0"/>
              <a:t>Have their own genome</a:t>
            </a:r>
          </a:p>
          <a:p>
            <a:pPr lvl="1"/>
            <a:r>
              <a:rPr lang="en-US" dirty="0"/>
              <a:t>Proteins related to bacterial proteins</a:t>
            </a:r>
          </a:p>
          <a:p>
            <a:r>
              <a:rPr lang="en-US" sz="2000" dirty="0"/>
              <a:t>Two membranes surround them</a:t>
            </a:r>
          </a:p>
          <a:p>
            <a:r>
              <a:rPr lang="en-US" sz="2000" dirty="0"/>
              <a:t>Do not participate in vesicular transport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582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figure_15_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56" y="709260"/>
            <a:ext cx="85312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8968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/>
              <a:t>Nuclear Membrane and 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5168882"/>
            <a:ext cx="8615081" cy="1535898"/>
          </a:xfrm>
        </p:spPr>
        <p:txBody>
          <a:bodyPr/>
          <a:lstStyle/>
          <a:p>
            <a:r>
              <a:rPr lang="en-US" dirty="0"/>
              <a:t>Surrounded by a double membrane</a:t>
            </a:r>
          </a:p>
          <a:p>
            <a:r>
              <a:rPr lang="en-US" dirty="0"/>
              <a:t>Outer membrane is continuous with endoplasmic reticulum</a:t>
            </a:r>
          </a:p>
          <a:p>
            <a:pPr lvl="1"/>
            <a:r>
              <a:rPr lang="en-US" dirty="0" err="1"/>
              <a:t>Peri</a:t>
            </a:r>
            <a:r>
              <a:rPr lang="en-US" dirty="0"/>
              <a:t>-nuclear (between membrane) space continuous with ER lumen</a:t>
            </a:r>
          </a:p>
        </p:txBody>
      </p:sp>
    </p:spTree>
    <p:extLst>
      <p:ext uri="{BB962C8B-B14F-4D97-AF65-F5344CB8AC3E}">
        <p14:creationId xmlns:p14="http://schemas.microsoft.com/office/powerpoint/2010/main" val="389668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igure_15_0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5"/>
          <a:stretch/>
        </p:blipFill>
        <p:spPr bwMode="auto">
          <a:xfrm>
            <a:off x="5509097" y="383258"/>
            <a:ext cx="3637013" cy="515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8968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/>
              <a:t>Nuclear Membrane and 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5168882"/>
            <a:ext cx="8615081" cy="15358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Surrounded by a double membrane</a:t>
            </a:r>
          </a:p>
          <a:p>
            <a:r>
              <a:rPr lang="en-US" dirty="0"/>
              <a:t>Outer membrane is continuous with endoplasmic reticulum</a:t>
            </a:r>
          </a:p>
          <a:p>
            <a:pPr lvl="1"/>
            <a:r>
              <a:rPr lang="en-US" dirty="0" err="1"/>
              <a:t>Peri</a:t>
            </a:r>
            <a:r>
              <a:rPr lang="en-US" dirty="0"/>
              <a:t>-nuclear (between membrane) space continuous with ER lumen</a:t>
            </a:r>
          </a:p>
          <a:p>
            <a:r>
              <a:rPr lang="en-US" dirty="0"/>
              <a:t>Nuclear pores penetrate both inner and outer membrane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260" y="2244768"/>
            <a:ext cx="46070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Inner &amp; outer nuclear membranes (joined at nuclear pores), and ER membrane are a continuous sheet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Each membrane has a distinct protein composition and function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444641" y="2377686"/>
            <a:ext cx="1934379" cy="324901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44641" y="2869756"/>
            <a:ext cx="2042481" cy="586011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682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.url=https://www.polleverywhere.com/multiple_choice_polls/i8g0HguIEEs0SJH" descr="0B18A7F2-47FF-49EF-AE0F-B5263F03D2F0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34" y="2171344"/>
            <a:ext cx="6800392" cy="4623155"/>
          </a:xfrm>
          <a:prstGeom prst="rect">
            <a:avLst/>
          </a:prstGeom>
        </p:spPr>
      </p:pic>
      <p:sp>
        <p:nvSpPr>
          <p:cNvPr id="6" name="TPQuestion"/>
          <p:cNvSpPr txBox="1">
            <a:spLocks/>
          </p:cNvSpPr>
          <p:nvPr/>
        </p:nvSpPr>
        <p:spPr>
          <a:xfrm>
            <a:off x="63500" y="482548"/>
            <a:ext cx="9080500" cy="990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Calibri" charset="0"/>
                <a:ea typeface="MS PGothic" charset="0"/>
              </a:rPr>
              <a:t>Considering that the inner and outer nuclear membranes are continuous, and lipid bilayers are fluid…</a:t>
            </a:r>
            <a:endParaRPr lang="en-US" sz="3600" dirty="0">
              <a:latin typeface="Calibri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327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05030.17.01"/>
  <p:tag name="PPTVERSION" val="14"/>
  <p:tag name="TPOS" val="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614</TotalTime>
  <Words>964</Words>
  <Application>Microsoft Macintosh PowerPoint</Application>
  <PresentationFormat>On-screen Show (4:3)</PresentationFormat>
  <Paragraphs>179</Paragraphs>
  <Slides>25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Clarity</vt:lpstr>
      <vt:lpstr>Reminders</vt:lpstr>
      <vt:lpstr>Chapter 15 Objectives</vt:lpstr>
      <vt:lpstr>membrane-enclosed ordganelles</vt:lpstr>
      <vt:lpstr>Membranes serve to partition the cell</vt:lpstr>
      <vt:lpstr>Different Organelles = Different Membranes</vt:lpstr>
      <vt:lpstr>Membranes of Mitochondria and chloroplasts</vt:lpstr>
      <vt:lpstr>Nuclear Membrane and ER</vt:lpstr>
      <vt:lpstr>Nuclear Membrane and ER</vt:lpstr>
      <vt:lpstr>PowerPoint Presentation</vt:lpstr>
      <vt:lpstr>Protein sorting and transport</vt:lpstr>
      <vt:lpstr>Proteins transport into organelles</vt:lpstr>
      <vt:lpstr>Protein-directed sorting</vt:lpstr>
      <vt:lpstr>Nuclear pores</vt:lpstr>
      <vt:lpstr>Macromolecule transport through pores</vt:lpstr>
      <vt:lpstr>Nuclear import is regulated by GTP hydrolysis</vt:lpstr>
      <vt:lpstr>Nuclear import is regulated by GTP hydrolysis</vt:lpstr>
      <vt:lpstr>Nuclear import is regulated by GTP hydrolysis</vt:lpstr>
      <vt:lpstr>Key steps to allow nuclear transport to happen</vt:lpstr>
      <vt:lpstr>How might the RanGTP gradient be used to EXPORT nuclear proteins?</vt:lpstr>
      <vt:lpstr>Import without pores</vt:lpstr>
      <vt:lpstr>Import into mitochondria &amp; chloroplasts</vt:lpstr>
      <vt:lpstr>PowerPoint Presentation</vt:lpstr>
      <vt:lpstr>PowerPoint Presentation</vt:lpstr>
      <vt:lpstr>Import without pores</vt:lpstr>
      <vt:lpstr>Import into the ER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 Objectives</dc:title>
  <dc:creator>Amity Manning</dc:creator>
  <cp:lastModifiedBy>Amity Manning</cp:lastModifiedBy>
  <cp:revision>60</cp:revision>
  <dcterms:created xsi:type="dcterms:W3CDTF">2016-04-07T00:09:20Z</dcterms:created>
  <dcterms:modified xsi:type="dcterms:W3CDTF">2018-04-12T15:39:25Z</dcterms:modified>
</cp:coreProperties>
</file>