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657B8D-CEB4-4C5D-A142-E4AB370479A3}">
  <a:tblStyle styleId="{66657B8D-CEB4-4C5D-A142-E4AB370479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1.      A title page that includes a descriptive title, group number, and names of all contributing group members</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Say what this says about the biological process of SLE…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just">
              <a:lnSpc>
                <a:spcPct val="115000"/>
              </a:lnSpc>
              <a:spcBef>
                <a:spcPts val="0"/>
              </a:spcBef>
              <a:spcAft>
                <a:spcPts val="0"/>
              </a:spcAft>
              <a:buNone/>
            </a:pPr>
            <a:r>
              <a:rPr lang="en"/>
              <a:t>·         Enough detail so that your audience understands HOW the experiment was done (context, methods, materials), and WHAT the experiment shows (results)</a:t>
            </a:r>
            <a:endParaRPr/>
          </a:p>
          <a:p>
            <a:pPr indent="0" lvl="0" marL="0">
              <a:spcBef>
                <a:spcPts val="0"/>
              </a:spcBef>
              <a:spcAft>
                <a:spcPts val="0"/>
              </a:spcAft>
              <a:buNone/>
            </a:pPr>
            <a:r>
              <a:rPr lang="en"/>
              <a:t>Other notes:</a:t>
            </a:r>
            <a:endParaRPr/>
          </a:p>
          <a:p>
            <a:pPr indent="0" lvl="0" marL="0">
              <a:spcBef>
                <a:spcPts val="0"/>
              </a:spcBef>
              <a:spcAft>
                <a:spcPts val="0"/>
              </a:spcAft>
              <a:buNone/>
            </a:pPr>
            <a:r>
              <a:rPr lang="en"/>
              <a:t>Anifrolumab has about 1/10 error rate in binding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 data figure from a primary research article, that illustrates or supports the concept (with citation indicated on the slide)</a:t>
            </a:r>
            <a:endParaRPr/>
          </a:p>
          <a:p>
            <a:pPr indent="0" lvl="0" marL="0" rtl="0">
              <a:spcBef>
                <a:spcPts val="0"/>
              </a:spcBef>
              <a:spcAft>
                <a:spcPts val="0"/>
              </a:spcAft>
              <a:buNone/>
            </a:pPr>
            <a:r>
              <a:t/>
            </a:r>
            <a:endParaRPr/>
          </a:p>
          <a:p>
            <a:pPr indent="0" lvl="0" marL="0" rtl="0">
              <a:spcBef>
                <a:spcPts val="0"/>
              </a:spcBef>
              <a:spcAft>
                <a:spcPts val="0"/>
              </a:spcAft>
              <a:buNone/>
            </a:pPr>
            <a:r>
              <a:rPr lang="en"/>
              <a:t>Efficacy results over time in patients with systemic lupus erythematosus (SLE) receiving anifrolumab 300 mg, anifrolumab 1,000 mg, or placebo. Treatment was given every 4 weeks from week 1 to week 48.</a:t>
            </a:r>
            <a:r>
              <a:rPr b="1" lang="en"/>
              <a:t> </a:t>
            </a:r>
            <a:endParaRPr b="1"/>
          </a:p>
          <a:p>
            <a:pPr indent="0" lvl="0" marL="0" rtl="0">
              <a:spcBef>
                <a:spcPts val="0"/>
              </a:spcBef>
              <a:spcAft>
                <a:spcPts val="0"/>
              </a:spcAft>
              <a:buNone/>
            </a:pPr>
            <a:r>
              <a:rPr b="1" lang="en"/>
              <a:t>A, </a:t>
            </a:r>
            <a:r>
              <a:rPr lang="en"/>
              <a:t>Proportion of patients achieving an SLE Responder Index response over time in the modified intent‐to‐treat (ITT) population and in the interferon (IFN)–high and IFN‐low subsets.</a:t>
            </a:r>
            <a:endParaRPr/>
          </a:p>
          <a:p>
            <a:pPr indent="0" lvl="0" marL="0" rtl="0">
              <a:spcBef>
                <a:spcPts val="0"/>
              </a:spcBef>
              <a:spcAft>
                <a:spcPts val="0"/>
              </a:spcAft>
              <a:buNone/>
            </a:pPr>
            <a:r>
              <a:rPr b="1" lang="en"/>
              <a:t>B,</a:t>
            </a:r>
            <a:r>
              <a:rPr lang="en"/>
              <a:t> Proportion of patients achieving a British Isles Lupus Assessment Group 2004–based Combined Lupus Assessment response over time in the modified ITT population and in the IFN‐high and IFN‐low subsets.</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highlight>
                  <a:srgbClr val="FFFFFF"/>
                </a:highlight>
              </a:rPr>
              <a:t>Conclusions and interpretation: how the figure/experiment you presented supports/answers your hypothesis or question.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highlight>
                  <a:srgbClr val="FFFFFF"/>
                </a:highlight>
              </a:rPr>
              <a:t>A clear summary of how this cell biological research has impacted, will impact, or be impacted by, the topic you have chosen to study.</a:t>
            </a:r>
            <a:endParaRPr sz="1000">
              <a:highlight>
                <a:srgbClr val="FFFFFF"/>
              </a:highlight>
            </a:endParaRPr>
          </a:p>
          <a:p>
            <a:pPr indent="0" lvl="0" marL="0">
              <a:spcBef>
                <a:spcPts val="0"/>
              </a:spcBef>
              <a:spcAft>
                <a:spcPts val="0"/>
              </a:spcAft>
              <a:buNone/>
            </a:pPr>
            <a:r>
              <a:rPr lang="en" sz="1000">
                <a:highlight>
                  <a:srgbClr val="FFFFFF"/>
                </a:highlight>
              </a:rPr>
              <a:t>What areas of research can be studies further to continue to answer our hypothesis?</a:t>
            </a:r>
            <a:endParaRPr sz="1000">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1.      A final slide with the citations listed (not to present, but for my reference)</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Multi Systemic: can affect parts of the body; different organs</a:t>
            </a:r>
            <a:endParaRPr/>
          </a:p>
          <a:p>
            <a:pPr indent="0" lvl="0" marL="0">
              <a:spcBef>
                <a:spcPts val="0"/>
              </a:spcBef>
              <a:spcAft>
                <a:spcPts val="0"/>
              </a:spcAft>
              <a:buNone/>
            </a:pPr>
            <a:r>
              <a:rPr lang="en"/>
              <a:t>Multi Factorial: has many effectors that cause the SLE</a:t>
            </a:r>
            <a:endParaRPr/>
          </a:p>
          <a:p>
            <a:pPr indent="0" lvl="0" marL="0">
              <a:spcBef>
                <a:spcPts val="0"/>
              </a:spcBef>
              <a:spcAft>
                <a:spcPts val="0"/>
              </a:spcAft>
              <a:buNone/>
            </a:pPr>
            <a:r>
              <a:rPr lang="en"/>
              <a:t>AutoImmune: host’s own immune system attacks healthy tissue</a:t>
            </a:r>
            <a:endParaRPr/>
          </a:p>
          <a:p>
            <a:pPr indent="0" lvl="0" marL="0">
              <a:spcBef>
                <a:spcPts val="0"/>
              </a:spcBef>
              <a:spcAft>
                <a:spcPts val="0"/>
              </a:spcAft>
              <a:buNone/>
            </a:pPr>
            <a:r>
              <a:t/>
            </a:r>
            <a:endParaRPr/>
          </a:p>
          <a:p>
            <a:pPr indent="0" lvl="0" marL="0">
              <a:spcBef>
                <a:spcPts val="0"/>
              </a:spcBef>
              <a:spcAft>
                <a:spcPts val="0"/>
              </a:spcAft>
              <a:buNone/>
            </a:pPr>
            <a:r>
              <a:rPr lang="en"/>
              <a:t>Also good to memorize key stats:</a:t>
            </a:r>
            <a:endParaRPr/>
          </a:p>
          <a:p>
            <a:pPr indent="0" lvl="0" marL="0">
              <a:spcBef>
                <a:spcPts val="0"/>
              </a:spcBef>
              <a:spcAft>
                <a:spcPts val="0"/>
              </a:spcAft>
              <a:buNone/>
            </a:pPr>
            <a:r>
              <a:rPr lang="en"/>
              <a:t>-1.5 million people in the US alone have Lupus</a:t>
            </a:r>
            <a:endParaRPr/>
          </a:p>
          <a:p>
            <a:pPr indent="0" lvl="0" marL="0" rtl="0">
              <a:spcBef>
                <a:spcPts val="0"/>
              </a:spcBef>
              <a:spcAft>
                <a:spcPts val="0"/>
              </a:spcAft>
              <a:buNone/>
            </a:pPr>
            <a:r>
              <a:rPr lang="en"/>
              <a:t>-More likely to have lupus if you’re female (10:1)</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1.      A clear introduction of the hypothesis/question that you are posing</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how all these are not in one area -&gt; multi systemic</a:t>
            </a:r>
            <a:endParaRPr/>
          </a:p>
          <a:p>
            <a:pPr indent="0" lvl="0" marL="0">
              <a:spcBef>
                <a:spcPts val="0"/>
              </a:spcBef>
              <a:spcAft>
                <a:spcPts val="0"/>
              </a:spcAft>
              <a:buNone/>
            </a:pPr>
            <a:r>
              <a:t/>
            </a:r>
            <a:endParaRPr/>
          </a:p>
          <a:p>
            <a:pPr indent="0" lvl="0" marL="0">
              <a:spcBef>
                <a:spcPts val="0"/>
              </a:spcBef>
              <a:spcAft>
                <a:spcPts val="0"/>
              </a:spcAft>
              <a:buNone/>
            </a:pPr>
            <a:r>
              <a:rPr lang="en"/>
              <a:t>According to </a:t>
            </a:r>
            <a:r>
              <a:rPr b="1" lang="en"/>
              <a:t>Lupus Research Institute</a:t>
            </a:r>
            <a:r>
              <a:rPr lang="en"/>
              <a:t>, 4 out of 11 criteria must be met for diagnosis of lupus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1.      Presentation and description of at least one cell biological approach/experiment from a primary research article that has illuminated/answered/supported your hypothesis or question. This component should expand upon what was included in your written assignment: providing additional description and detail to demonstrate that you understand how the experiment(s) was done (we didn’t have any so we are going with anifrolumab and signal trasfer) , and what it means. </a:t>
            </a:r>
            <a:r>
              <a:rPr lang="en" u="sng"/>
              <a:t>This is your opportunity to demonstrate your ability to apply your cell biology knowledge, and your skill in reading and interpreting scientific literature!</a:t>
            </a:r>
            <a:endParaRPr u="sng"/>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Testing used for the diagnosis of SLE </a:t>
            </a:r>
            <a:r>
              <a:rPr lang="en"/>
              <a:t>measures</a:t>
            </a:r>
            <a:r>
              <a:rPr lang="en"/>
              <a:t> the presence of </a:t>
            </a:r>
            <a:r>
              <a:rPr lang="en"/>
              <a:t>different</a:t>
            </a:r>
            <a:r>
              <a:rPr lang="en"/>
              <a:t> antibodies in the patients. The primary </a:t>
            </a:r>
            <a:r>
              <a:rPr lang="en"/>
              <a:t>antibody</a:t>
            </a:r>
            <a:r>
              <a:rPr lang="en"/>
              <a:t> used as in indicator for diagnosis is </a:t>
            </a:r>
            <a:r>
              <a:rPr lang="en"/>
              <a:t>anti</a:t>
            </a:r>
            <a:r>
              <a:rPr lang="en"/>
              <a:t>-dsDNA antibodies and used as the marker for genetic </a:t>
            </a:r>
            <a:r>
              <a:rPr lang="en"/>
              <a:t>disease</a:t>
            </a:r>
            <a:r>
              <a:rPr lang="en"/>
              <a:t> activity. </a:t>
            </a:r>
            <a:endParaRPr/>
          </a:p>
          <a:p>
            <a:pPr indent="0" lvl="0" marL="0" rtl="0">
              <a:spcBef>
                <a:spcPts val="0"/>
              </a:spcBef>
              <a:spcAft>
                <a:spcPts val="0"/>
              </a:spcAft>
              <a:buNone/>
            </a:pPr>
            <a:r>
              <a:t/>
            </a:r>
            <a:endParaRPr/>
          </a:p>
          <a:p>
            <a:pPr indent="0" lvl="0" marL="0" rtl="0">
              <a:spcBef>
                <a:spcPts val="0"/>
              </a:spcBef>
              <a:spcAft>
                <a:spcPts val="0"/>
              </a:spcAft>
              <a:buNone/>
            </a:pPr>
            <a:r>
              <a:rPr lang="en"/>
              <a:t>But they are only found in 50% of SLE patients and don’t always correlate with </a:t>
            </a:r>
            <a:r>
              <a:rPr lang="en"/>
              <a:t>disease</a:t>
            </a:r>
            <a:r>
              <a:rPr lang="en"/>
              <a:t> activity. This </a:t>
            </a:r>
            <a:r>
              <a:rPr lang="en"/>
              <a:t>inconsistency</a:t>
            </a:r>
            <a:r>
              <a:rPr lang="en"/>
              <a:t> is caused by variation of how the disease manifest itself and </a:t>
            </a:r>
            <a:r>
              <a:rPr lang="en"/>
              <a:t>its</a:t>
            </a:r>
            <a:r>
              <a:rPr lang="en"/>
              <a:t> biological pathway.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healthline.com/health/pleurisy"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192400" y="990800"/>
            <a:ext cx="87177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Systemic Lupus Erythematosus (SLE)</a:t>
            </a:r>
            <a:endParaRPr/>
          </a:p>
          <a:p>
            <a:pPr indent="0" lvl="0" marL="0">
              <a:spcBef>
                <a:spcPts val="0"/>
              </a:spcBef>
              <a:spcAft>
                <a:spcPts val="0"/>
              </a:spcAft>
              <a:buNone/>
            </a:pPr>
            <a:r>
              <a:rPr lang="en"/>
              <a:t>&amp;</a:t>
            </a:r>
            <a:endParaRPr/>
          </a:p>
          <a:p>
            <a:pPr indent="0" lvl="0" marL="0" rtl="0">
              <a:spcBef>
                <a:spcPts val="0"/>
              </a:spcBef>
              <a:spcAft>
                <a:spcPts val="0"/>
              </a:spcAft>
              <a:buNone/>
            </a:pPr>
            <a:r>
              <a:rPr lang="en"/>
              <a:t> Cell Signaling</a:t>
            </a:r>
            <a:endParaRPr/>
          </a:p>
        </p:txBody>
      </p:sp>
      <p:sp>
        <p:nvSpPr>
          <p:cNvPr id="60" name="Shape 60"/>
          <p:cNvSpPr txBox="1"/>
          <p:nvPr>
            <p:ph idx="1" type="subTitle"/>
          </p:nvPr>
        </p:nvSpPr>
        <p:spPr>
          <a:xfrm>
            <a:off x="53350" y="3174875"/>
            <a:ext cx="90279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Group #6</a:t>
            </a:r>
            <a:endParaRPr/>
          </a:p>
          <a:p>
            <a:pPr indent="0" lvl="0" marL="0" rtl="0">
              <a:spcBef>
                <a:spcPts val="0"/>
              </a:spcBef>
              <a:spcAft>
                <a:spcPts val="0"/>
              </a:spcAft>
              <a:buNone/>
            </a:pPr>
            <a:r>
              <a:rPr lang="en"/>
              <a:t>McKenna Dunn, Daniel McDonough, Tenny Oguntolu, </a:t>
            </a:r>
            <a:r>
              <a:rPr lang="en"/>
              <a:t>Wesley</a:t>
            </a:r>
            <a:r>
              <a:rPr lang="en"/>
              <a:t> Paul</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Statistical Analysis Antibody Presence</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Results/Analysis:</a:t>
            </a:r>
            <a:endParaRPr b="1" sz="3000"/>
          </a:p>
          <a:p>
            <a:pPr indent="0" lvl="0" marL="0">
              <a:lnSpc>
                <a:spcPct val="100000"/>
              </a:lnSpc>
              <a:spcBef>
                <a:spcPts val="0"/>
              </a:spcBef>
              <a:spcAft>
                <a:spcPts val="0"/>
              </a:spcAft>
              <a:buNone/>
            </a:pPr>
            <a:r>
              <a:t/>
            </a:r>
            <a:endParaRPr b="1" sz="3000"/>
          </a:p>
          <a:p>
            <a:pPr indent="0" lvl="0" marL="0" rtl="0">
              <a:lnSpc>
                <a:spcPct val="100000"/>
              </a:lnSpc>
              <a:spcBef>
                <a:spcPts val="0"/>
              </a:spcBef>
              <a:spcAft>
                <a:spcPts val="0"/>
              </a:spcAft>
              <a:buNone/>
            </a:pPr>
            <a:r>
              <a:t/>
            </a:r>
            <a:endParaRPr b="1" sz="3000"/>
          </a:p>
          <a:p>
            <a:pPr indent="0" lvl="0" marL="0" rtl="0">
              <a:lnSpc>
                <a:spcPct val="100000"/>
              </a:lnSpc>
              <a:spcBef>
                <a:spcPts val="0"/>
              </a:spcBef>
              <a:spcAft>
                <a:spcPts val="0"/>
              </a:spcAft>
              <a:buNone/>
            </a:pPr>
            <a:r>
              <a:t/>
            </a:r>
            <a:endParaRPr b="1" sz="3000"/>
          </a:p>
          <a:p>
            <a:pPr indent="0" lvl="0" marL="0" rtl="0">
              <a:lnSpc>
                <a:spcPct val="100000"/>
              </a:lnSpc>
              <a:spcBef>
                <a:spcPts val="1600"/>
              </a:spcBef>
              <a:spcAft>
                <a:spcPts val="0"/>
              </a:spcAft>
              <a:buNone/>
            </a:pPr>
            <a:r>
              <a:t/>
            </a:r>
            <a:endParaRPr b="1" sz="1200"/>
          </a:p>
          <a:p>
            <a:pPr indent="0" lvl="0" marL="0" rtl="0">
              <a:lnSpc>
                <a:spcPct val="100000"/>
              </a:lnSpc>
              <a:spcBef>
                <a:spcPts val="1600"/>
              </a:spcBef>
              <a:spcAft>
                <a:spcPts val="1600"/>
              </a:spcAft>
              <a:buNone/>
            </a:pPr>
            <a:r>
              <a:rPr b="1" lang="en" sz="3000"/>
              <a:t>SLEDAI Analysis: statistical significance stronger  for anti-dsDNA than for anti-nucleosomes</a:t>
            </a:r>
            <a:endParaRPr b="1" sz="3000"/>
          </a:p>
        </p:txBody>
      </p:sp>
      <p:graphicFrame>
        <p:nvGraphicFramePr>
          <p:cNvPr id="121" name="Shape 121"/>
          <p:cNvGraphicFramePr/>
          <p:nvPr/>
        </p:nvGraphicFramePr>
        <p:xfrm>
          <a:off x="952500" y="2008675"/>
          <a:ext cx="3000000" cy="3000000"/>
        </p:xfrm>
        <a:graphic>
          <a:graphicData uri="http://schemas.openxmlformats.org/drawingml/2006/table">
            <a:tbl>
              <a:tblPr>
                <a:noFill/>
                <a:tableStyleId>{66657B8D-CEB4-4C5D-A142-E4AB370479A3}</a:tableStyleId>
              </a:tblPr>
              <a:tblGrid>
                <a:gridCol w="2413000"/>
                <a:gridCol w="2413000"/>
                <a:gridCol w="2413000"/>
              </a:tblGrid>
              <a:tr h="381000">
                <a:tc>
                  <a:txBody>
                    <a:bodyPr>
                      <a:noAutofit/>
                    </a:bodyPr>
                    <a:lstStyle/>
                    <a:p>
                      <a:pPr indent="0" lvl="0" marL="0">
                        <a:spcBef>
                          <a:spcPts val="0"/>
                        </a:spcBef>
                        <a:spcAft>
                          <a:spcPts val="0"/>
                        </a:spcAft>
                        <a:buNone/>
                      </a:pPr>
                      <a:r>
                        <a:t/>
                      </a:r>
                      <a:endParaRPr sz="2000">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 sz="2000">
                          <a:latin typeface="Average"/>
                          <a:ea typeface="Average"/>
                          <a:cs typeface="Average"/>
                          <a:sym typeface="Average"/>
                        </a:rPr>
                        <a:t>Sensitivity</a:t>
                      </a:r>
                      <a:endParaRPr sz="2000">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solidFill>
                      <a:srgbClr val="CCCCCC"/>
                    </a:solidFill>
                  </a:tcPr>
                </a:tc>
                <a:tc>
                  <a:txBody>
                    <a:bodyPr>
                      <a:noAutofit/>
                    </a:bodyPr>
                    <a:lstStyle/>
                    <a:p>
                      <a:pPr indent="0" lvl="0" marL="0">
                        <a:spcBef>
                          <a:spcPts val="0"/>
                        </a:spcBef>
                        <a:spcAft>
                          <a:spcPts val="0"/>
                        </a:spcAft>
                        <a:buNone/>
                      </a:pPr>
                      <a:r>
                        <a:rPr lang="en" sz="2000">
                          <a:latin typeface="Average"/>
                          <a:ea typeface="Average"/>
                          <a:cs typeface="Average"/>
                          <a:sym typeface="Average"/>
                        </a:rPr>
                        <a:t>Specificity</a:t>
                      </a:r>
                      <a:endParaRPr sz="2000">
                        <a:latin typeface="Average"/>
                        <a:ea typeface="Average"/>
                        <a:cs typeface="Average"/>
                        <a:sym typeface="Average"/>
                      </a:endParaRPr>
                    </a:p>
                  </a:txBody>
                  <a:tcPr marT="91425" marB="91425" marR="91425" marL="91425">
                    <a:solidFill>
                      <a:srgbClr val="CCCCCC"/>
                    </a:solidFill>
                  </a:tcPr>
                </a:tc>
              </a:tr>
              <a:tr h="381000">
                <a:tc>
                  <a:txBody>
                    <a:bodyPr>
                      <a:noAutofit/>
                    </a:bodyPr>
                    <a:lstStyle/>
                    <a:p>
                      <a:pPr indent="0" lvl="0" marL="0">
                        <a:spcBef>
                          <a:spcPts val="0"/>
                        </a:spcBef>
                        <a:spcAft>
                          <a:spcPts val="0"/>
                        </a:spcAft>
                        <a:buNone/>
                      </a:pPr>
                      <a:r>
                        <a:rPr lang="en" sz="2000">
                          <a:latin typeface="Average"/>
                          <a:ea typeface="Average"/>
                          <a:cs typeface="Average"/>
                          <a:sym typeface="Average"/>
                        </a:rPr>
                        <a:t>Anti-dsDNA</a:t>
                      </a:r>
                      <a:endParaRPr sz="2000">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solidFill>
                      <a:srgbClr val="CCCCCC"/>
                    </a:solidFill>
                  </a:tcPr>
                </a:tc>
                <a:tc>
                  <a:txBody>
                    <a:bodyPr>
                      <a:noAutofit/>
                    </a:bodyPr>
                    <a:lstStyle/>
                    <a:p>
                      <a:pPr indent="0" lvl="0" marL="0">
                        <a:spcBef>
                          <a:spcPts val="0"/>
                        </a:spcBef>
                        <a:spcAft>
                          <a:spcPts val="0"/>
                        </a:spcAft>
                        <a:buNone/>
                      </a:pPr>
                      <a:r>
                        <a:rPr lang="en" sz="2000">
                          <a:latin typeface="Average"/>
                          <a:ea typeface="Average"/>
                          <a:cs typeface="Average"/>
                          <a:sym typeface="Average"/>
                        </a:rPr>
                        <a:t>37.50 %</a:t>
                      </a:r>
                      <a:endParaRPr sz="2000">
                        <a:latin typeface="Average"/>
                        <a:ea typeface="Average"/>
                        <a:cs typeface="Average"/>
                        <a:sym typeface="Average"/>
                      </a:endParaRPr>
                    </a:p>
                  </a:txBody>
                  <a:tcPr marT="91425" marB="91425" marR="91425" marL="91425">
                    <a:solidFill>
                      <a:srgbClr val="CCCCCC"/>
                    </a:solidFill>
                  </a:tcPr>
                </a:tc>
                <a:tc>
                  <a:txBody>
                    <a:bodyPr>
                      <a:noAutofit/>
                    </a:bodyPr>
                    <a:lstStyle/>
                    <a:p>
                      <a:pPr indent="0" lvl="0" marL="0">
                        <a:spcBef>
                          <a:spcPts val="0"/>
                        </a:spcBef>
                        <a:spcAft>
                          <a:spcPts val="0"/>
                        </a:spcAft>
                        <a:buNone/>
                      </a:pPr>
                      <a:r>
                        <a:rPr lang="en" sz="2000">
                          <a:latin typeface="Average"/>
                          <a:ea typeface="Average"/>
                          <a:cs typeface="Average"/>
                          <a:sym typeface="Average"/>
                        </a:rPr>
                        <a:t>97.5 %</a:t>
                      </a:r>
                      <a:endParaRPr sz="2000">
                        <a:latin typeface="Average"/>
                        <a:ea typeface="Average"/>
                        <a:cs typeface="Average"/>
                        <a:sym typeface="Average"/>
                      </a:endParaRPr>
                    </a:p>
                  </a:txBody>
                  <a:tcPr marT="91425" marB="91425" marR="91425" marL="91425">
                    <a:solidFill>
                      <a:srgbClr val="CCCCCC"/>
                    </a:solidFill>
                  </a:tcPr>
                </a:tc>
              </a:tr>
              <a:tr h="381000">
                <a:tc>
                  <a:txBody>
                    <a:bodyPr>
                      <a:noAutofit/>
                    </a:bodyPr>
                    <a:lstStyle/>
                    <a:p>
                      <a:pPr indent="0" lvl="0" marL="0">
                        <a:spcBef>
                          <a:spcPts val="0"/>
                        </a:spcBef>
                        <a:spcAft>
                          <a:spcPts val="0"/>
                        </a:spcAft>
                        <a:buNone/>
                      </a:pPr>
                      <a:r>
                        <a:rPr lang="en" sz="2000">
                          <a:latin typeface="Average"/>
                          <a:ea typeface="Average"/>
                          <a:cs typeface="Average"/>
                          <a:sym typeface="Average"/>
                        </a:rPr>
                        <a:t>Anti-nucleosomes</a:t>
                      </a:r>
                      <a:endParaRPr sz="2000">
                        <a:latin typeface="Average"/>
                        <a:ea typeface="Average"/>
                        <a:cs typeface="Average"/>
                        <a:sym typeface="Average"/>
                      </a:endParaRPr>
                    </a:p>
                  </a:txBody>
                  <a:tcPr marT="91425" marB="91425" marR="91425" marL="91425">
                    <a:solidFill>
                      <a:srgbClr val="CCCCCC"/>
                    </a:solidFill>
                  </a:tcPr>
                </a:tc>
                <a:tc>
                  <a:txBody>
                    <a:bodyPr>
                      <a:noAutofit/>
                    </a:bodyPr>
                    <a:lstStyle/>
                    <a:p>
                      <a:pPr indent="0" lvl="0" marL="0">
                        <a:spcBef>
                          <a:spcPts val="0"/>
                        </a:spcBef>
                        <a:spcAft>
                          <a:spcPts val="0"/>
                        </a:spcAft>
                        <a:buNone/>
                      </a:pPr>
                      <a:r>
                        <a:rPr lang="en" sz="2000">
                          <a:latin typeface="Average"/>
                          <a:ea typeface="Average"/>
                          <a:cs typeface="Average"/>
                          <a:sym typeface="Average"/>
                        </a:rPr>
                        <a:t>47.59 %</a:t>
                      </a:r>
                      <a:endParaRPr sz="2000">
                        <a:latin typeface="Average"/>
                        <a:ea typeface="Average"/>
                        <a:cs typeface="Average"/>
                        <a:sym typeface="Average"/>
                      </a:endParaRPr>
                    </a:p>
                  </a:txBody>
                  <a:tcPr marT="91425" marB="91425" marR="91425" marL="91425">
                    <a:solidFill>
                      <a:srgbClr val="CCCCCC"/>
                    </a:solidFill>
                  </a:tcPr>
                </a:tc>
                <a:tc>
                  <a:txBody>
                    <a:bodyPr>
                      <a:noAutofit/>
                    </a:bodyPr>
                    <a:lstStyle/>
                    <a:p>
                      <a:pPr indent="0" lvl="0" marL="0">
                        <a:spcBef>
                          <a:spcPts val="0"/>
                        </a:spcBef>
                        <a:spcAft>
                          <a:spcPts val="0"/>
                        </a:spcAft>
                        <a:buNone/>
                      </a:pPr>
                      <a:r>
                        <a:rPr lang="en" sz="2000">
                          <a:latin typeface="Average"/>
                          <a:ea typeface="Average"/>
                          <a:cs typeface="Average"/>
                          <a:sym typeface="Average"/>
                        </a:rPr>
                        <a:t>100 %</a:t>
                      </a:r>
                      <a:endParaRPr sz="2000">
                        <a:latin typeface="Average"/>
                        <a:ea typeface="Average"/>
                        <a:cs typeface="Average"/>
                        <a:sym typeface="Average"/>
                      </a:endParaRPr>
                    </a:p>
                  </a:txBody>
                  <a:tcPr marT="91425" marB="91425" marR="91425" marL="91425">
                    <a:solidFill>
                      <a:srgbClr val="CCCCC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 Anifrolumab &amp; Potential Treatment</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Context:</a:t>
            </a:r>
            <a:endParaRPr/>
          </a:p>
          <a:p>
            <a:pPr indent="-317500" lvl="0" marL="457200" rtl="0">
              <a:spcBef>
                <a:spcPts val="0"/>
              </a:spcBef>
              <a:spcAft>
                <a:spcPts val="0"/>
              </a:spcAft>
              <a:buSzPts val="1400"/>
              <a:buChar char="●"/>
            </a:pPr>
            <a:r>
              <a:rPr lang="en" sz="1400"/>
              <a:t>Treatment was administered every 4 weeks with the final dose administered at week 48. </a:t>
            </a:r>
            <a:endParaRPr sz="1400"/>
          </a:p>
          <a:p>
            <a:pPr indent="-317500" lvl="0" marL="457200" rtl="0">
              <a:spcBef>
                <a:spcPts val="0"/>
              </a:spcBef>
              <a:spcAft>
                <a:spcPts val="0"/>
              </a:spcAft>
              <a:buSzPts val="1400"/>
              <a:buChar char="●"/>
            </a:pPr>
            <a:r>
              <a:rPr lang="en" sz="1400"/>
              <a:t>The primary and secondary efficacy measures were assessed at week 24 and week 52, respectively. </a:t>
            </a:r>
            <a:endParaRPr sz="1400"/>
          </a:p>
          <a:p>
            <a:pPr indent="-317500" lvl="0" marL="457200" rtl="0">
              <a:spcBef>
                <a:spcPts val="0"/>
              </a:spcBef>
              <a:spcAft>
                <a:spcPts val="0"/>
              </a:spcAft>
              <a:buSzPts val="1400"/>
              <a:buChar char="●"/>
            </a:pPr>
            <a:r>
              <a:rPr lang="en" sz="1400"/>
              <a:t>All patients were required to complete 12 scheduled monthly visits + 1 follow up. </a:t>
            </a:r>
            <a:endParaRPr sz="1400"/>
          </a:p>
          <a:p>
            <a:pPr indent="-317500" lvl="0" marL="457200" rtl="0">
              <a:spcBef>
                <a:spcPts val="0"/>
              </a:spcBef>
              <a:spcAft>
                <a:spcPts val="0"/>
              </a:spcAft>
              <a:buSzPts val="1400"/>
              <a:buChar char="●"/>
            </a:pPr>
            <a:r>
              <a:rPr lang="en" sz="1400"/>
              <a:t>Randomization was stratified by type I IFN gene signature (IFN high or IFN low), </a:t>
            </a:r>
            <a:endParaRPr sz="1400"/>
          </a:p>
          <a:p>
            <a:pPr indent="-317500" lvl="0" marL="457200" rtl="0">
              <a:spcBef>
                <a:spcPts val="0"/>
              </a:spcBef>
              <a:spcAft>
                <a:spcPts val="0"/>
              </a:spcAft>
              <a:buSzPts val="1400"/>
              <a:buChar char="●"/>
            </a:pPr>
            <a:r>
              <a:rPr lang="en" sz="1400"/>
              <a:t>dosage of oral corticosteroids (&lt;10 mg/day or ≥10 mg/day of prednisone or equivalent), and SLEDAI‐2K score (&lt;10 or ≥10) at screening. </a:t>
            </a:r>
            <a:endParaRPr sz="1400"/>
          </a:p>
          <a:p>
            <a:pPr indent="0" lvl="0" marL="0" rtl="0">
              <a:spcBef>
                <a:spcPts val="1600"/>
              </a:spcBef>
              <a:spcAft>
                <a:spcPts val="0"/>
              </a:spcAft>
              <a:buNone/>
            </a:pPr>
            <a:r>
              <a:rPr lang="en"/>
              <a:t>Methods</a:t>
            </a:r>
            <a:r>
              <a:rPr lang="en"/>
              <a:t>:</a:t>
            </a:r>
            <a:endParaRPr sz="1400"/>
          </a:p>
          <a:p>
            <a:pPr indent="-317500" lvl="0" marL="457200" rtl="0">
              <a:spcBef>
                <a:spcPts val="0"/>
              </a:spcBef>
              <a:spcAft>
                <a:spcPts val="0"/>
              </a:spcAft>
              <a:buSzPts val="1400"/>
              <a:buChar char="●"/>
            </a:pPr>
            <a:r>
              <a:rPr lang="en" sz="1400"/>
              <a:t>IFN gene signature was determined at a central laboratory using an analytically validated 4‐gene (IFI27, IFI44, IFI44L, and RSAD2) quantitative polymerase chain reaction (qPCR)–based test from patients’ whole blood.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r>
              <a:rPr lang="en"/>
              <a:t>: Anifrolumab &amp; Potential Treatment</a:t>
            </a:r>
            <a:endParaRPr/>
          </a:p>
          <a:p>
            <a:pPr indent="0" lvl="0" marL="0">
              <a:spcBef>
                <a:spcPts val="0"/>
              </a:spcBef>
              <a:spcAft>
                <a:spcPts val="0"/>
              </a:spcAft>
              <a:buNone/>
            </a:pPr>
            <a:r>
              <a:t/>
            </a:r>
            <a:endParaRPr/>
          </a:p>
        </p:txBody>
      </p:sp>
      <p:sp>
        <p:nvSpPr>
          <p:cNvPr id="133" name="Shape 133"/>
          <p:cNvSpPr txBox="1"/>
          <p:nvPr>
            <p:ph idx="1" type="body"/>
          </p:nvPr>
        </p:nvSpPr>
        <p:spPr>
          <a:xfrm>
            <a:off x="311700" y="4443400"/>
            <a:ext cx="8520600" cy="654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200"/>
              <a:t>Richard, Furie. Munther, Khamashta. Joan T. Merrill. Victoria, P. Werth. Kenneth, Kalunian. Philip, Brohawn. Gabor, G. Illei. Jorn, Drappa. Liangwei,Wang. Stephen, Yoo. Anifrolumab, an Anti–Interferon‐α Receptor Monoclonal Antibody, in Moderate‐to‐Severe Systemic Lupus Erythematosus. Arthritis Rheumatol. 2017 Feb; 69(2): 376–386. </a:t>
            </a:r>
            <a:endParaRPr/>
          </a:p>
        </p:txBody>
      </p:sp>
      <p:pic>
        <p:nvPicPr>
          <p:cNvPr id="134" name="Shape 134"/>
          <p:cNvPicPr preferRelativeResize="0"/>
          <p:nvPr/>
        </p:nvPicPr>
        <p:blipFill>
          <a:blip r:embed="rId3">
            <a:alphaModFix/>
          </a:blip>
          <a:stretch>
            <a:fillRect/>
          </a:stretch>
        </p:blipFill>
        <p:spPr>
          <a:xfrm>
            <a:off x="419116" y="615350"/>
            <a:ext cx="8305772" cy="391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r>
              <a:rPr lang="en"/>
              <a:t>Anifrolumab &amp; Potential Treatment</a:t>
            </a:r>
            <a:endParaRPr/>
          </a:p>
          <a:p>
            <a:pPr indent="0" lvl="0" marL="0">
              <a:spcBef>
                <a:spcPts val="0"/>
              </a:spcBef>
              <a:spcAft>
                <a:spcPts val="0"/>
              </a:spcAft>
              <a:buNone/>
            </a:pPr>
            <a:r>
              <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
            </a:r>
            <a:r>
              <a:rPr lang="en"/>
              <a:t>ompared with placebo…</a:t>
            </a:r>
            <a:endParaRPr/>
          </a:p>
          <a:p>
            <a:pPr indent="0" lvl="0" marL="0">
              <a:spcBef>
                <a:spcPts val="1600"/>
              </a:spcBef>
              <a:spcAft>
                <a:spcPts val="0"/>
              </a:spcAft>
              <a:buNone/>
            </a:pPr>
            <a:r>
              <a:rPr lang="en"/>
              <a:t>“Anifrolumab treatment resulted in significantly greater rates of improvement across a broad range of composite and organ‐specific disease activity measures as well as in the achievement and maintenance of low disease activity.</a:t>
            </a:r>
            <a:endParaRPr/>
          </a:p>
          <a:p>
            <a:pPr indent="0" lvl="0" marL="0">
              <a:spcBef>
                <a:spcPts val="1600"/>
              </a:spcBef>
              <a:spcAft>
                <a:spcPts val="1600"/>
              </a:spcAft>
              <a:buNone/>
            </a:pPr>
            <a:r>
              <a:rPr lang="en"/>
              <a:t>This is compelling evidence that blocking Type 1 Interferon Receptor is a promising strategy in the treatment of SLE.”</a:t>
            </a:r>
            <a:endParaRPr/>
          </a:p>
        </p:txBody>
      </p:sp>
      <p:sp>
        <p:nvSpPr>
          <p:cNvPr id="141" name="Shape 141"/>
          <p:cNvSpPr txBox="1"/>
          <p:nvPr>
            <p:ph idx="1" type="body"/>
          </p:nvPr>
        </p:nvSpPr>
        <p:spPr>
          <a:xfrm>
            <a:off x="407175" y="4431450"/>
            <a:ext cx="8520600" cy="654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200"/>
              <a:t>Richard, Furie. Munther, Khamashta. Joan T. Merrill. Victoria, P. Werth. Kenneth, Kalunian. Philip, Brohawn. Gabor, G. Illei. Jorn, Drappa. Liangwei,Wang. Stephen, Yoo. Anifrolumab, an Anti–Interferon‐α Receptor Monoclonal Antibody, in Moderate‐to‐Severe Systemic Lupus Erythematosus. Arthritis Rheumatol. 2017 Feb; 69(2): 376–386.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Char char="●"/>
            </a:pPr>
            <a:r>
              <a:rPr lang="en" sz="2400"/>
              <a:t>Not one </a:t>
            </a:r>
            <a:r>
              <a:rPr lang="en" sz="2400"/>
              <a:t>sufficient</a:t>
            </a:r>
            <a:r>
              <a:rPr lang="en" sz="2400"/>
              <a:t> diagnostic method. </a:t>
            </a:r>
            <a:endParaRPr sz="2400"/>
          </a:p>
          <a:p>
            <a:pPr indent="-381000" lvl="0" marL="457200" rtl="0">
              <a:lnSpc>
                <a:spcPct val="150000"/>
              </a:lnSpc>
              <a:spcBef>
                <a:spcPts val="0"/>
              </a:spcBef>
              <a:spcAft>
                <a:spcPts val="0"/>
              </a:spcAft>
              <a:buSzPts val="2400"/>
              <a:buChar char="●"/>
            </a:pPr>
            <a:r>
              <a:rPr lang="en" sz="2400"/>
              <a:t>Initially caused by external factors, few actually known</a:t>
            </a:r>
            <a:endParaRPr sz="2400"/>
          </a:p>
          <a:p>
            <a:pPr indent="-381000" lvl="0" marL="457200" rtl="0">
              <a:lnSpc>
                <a:spcPct val="150000"/>
              </a:lnSpc>
              <a:spcBef>
                <a:spcPts val="0"/>
              </a:spcBef>
              <a:spcAft>
                <a:spcPts val="0"/>
              </a:spcAft>
              <a:buSzPts val="2400"/>
              <a:buChar char="●"/>
            </a:pPr>
            <a:r>
              <a:rPr lang="en" sz="2400"/>
              <a:t>Current research is not sufficient to determine if the </a:t>
            </a:r>
            <a:r>
              <a:rPr lang="en" sz="2400"/>
              <a:t>autoimmune</a:t>
            </a:r>
            <a:r>
              <a:rPr lang="en" sz="2400"/>
              <a:t> </a:t>
            </a:r>
            <a:r>
              <a:rPr lang="en" sz="2400"/>
              <a:t>response</a:t>
            </a:r>
            <a:r>
              <a:rPr lang="en" sz="2400"/>
              <a:t> to be halted.</a:t>
            </a:r>
            <a:endParaRPr sz="2400"/>
          </a:p>
          <a:p>
            <a:pPr indent="-381000" lvl="0" marL="457200" rtl="0">
              <a:lnSpc>
                <a:spcPct val="150000"/>
              </a:lnSpc>
              <a:spcBef>
                <a:spcPts val="0"/>
              </a:spcBef>
              <a:spcAft>
                <a:spcPts val="0"/>
              </a:spcAft>
              <a:buSzPts val="2400"/>
              <a:buChar char="●"/>
            </a:pPr>
            <a:r>
              <a:rPr lang="en" sz="2400"/>
              <a:t>More research required.</a:t>
            </a:r>
            <a:endParaRPr sz="2400"/>
          </a:p>
          <a:p>
            <a:pPr indent="-381000" lvl="0" marL="457200">
              <a:lnSpc>
                <a:spcPct val="150000"/>
              </a:lnSpc>
              <a:spcBef>
                <a:spcPts val="0"/>
              </a:spcBef>
              <a:spcAft>
                <a:spcPts val="0"/>
              </a:spcAft>
              <a:buSzPts val="2400"/>
              <a:buChar char="●"/>
            </a:pPr>
            <a:r>
              <a:rPr lang="en" sz="2400"/>
              <a:t>Increase quality of life of many people!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Information References</a:t>
            </a:r>
            <a:endParaRPr/>
          </a:p>
        </p:txBody>
      </p:sp>
      <p:sp>
        <p:nvSpPr>
          <p:cNvPr id="153" name="Shape 15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04800" lvl="0" marL="457200" rtl="0">
              <a:lnSpc>
                <a:spcPct val="100000"/>
              </a:lnSpc>
              <a:spcBef>
                <a:spcPts val="0"/>
              </a:spcBef>
              <a:spcAft>
                <a:spcPts val="0"/>
              </a:spcAft>
              <a:buSzPts val="1200"/>
              <a:buAutoNum type="arabicParenR"/>
            </a:pPr>
            <a:r>
              <a:rPr lang="en" sz="1200"/>
              <a:t>Dörner, Thomas. Giesecke, Claudia.  Lipsky, Peter E. 2011. Mechanisms of B cell autoimmunity in SLE. Arthritis Research &amp; Therapy. 12;13(5): 243.</a:t>
            </a:r>
            <a:endParaRPr sz="1200"/>
          </a:p>
          <a:p>
            <a:pPr indent="-304800" lvl="0" marL="457200" rtl="0">
              <a:lnSpc>
                <a:spcPct val="100000"/>
              </a:lnSpc>
              <a:spcBef>
                <a:spcPts val="0"/>
              </a:spcBef>
              <a:spcAft>
                <a:spcPts val="0"/>
              </a:spcAft>
              <a:buSzPts val="1200"/>
              <a:buAutoNum type="arabicParenR"/>
            </a:pPr>
            <a:r>
              <a:rPr lang="en" sz="1200"/>
              <a:t>Saigal R, Goyal LK, Agrawal A, Mehta A, Mittal P, Yadav RN.. 2013. Anti-nucleosome antibodies in patients with systemic lupus erythematosus: potential utility as a diagnostic tool and disease activity marker and its comparison with anti-dsDNA antibody. J Assoc Physicians India. Jun;61(6):372-7</a:t>
            </a:r>
            <a:endParaRPr sz="1200"/>
          </a:p>
          <a:p>
            <a:pPr indent="-304800" lvl="0" marL="457200" rtl="0">
              <a:lnSpc>
                <a:spcPct val="100000"/>
              </a:lnSpc>
              <a:spcBef>
                <a:spcPts val="0"/>
              </a:spcBef>
              <a:spcAft>
                <a:spcPts val="0"/>
              </a:spcAft>
              <a:buSzPts val="1200"/>
              <a:buAutoNum type="arabicParenR"/>
            </a:pPr>
            <a:r>
              <a:rPr lang="en" sz="1200"/>
              <a:t>Anolik, J. and Aringer, M. (2005). New treatments for SLE: cell-depleting and anti-cytokine therapies. Best Practice &amp; Research Clinical Rheumatology, 19(5), pp.859-878.</a:t>
            </a:r>
            <a:endParaRPr sz="1200"/>
          </a:p>
          <a:p>
            <a:pPr indent="-304800" lvl="0" marL="457200" rtl="0">
              <a:lnSpc>
                <a:spcPct val="100000"/>
              </a:lnSpc>
              <a:spcBef>
                <a:spcPts val="0"/>
              </a:spcBef>
              <a:spcAft>
                <a:spcPts val="0"/>
              </a:spcAft>
              <a:buSzPts val="1200"/>
              <a:buAutoNum type="arabicParenR"/>
            </a:pPr>
            <a:r>
              <a:rPr lang="en" sz="1200"/>
              <a:t>Bubier, J., Sproule, T., Foreman, O., Spolski, R., Shaffer, D., Morse, H., Leonard, W. and Roopenian, D. (2009). A critical role for IL-21 receptor signaling in the pathogenesis of systemic lupus erythematosus in BXSB-Yaa mice. Proceedings of the National Academy of Sciences, 106(5), pp.1518-1523.</a:t>
            </a:r>
            <a:endParaRPr sz="1200"/>
          </a:p>
          <a:p>
            <a:pPr indent="-304800" lvl="0" marL="457200" rtl="0">
              <a:lnSpc>
                <a:spcPct val="100000"/>
              </a:lnSpc>
              <a:spcBef>
                <a:spcPts val="0"/>
              </a:spcBef>
              <a:spcAft>
                <a:spcPts val="0"/>
              </a:spcAft>
              <a:buSzPts val="1200"/>
              <a:buAutoNum type="arabicParenR"/>
            </a:pPr>
            <a:r>
              <a:rPr lang="en" sz="1200"/>
              <a:t>Z-G Li, R Mu, Z-P Dai, X-M Gao. 2005. T cell vaccination in systemic lupus erythematosus with autologous activated T cells. Lupus. Nov;14(11):884-9.</a:t>
            </a:r>
            <a:endParaRPr sz="1200"/>
          </a:p>
          <a:p>
            <a:pPr indent="-304800" lvl="0" marL="457200" rtl="0">
              <a:lnSpc>
                <a:spcPct val="100000"/>
              </a:lnSpc>
              <a:spcBef>
                <a:spcPts val="0"/>
              </a:spcBef>
              <a:spcAft>
                <a:spcPts val="0"/>
              </a:spcAft>
              <a:buSzPts val="1200"/>
              <a:buAutoNum type="arabicParenR"/>
            </a:pPr>
            <a:r>
              <a:rPr lang="en" sz="1200"/>
              <a:t>R. H. B. Benedict, J. L. Shucard, R. Zivadinov, D. W. Shucard. 2008 Neuropsychological Impairment in Systemic Lupus Erythematosus: A Comparison with Multiple Sclerosis. Neuropsychol Rev. Jun; 18(2): 149–166. </a:t>
            </a:r>
            <a:endParaRPr sz="1200"/>
          </a:p>
          <a:p>
            <a:pPr indent="-304800" lvl="0" marL="457200" rtl="0">
              <a:spcBef>
                <a:spcPts val="0"/>
              </a:spcBef>
              <a:spcAft>
                <a:spcPts val="0"/>
              </a:spcAft>
              <a:buSzPts val="1200"/>
              <a:buAutoNum type="arabicParenR"/>
            </a:pPr>
            <a:r>
              <a:rPr lang="en" sz="1200"/>
              <a:t>Richard, Furie. Munther, Khamashta. Joan T. Merrill. Victoria, P. Werth. Kenneth, Kalunian. Philip, Brohawn. Gabor, G. Illei. Jorn, Drappa. Liangwei,Wang. Stephen, Yoo. Anifrolumab, an Anti–Interferon‐α Receptor Monoclonal Antibody, in Moderate‐to‐Severe Systemic Lupus Erythematosus. Arthritis Rheumatol. 2017 Feb; 69(2): 376–386. </a:t>
            </a:r>
            <a:endParaRPr sz="1200"/>
          </a:p>
          <a:p>
            <a:pPr indent="-304800" lvl="0" marL="457200" rtl="0">
              <a:spcBef>
                <a:spcPts val="0"/>
              </a:spcBef>
              <a:spcAft>
                <a:spcPts val="1600"/>
              </a:spcAft>
              <a:buSzPts val="1200"/>
              <a:buAutoNum type="arabicParenR"/>
            </a:pPr>
            <a:r>
              <a:rPr lang="en" sz="1200"/>
              <a:t>Crampton, Steve P. Morawski, Peter A. Bolland, Silvia. Linking susceptibility genes and pathogenesis mechanisms using mouse models of systemic lupus erythematosus. Disease Models &amp; Mechanisms 2014 7: 1033-1046</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Figure References</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1&amp;2: </a:t>
            </a:r>
            <a:r>
              <a:rPr lang="en" sz="1200"/>
              <a:t>Kum, Cavit &amp; Sekkin, Selim. The Immune System Drugs in Fish: Immune Function, Immunoassay, Drugs. Recent Advances in Fish Farms. Research Gate. Nov. 11 (4) 170-216(2011) </a:t>
            </a:r>
            <a:endParaRPr sz="1200"/>
          </a:p>
          <a:p>
            <a:pPr indent="0" lvl="0" marL="0">
              <a:spcBef>
                <a:spcPts val="1600"/>
              </a:spcBef>
              <a:spcAft>
                <a:spcPts val="0"/>
              </a:spcAft>
              <a:buNone/>
            </a:pPr>
            <a:r>
              <a:rPr lang="en" sz="1200"/>
              <a:t>3&amp;4: Rodgers, Jane M. Miller, Stephen D. Cytokine Control of Inflammation and Repair in the Pathology of Multiple Sclerosis Yale J Biol Med. 2012 Dec; 85(4): 447–468.</a:t>
            </a:r>
            <a:endParaRPr sz="1200">
              <a:solidFill>
                <a:srgbClr val="000000"/>
              </a:solidFill>
              <a:latin typeface="Arial"/>
              <a:ea typeface="Arial"/>
              <a:cs typeface="Arial"/>
              <a:sym typeface="Arial"/>
            </a:endParaRPr>
          </a:p>
          <a:p>
            <a:pPr indent="0" lvl="0" marL="0">
              <a:spcBef>
                <a:spcPts val="1600"/>
              </a:spcBef>
              <a:spcAft>
                <a:spcPts val="0"/>
              </a:spcAft>
              <a:buNone/>
            </a:pPr>
            <a:r>
              <a:rPr lang="en" sz="1200"/>
              <a:t>5: Richard, Furie. Munther, Khamashta. Joan T. Merrill. Victoria, P. Werth. Kenneth, Kalunian. Philip, Brohawn. Gabor, G. Illei. Jorn, Drappa. Liangwei,Wang. Stephen, Yoo. Anifrolumab, an Anti–Interferon‐α Receptor Monoclonal Antibody, in Moderate‐to‐Severe Systemic Lupus Erythematosus. Arthritis Rheumatol. 2017 Feb; 69(2): 376–386. </a:t>
            </a:r>
            <a:endParaRPr sz="1200"/>
          </a:p>
          <a:p>
            <a:pPr indent="0" lvl="0" marL="0">
              <a:spcBef>
                <a:spcPts val="1600"/>
              </a:spcBef>
              <a:spcAft>
                <a:spcPts val="1600"/>
              </a:spcAft>
              <a:buNone/>
            </a:pPr>
            <a:r>
              <a:t/>
            </a:r>
            <a:endParaRPr sz="1200"/>
          </a:p>
        </p:txBody>
      </p:sp>
      <p:pic>
        <p:nvPicPr>
          <p:cNvPr descr="corresponding author" id="160" name="Shape 160"/>
          <p:cNvPicPr preferRelativeResize="0"/>
          <p:nvPr/>
        </p:nvPicPr>
        <p:blipFill>
          <a:blip r:embed="rId3">
            <a:alphaModFix/>
          </a:blip>
          <a:stretch>
            <a:fillRect/>
          </a:stretch>
        </p:blipFill>
        <p:spPr>
          <a:xfrm>
            <a:off x="2562150" y="4030138"/>
            <a:ext cx="66675" cy="45112"/>
          </a:xfrm>
          <a:prstGeom prst="rect">
            <a:avLst/>
          </a:prstGeom>
          <a:noFill/>
          <a:ln>
            <a:noFill/>
          </a:ln>
        </p:spPr>
      </p:pic>
      <p:sp>
        <p:nvSpPr>
          <p:cNvPr id="161" name="Shape 161"/>
          <p:cNvSpPr txBox="1"/>
          <p:nvPr/>
        </p:nvSpPr>
        <p:spPr>
          <a:xfrm>
            <a:off x="8647800" y="3194375"/>
            <a:ext cx="3000000" cy="1578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SLE?</a:t>
            </a:r>
            <a:endParaRPr/>
          </a:p>
        </p:txBody>
      </p:sp>
      <p:sp>
        <p:nvSpPr>
          <p:cNvPr id="66" name="Shape 66"/>
          <p:cNvSpPr txBox="1"/>
          <p:nvPr>
            <p:ph idx="1" type="body"/>
          </p:nvPr>
        </p:nvSpPr>
        <p:spPr>
          <a:xfrm>
            <a:off x="311700" y="13339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Multi-Systemic</a:t>
            </a:r>
            <a:endParaRPr sz="3000"/>
          </a:p>
          <a:p>
            <a:pPr indent="0" lvl="0" marL="0" rtl="0" algn="ctr">
              <a:spcBef>
                <a:spcPts val="1600"/>
              </a:spcBef>
              <a:spcAft>
                <a:spcPts val="0"/>
              </a:spcAft>
              <a:buNone/>
            </a:pPr>
            <a:r>
              <a:rPr lang="en" sz="3000"/>
              <a:t>Multi-Factorial</a:t>
            </a:r>
            <a:endParaRPr sz="3000"/>
          </a:p>
          <a:p>
            <a:pPr indent="0" lvl="0" marL="0" rtl="0" algn="ctr">
              <a:spcBef>
                <a:spcPts val="1600"/>
              </a:spcBef>
              <a:spcAft>
                <a:spcPts val="0"/>
              </a:spcAft>
              <a:buNone/>
            </a:pPr>
            <a:r>
              <a:rPr lang="en" sz="3000"/>
              <a:t>Autoimmune</a:t>
            </a:r>
            <a:endParaRPr sz="3000"/>
          </a:p>
          <a:p>
            <a:pPr indent="0" lvl="0" marL="0" algn="ctr">
              <a:spcBef>
                <a:spcPts val="1600"/>
              </a:spcBef>
              <a:spcAft>
                <a:spcPts val="1600"/>
              </a:spcAft>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Hypothesis: Can the Autoimmune Response be Halted?</a:t>
            </a:r>
            <a:endParaRPr/>
          </a:p>
        </p:txBody>
      </p:sp>
      <p:sp>
        <p:nvSpPr>
          <p:cNvPr id="72" name="Shape 72"/>
          <p:cNvSpPr txBox="1"/>
          <p:nvPr>
            <p:ph idx="1" type="body"/>
          </p:nvPr>
        </p:nvSpPr>
        <p:spPr>
          <a:xfrm>
            <a:off x="311700" y="1701050"/>
            <a:ext cx="8520600" cy="22773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2400"/>
              <a:t>Causes of SLE</a:t>
            </a:r>
            <a:endParaRPr sz="2400"/>
          </a:p>
          <a:p>
            <a:pPr indent="0" lvl="0" marL="0" rtl="0" algn="ctr">
              <a:lnSpc>
                <a:spcPct val="200000"/>
              </a:lnSpc>
              <a:spcBef>
                <a:spcPts val="1600"/>
              </a:spcBef>
              <a:spcAft>
                <a:spcPts val="0"/>
              </a:spcAft>
              <a:buNone/>
            </a:pPr>
            <a:r>
              <a:rPr lang="en" sz="2400"/>
              <a:t>Detection / Diagnosis</a:t>
            </a:r>
            <a:endParaRPr sz="2400"/>
          </a:p>
          <a:p>
            <a:pPr indent="0" lvl="0" marL="0" algn="ctr">
              <a:lnSpc>
                <a:spcPct val="200000"/>
              </a:lnSpc>
              <a:spcBef>
                <a:spcPts val="1600"/>
              </a:spcBef>
              <a:spcAft>
                <a:spcPts val="1600"/>
              </a:spcAft>
              <a:buNone/>
            </a:pPr>
            <a:r>
              <a:rPr lang="en" sz="2400"/>
              <a:t>Treatment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Diagnosis </a:t>
            </a:r>
            <a:endParaRPr/>
          </a:p>
        </p:txBody>
      </p:sp>
      <p:sp>
        <p:nvSpPr>
          <p:cNvPr id="78" name="Shape 78"/>
          <p:cNvSpPr txBox="1"/>
          <p:nvPr>
            <p:ph idx="1" type="body"/>
          </p:nvPr>
        </p:nvSpPr>
        <p:spPr>
          <a:xfrm>
            <a:off x="215650" y="10777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Butterfly Rash (across bridge of the nose)</a:t>
            </a:r>
            <a:endParaRPr/>
          </a:p>
          <a:p>
            <a:pPr indent="-342900" lvl="0" marL="457200" rtl="0">
              <a:spcBef>
                <a:spcPts val="1600"/>
              </a:spcBef>
              <a:spcAft>
                <a:spcPts val="0"/>
              </a:spcAft>
              <a:buSzPts val="1800"/>
              <a:buChar char="●"/>
            </a:pPr>
            <a:r>
              <a:rPr lang="en"/>
              <a:t>Blood </a:t>
            </a:r>
            <a:r>
              <a:rPr lang="en"/>
              <a:t>cl</a:t>
            </a:r>
            <a:r>
              <a:rPr lang="en"/>
              <a:t>ots / Stroke / inflammation of </a:t>
            </a:r>
            <a:r>
              <a:rPr lang="en"/>
              <a:t>b</a:t>
            </a:r>
            <a:r>
              <a:rPr lang="en"/>
              <a:t>lood vessels</a:t>
            </a:r>
            <a:endParaRPr/>
          </a:p>
          <a:p>
            <a:pPr indent="-342900" lvl="0" marL="457200" rtl="0">
              <a:spcBef>
                <a:spcPts val="1600"/>
              </a:spcBef>
              <a:spcAft>
                <a:spcPts val="0"/>
              </a:spcAft>
              <a:buSzPts val="1800"/>
              <a:buChar char="●"/>
            </a:pPr>
            <a:r>
              <a:rPr lang="en"/>
              <a:t>Inflammation of the heart</a:t>
            </a:r>
            <a:endParaRPr/>
          </a:p>
          <a:p>
            <a:pPr indent="-342900" lvl="0" marL="457200" rtl="0">
              <a:spcBef>
                <a:spcPts val="1600"/>
              </a:spcBef>
              <a:spcAft>
                <a:spcPts val="0"/>
              </a:spcAft>
              <a:buSzPts val="1800"/>
              <a:buChar char="●"/>
            </a:pPr>
            <a:r>
              <a:rPr lang="en"/>
              <a:t>Memory changes &amp; Seizures</a:t>
            </a:r>
            <a:endParaRPr/>
          </a:p>
          <a:p>
            <a:pPr indent="-342900" lvl="0" marL="457200" rtl="0">
              <a:spcBef>
                <a:spcPts val="1600"/>
              </a:spcBef>
              <a:spcAft>
                <a:spcPts val="0"/>
              </a:spcAft>
              <a:buSzPts val="1800"/>
              <a:buChar char="●"/>
            </a:pPr>
            <a:r>
              <a:rPr lang="en"/>
              <a:t>Inflammation of lung tissue</a:t>
            </a:r>
            <a:endParaRPr u="sng">
              <a:solidFill>
                <a:schemeClr val="hlink"/>
              </a:solidFill>
              <a:hlinkClick r:id="rId3"/>
            </a:endParaRPr>
          </a:p>
          <a:p>
            <a:pPr indent="-342900" lvl="0" marL="457200" rtl="0">
              <a:spcBef>
                <a:spcPts val="1600"/>
              </a:spcBef>
              <a:spcAft>
                <a:spcPts val="0"/>
              </a:spcAft>
              <a:buSzPts val="1800"/>
              <a:buChar char="●"/>
            </a:pPr>
            <a:r>
              <a:rPr lang="en"/>
              <a:t>Decreased kidney function / kidney failure</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79" name="Shape 79"/>
          <p:cNvPicPr preferRelativeResize="0"/>
          <p:nvPr/>
        </p:nvPicPr>
        <p:blipFill>
          <a:blip r:embed="rId4">
            <a:alphaModFix/>
          </a:blip>
          <a:stretch>
            <a:fillRect/>
          </a:stretch>
        </p:blipFill>
        <p:spPr>
          <a:xfrm>
            <a:off x="5713550" y="1701975"/>
            <a:ext cx="3298050" cy="328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26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SLE </a:t>
            </a:r>
            <a:r>
              <a:rPr lang="en"/>
              <a:t>Pathogenesis</a:t>
            </a:r>
            <a:endParaRPr/>
          </a:p>
        </p:txBody>
      </p:sp>
      <p:sp>
        <p:nvSpPr>
          <p:cNvPr id="85" name="Shape 85"/>
          <p:cNvSpPr txBox="1"/>
          <p:nvPr>
            <p:ph idx="1" type="body"/>
          </p:nvPr>
        </p:nvSpPr>
        <p:spPr>
          <a:xfrm>
            <a:off x="311700" y="1152475"/>
            <a:ext cx="28080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6" name="Shape 86"/>
          <p:cNvPicPr preferRelativeResize="0"/>
          <p:nvPr/>
        </p:nvPicPr>
        <p:blipFill>
          <a:blip r:embed="rId3">
            <a:alphaModFix/>
          </a:blip>
          <a:stretch>
            <a:fillRect/>
          </a:stretch>
        </p:blipFill>
        <p:spPr>
          <a:xfrm>
            <a:off x="3119856" y="69363"/>
            <a:ext cx="5948170" cy="5004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Biological Mechanism: Signal Transfer / Antigen Detection</a:t>
            </a:r>
            <a:endParaRPr/>
          </a:p>
          <a:p>
            <a:pPr indent="0" lvl="0" marL="0" rtl="0">
              <a:spcBef>
                <a:spcPts val="0"/>
              </a:spcBef>
              <a:spcAft>
                <a:spcPts val="0"/>
              </a:spcAft>
              <a:buNone/>
            </a:pPr>
            <a:r>
              <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 1 Interferon: a cytokine </a:t>
            </a:r>
            <a:endParaRPr/>
          </a:p>
          <a:p>
            <a:pPr indent="0" lvl="0" marL="0">
              <a:spcBef>
                <a:spcPts val="1600"/>
              </a:spcBef>
              <a:spcAft>
                <a:spcPts val="0"/>
              </a:spcAft>
              <a:buNone/>
            </a:pPr>
            <a:r>
              <a:rPr lang="en"/>
              <a:t>Used to recruit more T-Cells &amp; B-Cells</a:t>
            </a:r>
            <a:endParaRPr/>
          </a:p>
          <a:p>
            <a:pPr indent="0" lvl="0" marL="0" rtl="0">
              <a:spcBef>
                <a:spcPts val="1600"/>
              </a:spcBef>
              <a:spcAft>
                <a:spcPts val="1600"/>
              </a:spcAft>
              <a:buNone/>
            </a:pPr>
            <a:r>
              <a:t/>
            </a:r>
            <a:endParaRPr/>
          </a:p>
        </p:txBody>
      </p:sp>
      <p:pic>
        <p:nvPicPr>
          <p:cNvPr id="93" name="Shape 93"/>
          <p:cNvPicPr preferRelativeResize="0"/>
          <p:nvPr/>
        </p:nvPicPr>
        <p:blipFill>
          <a:blip r:embed="rId3">
            <a:alphaModFix/>
          </a:blip>
          <a:stretch>
            <a:fillRect/>
          </a:stretch>
        </p:blipFill>
        <p:spPr>
          <a:xfrm>
            <a:off x="5340375" y="1234175"/>
            <a:ext cx="3491925" cy="3708950"/>
          </a:xfrm>
          <a:prstGeom prst="rect">
            <a:avLst/>
          </a:prstGeom>
          <a:noFill/>
          <a:ln>
            <a:noFill/>
          </a:ln>
        </p:spPr>
      </p:pic>
      <p:pic>
        <p:nvPicPr>
          <p:cNvPr id="94" name="Shape 94"/>
          <p:cNvPicPr preferRelativeResize="0"/>
          <p:nvPr/>
        </p:nvPicPr>
        <p:blipFill>
          <a:blip r:embed="rId4">
            <a:alphaModFix/>
          </a:blip>
          <a:stretch>
            <a:fillRect/>
          </a:stretch>
        </p:blipFill>
        <p:spPr>
          <a:xfrm>
            <a:off x="129375" y="2231026"/>
            <a:ext cx="5123974" cy="271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Anifrolumab</a:t>
            </a:r>
            <a:r>
              <a:rPr lang="en"/>
              <a:t> Role in the Pathway</a:t>
            </a:r>
            <a:endParaRPr/>
          </a:p>
        </p:txBody>
      </p:sp>
      <p:sp>
        <p:nvSpPr>
          <p:cNvPr id="100" name="Shape 100"/>
          <p:cNvSpPr txBox="1"/>
          <p:nvPr>
            <p:ph idx="1" type="body"/>
          </p:nvPr>
        </p:nvSpPr>
        <p:spPr>
          <a:xfrm>
            <a:off x="6766300" y="1152475"/>
            <a:ext cx="20661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Anifrolumab:</a:t>
            </a:r>
            <a:endParaRPr/>
          </a:p>
          <a:p>
            <a:pPr indent="0" lvl="0" marL="0">
              <a:spcBef>
                <a:spcPts val="1600"/>
              </a:spcBef>
              <a:spcAft>
                <a:spcPts val="1600"/>
              </a:spcAft>
              <a:buNone/>
            </a:pPr>
            <a:r>
              <a:rPr lang="en"/>
              <a:t>A cytokine Receptor blocking protein that inhibits the binding of Type 1 Interferon.</a:t>
            </a:r>
            <a:endParaRPr/>
          </a:p>
        </p:txBody>
      </p:sp>
      <p:pic>
        <p:nvPicPr>
          <p:cNvPr id="101" name="Shape 101"/>
          <p:cNvPicPr preferRelativeResize="0"/>
          <p:nvPr/>
        </p:nvPicPr>
        <p:blipFill>
          <a:blip r:embed="rId3">
            <a:alphaModFix/>
          </a:blip>
          <a:stretch>
            <a:fillRect/>
          </a:stretch>
        </p:blipFill>
        <p:spPr>
          <a:xfrm>
            <a:off x="311700" y="1104479"/>
            <a:ext cx="6454601" cy="3416400"/>
          </a:xfrm>
          <a:prstGeom prst="rect">
            <a:avLst/>
          </a:prstGeom>
          <a:noFill/>
          <a:ln>
            <a:noFill/>
          </a:ln>
        </p:spPr>
      </p:pic>
      <p:sp>
        <p:nvSpPr>
          <p:cNvPr id="102" name="Shape 102"/>
          <p:cNvSpPr/>
          <p:nvPr/>
        </p:nvSpPr>
        <p:spPr>
          <a:xfrm>
            <a:off x="1641000" y="1530500"/>
            <a:ext cx="921300" cy="921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of </a:t>
            </a:r>
            <a:r>
              <a:rPr lang="en"/>
              <a:t>antibody</a:t>
            </a:r>
            <a:r>
              <a:rPr lang="en"/>
              <a:t> </a:t>
            </a:r>
            <a:r>
              <a:rPr lang="en"/>
              <a:t>presence</a:t>
            </a:r>
            <a:r>
              <a:rPr lang="en"/>
              <a:t> for </a:t>
            </a:r>
            <a:r>
              <a:rPr lang="en"/>
              <a:t>Diagnosis</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b="1" lang="en" sz="3000"/>
              <a:t>Primary </a:t>
            </a:r>
            <a:r>
              <a:rPr b="1" lang="en" sz="3000"/>
              <a:t>Diagnostic</a:t>
            </a:r>
            <a:r>
              <a:rPr b="1" lang="en" sz="3000"/>
              <a:t> tool:</a:t>
            </a:r>
            <a:r>
              <a:rPr lang="en" sz="3000"/>
              <a:t> </a:t>
            </a:r>
            <a:r>
              <a:rPr lang="en" sz="3000"/>
              <a:t>Anti-double-stranded DNA (anti-dsDNA)</a:t>
            </a:r>
            <a:endParaRPr sz="3000"/>
          </a:p>
          <a:p>
            <a:pPr indent="0" lvl="0" marL="0" rtl="0" algn="l">
              <a:spcBef>
                <a:spcPts val="1600"/>
              </a:spcBef>
              <a:spcAft>
                <a:spcPts val="0"/>
              </a:spcAft>
              <a:buNone/>
            </a:pPr>
            <a:r>
              <a:rPr b="1" lang="en" sz="3000"/>
              <a:t>Proposed </a:t>
            </a:r>
            <a:r>
              <a:rPr b="1" lang="en" sz="3000"/>
              <a:t>Diagnostic</a:t>
            </a:r>
            <a:r>
              <a:rPr b="1" lang="en" sz="3000"/>
              <a:t> tool:</a:t>
            </a:r>
            <a:r>
              <a:rPr lang="en" sz="3000"/>
              <a:t> A</a:t>
            </a:r>
            <a:r>
              <a:rPr lang="en" sz="3000"/>
              <a:t>nti-nucleosome</a:t>
            </a:r>
            <a:endParaRPr sz="3000"/>
          </a:p>
          <a:p>
            <a:pPr indent="-393700" lvl="0" marL="914400" rtl="0" algn="l">
              <a:spcBef>
                <a:spcPts val="1600"/>
              </a:spcBef>
              <a:spcAft>
                <a:spcPts val="0"/>
              </a:spcAft>
              <a:buSzPts val="2600"/>
              <a:buChar char="●"/>
            </a:pPr>
            <a:r>
              <a:rPr lang="en" sz="2600"/>
              <a:t>SLE have impaired clearance of nucleosomes, </a:t>
            </a:r>
            <a:r>
              <a:rPr lang="en" sz="2600"/>
              <a:t>inducing</a:t>
            </a:r>
            <a:r>
              <a:rPr lang="en" sz="2600"/>
              <a:t> an antigen-driven </a:t>
            </a:r>
            <a:r>
              <a:rPr lang="en" sz="2600"/>
              <a:t>response</a:t>
            </a:r>
            <a:endParaRPr sz="2600"/>
          </a:p>
          <a:p>
            <a:pPr indent="-393700" lvl="0" marL="914400" rtl="0" algn="l">
              <a:spcBef>
                <a:spcPts val="0"/>
              </a:spcBef>
              <a:spcAft>
                <a:spcPts val="0"/>
              </a:spcAft>
              <a:buSzPts val="2600"/>
              <a:buChar char="●"/>
            </a:pPr>
            <a:r>
              <a:rPr lang="en" sz="2600"/>
              <a:t>These antibodies appear </a:t>
            </a:r>
            <a:r>
              <a:rPr lang="en" sz="2600"/>
              <a:t>earlier and persist longer</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of Testing/</a:t>
            </a:r>
            <a:r>
              <a:rPr lang="en"/>
              <a:t>Analysis</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a:t>Experiment</a:t>
            </a:r>
            <a:r>
              <a:rPr b="1" lang="en" sz="3000"/>
              <a:t> tested sample population of SLE patients in Hospital in India.</a:t>
            </a:r>
            <a:endParaRPr sz="3000"/>
          </a:p>
          <a:p>
            <a:pPr indent="0" lvl="0" marL="0">
              <a:spcBef>
                <a:spcPts val="1600"/>
              </a:spcBef>
              <a:spcAft>
                <a:spcPts val="0"/>
              </a:spcAft>
              <a:buNone/>
            </a:pPr>
            <a:r>
              <a:rPr b="1" lang="en" sz="3000"/>
              <a:t>Testing/Analysis: </a:t>
            </a:r>
            <a:endParaRPr sz="3000"/>
          </a:p>
          <a:p>
            <a:pPr indent="-393700" lvl="0" marL="914400" rtl="0">
              <a:spcBef>
                <a:spcPts val="1600"/>
              </a:spcBef>
              <a:spcAft>
                <a:spcPts val="0"/>
              </a:spcAft>
              <a:buSzPts val="2600"/>
              <a:buChar char="●"/>
            </a:pPr>
            <a:r>
              <a:rPr lang="en" sz="2600"/>
              <a:t>Blood samples -- ELISA testing</a:t>
            </a:r>
            <a:endParaRPr sz="2600"/>
          </a:p>
          <a:p>
            <a:pPr indent="-393700" lvl="0" marL="914400" rtl="0">
              <a:spcBef>
                <a:spcPts val="0"/>
              </a:spcBef>
              <a:spcAft>
                <a:spcPts val="0"/>
              </a:spcAft>
              <a:buSzPts val="2600"/>
              <a:buChar char="●"/>
            </a:pPr>
            <a:r>
              <a:rPr lang="en" sz="2600"/>
              <a:t>Analysis -- Sensitivity and specificity; SLEDAI index</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