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330" r:id="rId2"/>
    <p:sldId id="331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430CB-127B-1742-ABE3-EB066BA9E2C0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53C04-EDB2-6944-A835-41F49987E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53C04-EDB2-6944-A835-41F49987EC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6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31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Which ball has more free energy?</a:t>
            </a:r>
          </a:p>
          <a:p>
            <a:r>
              <a:rPr lang="en-US" smtClean="0"/>
              <a:t>https://www.polleverywhere.com/multiple_choice_polls/f5wgffjv0kkAaKF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89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51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0F4B4-3884-054F-BF39-E6DE68C443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93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19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Better option to help these reactions proceed?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0F4B4-3884-054F-BF39-E6DE68C443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80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22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3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Does the enzyme alter the free energy of the system?</a:t>
            </a:r>
          </a:p>
          <a:p>
            <a:r>
              <a:rPr lang="en-US" smtClean="0"/>
              <a:t>https://www.polleverywhere.com/multiple_choice_polls/IU1L05eSCjIbwcT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25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7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RIght now I am in SL411, but this summer I will be in...</a:t>
            </a:r>
          </a:p>
          <a:p>
            <a:r>
              <a:rPr lang="en-US" smtClean="0"/>
              <a:t>https://www.polleverywhere.com/clickable_images/A0LPUGy9nAXYQGz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53C04-EDB2-6944-A835-41F49987EC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44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Will the reaction pictured proceed?</a:t>
            </a:r>
          </a:p>
          <a:p>
            <a:r>
              <a:rPr lang="en-US" smtClean="0"/>
              <a:t>https://www.polleverywhere.com/multiple_choice_polls/cH1IR0C7N7DD5Rf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4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8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sugars joined by a condensation reaction that creates a </a:t>
            </a:r>
            <a:r>
              <a:rPr lang="en-US" dirty="0" err="1" smtClean="0"/>
              <a:t>glycosidic</a:t>
            </a:r>
            <a:r>
              <a:rPr lang="en-US" dirty="0" smtClean="0"/>
              <a:t> bond</a:t>
            </a:r>
          </a:p>
          <a:p>
            <a:endParaRPr lang="en-US" dirty="0" smtClean="0"/>
          </a:p>
          <a:p>
            <a:r>
              <a:rPr lang="en-US" dirty="0" smtClean="0"/>
              <a:t>In contrast, the </a:t>
            </a:r>
            <a:r>
              <a:rPr lang="en-US" dirty="0" err="1" smtClean="0"/>
              <a:t>phosophoanhydride</a:t>
            </a:r>
            <a:r>
              <a:rPr lang="en-US" dirty="0" smtClean="0"/>
              <a:t> in</a:t>
            </a:r>
            <a:r>
              <a:rPr lang="en-US" baseline="0" dirty="0" smtClean="0"/>
              <a:t> ATP is a high energy bond.  The terminal phosphate is </a:t>
            </a:r>
            <a:r>
              <a:rPr lang="en-US" baseline="0" dirty="0" err="1" smtClean="0"/>
              <a:t>readilt</a:t>
            </a:r>
            <a:r>
              <a:rPr lang="en-US" baseline="0" dirty="0" smtClean="0"/>
              <a:t> transferred to other molecules as </a:t>
            </a:r>
            <a:r>
              <a:rPr lang="en-US" baseline="0" dirty="0" err="1" smtClean="0"/>
              <a:t>aless</a:t>
            </a:r>
            <a:r>
              <a:rPr lang="en-US" baseline="0" dirty="0" smtClean="0"/>
              <a:t> energy rich bond and so ha s </a:t>
            </a:r>
            <a:r>
              <a:rPr lang="en-US" baseline="0" dirty="0" err="1" smtClean="0"/>
              <a:t>alarge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neg</a:t>
            </a:r>
            <a:r>
              <a:rPr lang="en-US" baseline="0" dirty="0" smtClean="0"/>
              <a:t> 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0F4B4-3884-054F-BF39-E6DE68C443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15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Select a reaction that could be coupled to a reaction with a deltaG of +3.56kJ/mol</a:t>
            </a:r>
          </a:p>
          <a:p>
            <a:r>
              <a:rPr lang="en-US" smtClean="0"/>
              <a:t>https://www.polleverywhere.com/multiple_choice_polls/Hdswc1HHU8SLWjY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55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45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44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950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62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41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EE691E7-6F6D-E04E-A046-ECAD2D400E40}" type="slidenum">
              <a:rPr lang="en-US" sz="1200" b="0"/>
              <a:pPr/>
              <a:t>29</a:t>
            </a:fld>
            <a:endParaRPr lang="en-US" sz="1200" b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79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93A5753-ED49-F54A-A8C0-381DC2198C2C}" type="slidenum">
              <a:rPr lang="en-US" sz="1200" b="0"/>
              <a:pPr/>
              <a:t>31</a:t>
            </a:fld>
            <a:endParaRPr lang="en-US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93A5753-ED49-F54A-A8C0-381DC2198C2C}" type="slidenum">
              <a:rPr lang="en-US" sz="1200" b="0"/>
              <a:pPr/>
              <a:t>32</a:t>
            </a:fld>
            <a:endParaRPr lang="en-US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DE05981-396C-B847-AE4D-BE61BF34E9DD}" type="slidenum">
              <a:rPr lang="en-US" sz="1200" b="0"/>
              <a:pPr/>
              <a:t>33</a:t>
            </a:fld>
            <a:endParaRPr lang="en-US" sz="1200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7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26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5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82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32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03AB-C196-4248-9A18-FADB52FA7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4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CCF-7001-E245-8D8C-4496840D67F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65B-F9A0-2148-948F-D853FA254E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CCF-7001-E245-8D8C-4496840D67F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65B-F9A0-2148-948F-D853FA254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CCF-7001-E245-8D8C-4496840D67F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65B-F9A0-2148-948F-D853FA254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CCF-7001-E245-8D8C-4496840D67F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65B-F9A0-2148-948F-D853FA254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CCF-7001-E245-8D8C-4496840D67F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65B-F9A0-2148-948F-D853FA254E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CCF-7001-E245-8D8C-4496840D67F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65B-F9A0-2148-948F-D853FA254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CCF-7001-E245-8D8C-4496840D67F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65B-F9A0-2148-948F-D853FA254E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CCF-7001-E245-8D8C-4496840D67F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65B-F9A0-2148-948F-D853FA254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CCF-7001-E245-8D8C-4496840D67F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65B-F9A0-2148-948F-D853FA254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CCF-7001-E245-8D8C-4496840D67F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65B-F9A0-2148-948F-D853FA254E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FCCF-7001-E245-8D8C-4496840D67F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265B-F9A0-2148-948F-D853FA254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999FCCF-7001-E245-8D8C-4496840D67F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E7F265B-F9A0-2148-948F-D853FA254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9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14.png"/><Relationship Id="rId5" Type="http://schemas.openxmlformats.org/officeDocument/2006/relationships/image" Target="../media/image15.jp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21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080"/>
            <a:ext cx="8229600" cy="990600"/>
          </a:xfrm>
        </p:spPr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55" y="1259634"/>
            <a:ext cx="8873906" cy="559836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Quiz on TUESDAY 3/20</a:t>
            </a:r>
          </a:p>
          <a:p>
            <a:pPr lvl="1"/>
            <a:r>
              <a:rPr lang="en-US" dirty="0" smtClean="0"/>
              <a:t>Final PLA- led study session MONDAY 3/19 at 10am</a:t>
            </a:r>
          </a:p>
          <a:p>
            <a:pPr marL="274320" lvl="1" indent="0">
              <a:buNone/>
            </a:pPr>
            <a:r>
              <a:rPr lang="en-US" u="sng" dirty="0" smtClean="0"/>
              <a:t>Study strategies</a:t>
            </a:r>
          </a:p>
          <a:p>
            <a:pPr lvl="1"/>
            <a:r>
              <a:rPr lang="en-US" dirty="0" smtClean="0"/>
              <a:t>Read text BEFORE the related lecture</a:t>
            </a:r>
          </a:p>
          <a:p>
            <a:pPr lvl="2"/>
            <a:r>
              <a:rPr lang="en-US" dirty="0" smtClean="0"/>
              <a:t>Lecture will highlight key concepts &amp; look at examples</a:t>
            </a:r>
          </a:p>
          <a:p>
            <a:pPr lvl="2"/>
            <a:r>
              <a:rPr lang="en-US" dirty="0" smtClean="0"/>
              <a:t>Text will provide detail and additional examples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‘chapter objectives’ as study guide</a:t>
            </a:r>
          </a:p>
          <a:p>
            <a:pPr lvl="1"/>
            <a:r>
              <a:rPr lang="en-US" dirty="0"/>
              <a:t>Practice with the ‘odd’ end of chapter questions – the answers are in the back of your text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First homework assignments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Worksheet on how to identify a primary research article and provide a citation (</a:t>
            </a:r>
            <a:r>
              <a:rPr lang="en-US" dirty="0" err="1" smtClean="0"/>
              <a:t>ie</a:t>
            </a:r>
            <a:r>
              <a:rPr lang="en-US" dirty="0" smtClean="0"/>
              <a:t> Primary literature citation/PLC#1) </a:t>
            </a:r>
            <a:r>
              <a:rPr lang="en-US" dirty="0" smtClean="0">
                <a:solidFill>
                  <a:srgbClr val="D2533C"/>
                </a:solidFill>
              </a:rPr>
              <a:t>due TONIGHT at midnight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Self assessment </a:t>
            </a:r>
            <a:r>
              <a:rPr lang="en-US" dirty="0" smtClean="0">
                <a:solidFill>
                  <a:schemeClr val="tx2"/>
                </a:solidFill>
              </a:rPr>
              <a:t>due SUNDAY at </a:t>
            </a:r>
            <a:r>
              <a:rPr lang="en-US" dirty="0" smtClean="0">
                <a:solidFill>
                  <a:srgbClr val="D2533C"/>
                </a:solidFill>
              </a:rPr>
              <a:t>midnight</a:t>
            </a:r>
          </a:p>
          <a:p>
            <a:pPr marL="274320" lvl="1" indent="0">
              <a:buNone/>
            </a:pPr>
            <a:endParaRPr lang="en-US" b="1" dirty="0" smtClean="0"/>
          </a:p>
          <a:p>
            <a:pPr marL="274320" lvl="1" indent="0" algn="ctr">
              <a:buNone/>
            </a:pPr>
            <a:r>
              <a:rPr lang="en-US" sz="2600" b="1" dirty="0" smtClean="0"/>
              <a:t>Starting TODAY: you </a:t>
            </a:r>
            <a:r>
              <a:rPr lang="en-US" sz="2600" b="1" dirty="0"/>
              <a:t>MUST have a </a:t>
            </a:r>
            <a:r>
              <a:rPr lang="en-US" sz="2600" b="1" dirty="0" smtClean="0"/>
              <a:t>poll everywhere </a:t>
            </a:r>
            <a:r>
              <a:rPr lang="en-US" sz="2600" b="1" dirty="0"/>
              <a:t>account to get full class participation </a:t>
            </a:r>
            <a:r>
              <a:rPr lang="en-US" sz="2600" b="1" dirty="0" smtClean="0"/>
              <a:t>credit</a:t>
            </a:r>
            <a:endParaRPr lang="en-US" dirty="0" smtClean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50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70153" cy="4876800"/>
          </a:xfrm>
        </p:spPr>
        <p:txBody>
          <a:bodyPr/>
          <a:lstStyle/>
          <a:p>
            <a:r>
              <a:rPr lang="en-US" dirty="0" smtClean="0"/>
              <a:t>Chemical reactions proceed in the direction that leads to a loss of free energy (energy to do work: c-b= ΔG)</a:t>
            </a:r>
          </a:p>
          <a:p>
            <a:pPr lvl="1"/>
            <a:r>
              <a:rPr lang="en-US" dirty="0" smtClean="0"/>
              <a:t>Measure in kJ/</a:t>
            </a:r>
            <a:r>
              <a:rPr lang="en-US" dirty="0" err="1" smtClean="0"/>
              <a:t>mol</a:t>
            </a:r>
            <a:endParaRPr lang="en-US" dirty="0" smtClean="0"/>
          </a:p>
          <a:p>
            <a:pPr lvl="1"/>
            <a:r>
              <a:rPr lang="en-US" dirty="0" smtClean="0"/>
              <a:t>More disorder = less free energy (</a:t>
            </a:r>
            <a:r>
              <a:rPr lang="en-US" dirty="0"/>
              <a:t>negative </a:t>
            </a:r>
            <a:r>
              <a:rPr lang="en-US" dirty="0" smtClean="0"/>
              <a:t>ΔG)</a:t>
            </a:r>
          </a:p>
          <a:p>
            <a:pPr lvl="1"/>
            <a:r>
              <a:rPr lang="en-US" dirty="0" smtClean="0"/>
              <a:t>energy is needed to create order </a:t>
            </a:r>
            <a:r>
              <a:rPr lang="en-US" dirty="0"/>
              <a:t>(positive </a:t>
            </a:r>
            <a:r>
              <a:rPr lang="en-US" dirty="0" smtClean="0"/>
              <a:t>ΔG)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4" name="Picture 3" descr="spontaneou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47"/>
          <a:stretch/>
        </p:blipFill>
        <p:spPr>
          <a:xfrm>
            <a:off x="2894854" y="3817469"/>
            <a:ext cx="3426628" cy="254560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 flipV="1">
            <a:off x="1978985" y="4706471"/>
            <a:ext cx="1771251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978985" y="6330658"/>
            <a:ext cx="1774231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33180" y="4474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1107" y="61058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5749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lide.url=https://www.polleverywhere.com/multiple_choice_polls/f5wgffjv0kkAaKF" descr="C9D998A3-1813-4636-91E7-BDC0AA9D8820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3298824"/>
            <a:ext cx="9017000" cy="3495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6147" y="955719"/>
            <a:ext cx="1290088" cy="20764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62812" y="955719"/>
            <a:ext cx="1290088" cy="20764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89918" y="1740735"/>
            <a:ext cx="1290088" cy="12914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>
            <a:off x="6813275" y="1651221"/>
            <a:ext cx="1562215" cy="1380924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29615" y="584729"/>
            <a:ext cx="423310" cy="37099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41245" y="584729"/>
            <a:ext cx="423310" cy="37099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68351" y="1369745"/>
            <a:ext cx="423310" cy="37099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13275" y="1369745"/>
            <a:ext cx="423310" cy="37099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6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PQues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Which ball has more free energy?</a:t>
            </a: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6147" y="1894990"/>
            <a:ext cx="1290088" cy="20764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62812" y="1894990"/>
            <a:ext cx="1290088" cy="20764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89918" y="2680006"/>
            <a:ext cx="1290088" cy="12914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6813275" y="2590492"/>
            <a:ext cx="1562215" cy="1380924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29615" y="1524000"/>
            <a:ext cx="423310" cy="37099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41245" y="1524000"/>
            <a:ext cx="423310" cy="37099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68351" y="2309016"/>
            <a:ext cx="423310" cy="37099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13275" y="2309016"/>
            <a:ext cx="423310" cy="37099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47" y="4878592"/>
            <a:ext cx="6433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 energy= difference between point c and b</a:t>
            </a:r>
          </a:p>
          <a:p>
            <a:endParaRPr lang="en-US" dirty="0"/>
          </a:p>
          <a:p>
            <a:r>
              <a:rPr lang="en-US" dirty="0" smtClean="0"/>
              <a:t>What limits the release of free energy from the ball on box A?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0994" y="167323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231" y="37395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00760" y="1894990"/>
            <a:ext cx="185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0760" y="3971416"/>
            <a:ext cx="185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504531" y="3971416"/>
            <a:ext cx="185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534000" y="2680006"/>
            <a:ext cx="185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97619" y="244614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75002" y="37158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3961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2151" cy="4876800"/>
          </a:xfrm>
        </p:spPr>
        <p:txBody>
          <a:bodyPr/>
          <a:lstStyle/>
          <a:p>
            <a:r>
              <a:rPr lang="en-US" dirty="0" smtClean="0"/>
              <a:t>Chemical reactions proceed </a:t>
            </a:r>
            <a:r>
              <a:rPr lang="en-US" dirty="0" smtClean="0">
                <a:solidFill>
                  <a:srgbClr val="D2533C"/>
                </a:solidFill>
              </a:rPr>
              <a:t>only</a:t>
            </a:r>
            <a:r>
              <a:rPr lang="en-US" dirty="0" smtClean="0"/>
              <a:t> in the direction that leads to a loss of free energy (energy to do work: c-b = ΔG) </a:t>
            </a:r>
          </a:p>
          <a:p>
            <a:pPr lvl="1"/>
            <a:r>
              <a:rPr lang="en-US" dirty="0" smtClean="0"/>
              <a:t>More disorder = less free energy (</a:t>
            </a:r>
            <a:r>
              <a:rPr lang="en-US" dirty="0"/>
              <a:t>negative </a:t>
            </a:r>
            <a:r>
              <a:rPr lang="en-US" dirty="0" smtClean="0"/>
              <a:t>ΔG)</a:t>
            </a:r>
          </a:p>
          <a:p>
            <a:pPr lvl="1"/>
            <a:r>
              <a:rPr lang="en-US" dirty="0" smtClean="0"/>
              <a:t>energy is needed to create order </a:t>
            </a:r>
            <a:r>
              <a:rPr lang="en-US" dirty="0"/>
              <a:t>(positive </a:t>
            </a:r>
            <a:r>
              <a:rPr lang="en-US" dirty="0" smtClean="0"/>
              <a:t>ΔG)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Picture 2" descr="figure_03_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15" b="18898"/>
          <a:stretch/>
        </p:blipFill>
        <p:spPr bwMode="auto">
          <a:xfrm>
            <a:off x="1598706" y="3857133"/>
            <a:ext cx="2914701" cy="251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66488" y="3961328"/>
            <a:ext cx="4202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BUT even energetically favorable reactions can’t always proceed at cellular condition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Cellular compounds in a stable state require </a:t>
            </a:r>
            <a:r>
              <a:rPr lang="en-US" dirty="0" smtClean="0">
                <a:solidFill>
                  <a:srgbClr val="D2533C"/>
                </a:solidFill>
              </a:rPr>
              <a:t>activation energy</a:t>
            </a:r>
            <a:r>
              <a:rPr lang="en-US" dirty="0" smtClean="0"/>
              <a:t> to change to a lower energy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5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Reactions proceed to 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728" y="1600200"/>
            <a:ext cx="3786072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Y</a:t>
            </a:r>
            <a:r>
              <a:rPr lang="en-US" dirty="0" smtClean="0">
                <a:sym typeface="Wingdings"/>
              </a:rPr>
              <a:t>X is faster than XY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BUT:</a:t>
            </a:r>
          </a:p>
          <a:p>
            <a:r>
              <a:rPr lang="en-US" dirty="0" smtClean="0">
                <a:sym typeface="Wingdings"/>
              </a:rPr>
              <a:t>more YX reaction= &gt; X</a:t>
            </a:r>
          </a:p>
          <a:p>
            <a:r>
              <a:rPr lang="en-US" dirty="0" smtClean="0">
                <a:sym typeface="Wingdings"/>
              </a:rPr>
              <a:t>more likely XY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ΔG depends on the concentrations</a:t>
            </a: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Equilibrium is reached when concentrations of X and Y are stable </a:t>
            </a:r>
            <a:endParaRPr lang="en-US" dirty="0">
              <a:sym typeface="Wingdings"/>
            </a:endParaRPr>
          </a:p>
        </p:txBody>
      </p:sp>
      <p:pic>
        <p:nvPicPr>
          <p:cNvPr id="5" name="Picture 3" descr="figure 3-1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5" b="76929"/>
          <a:stretch/>
        </p:blipFill>
        <p:spPr bwMode="auto">
          <a:xfrm>
            <a:off x="354628" y="1600200"/>
            <a:ext cx="4159564" cy="178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igure 3-1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5" t="75877" r="16939" b="9994"/>
          <a:stretch/>
        </p:blipFill>
        <p:spPr bwMode="auto">
          <a:xfrm>
            <a:off x="745710" y="5149540"/>
            <a:ext cx="3685652" cy="98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Notched Right Arrow 8"/>
          <p:cNvSpPr/>
          <p:nvPr/>
        </p:nvSpPr>
        <p:spPr>
          <a:xfrm rot="5400000">
            <a:off x="2174239" y="4051963"/>
            <a:ext cx="704053" cy="773122"/>
          </a:xfrm>
          <a:prstGeom prst="notchedRightArrow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16192" y="3855224"/>
            <a:ext cx="122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eventually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Notched Right Arrow 10"/>
          <p:cNvSpPr/>
          <p:nvPr/>
        </p:nvSpPr>
        <p:spPr>
          <a:xfrm rot="5400000">
            <a:off x="2174240" y="3224154"/>
            <a:ext cx="704053" cy="773122"/>
          </a:xfrm>
          <a:prstGeom prst="notchedRightArrow">
            <a:avLst/>
          </a:prstGeom>
          <a:solidFill>
            <a:srgbClr val="3366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42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90710"/>
            <a:ext cx="901913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Activation energy limits spontaneous reactions</a:t>
            </a:r>
            <a:endParaRPr lang="en-US" sz="3600" dirty="0"/>
          </a:p>
        </p:txBody>
      </p:sp>
      <p:pic>
        <p:nvPicPr>
          <p:cNvPr id="6" name="Content Placeholder 5" descr="AAAWEAT0-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10" b="-2910"/>
          <a:stretch>
            <a:fillRect/>
          </a:stretch>
        </p:blipFill>
        <p:spPr>
          <a:xfrm>
            <a:off x="1803556" y="3297824"/>
            <a:ext cx="5455941" cy="3233150"/>
          </a:xfrm>
        </p:spPr>
      </p:pic>
      <p:sp>
        <p:nvSpPr>
          <p:cNvPr id="7" name="TextBox 6"/>
          <p:cNvSpPr txBox="1"/>
          <p:nvPr/>
        </p:nvSpPr>
        <p:spPr>
          <a:xfrm>
            <a:off x="672712" y="1248036"/>
            <a:ext cx="789992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Only a fraction of molecules have enough energy to overcome the activation energy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Favorable reactions can be VERY SLOW…even years to happen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Heat can increase # molecules that have higher kinetic energy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Not easy to manipulate in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8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22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Enzymes catalyze reactions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23094" cy="4876800"/>
          </a:xfrm>
        </p:spPr>
        <p:txBody>
          <a:bodyPr/>
          <a:lstStyle/>
          <a:p>
            <a:r>
              <a:rPr lang="en-US" dirty="0" smtClean="0"/>
              <a:t>Reduce the energy needs (</a:t>
            </a:r>
            <a:r>
              <a:rPr lang="en-US" b="1" dirty="0">
                <a:solidFill>
                  <a:srgbClr val="D2533C"/>
                </a:solidFill>
              </a:rPr>
              <a:t>activation </a:t>
            </a:r>
            <a:r>
              <a:rPr lang="en-US" b="1" dirty="0" smtClean="0">
                <a:solidFill>
                  <a:srgbClr val="D2533C"/>
                </a:solidFill>
              </a:rPr>
              <a:t>energy) </a:t>
            </a:r>
            <a:r>
              <a:rPr lang="en-US" dirty="0" smtClean="0"/>
              <a:t>to initiate spontaneous reactions:</a:t>
            </a:r>
            <a:endParaRPr lang="en-US" b="1" dirty="0" smtClean="0">
              <a:solidFill>
                <a:srgbClr val="D2533C"/>
              </a:solidFill>
            </a:endParaRPr>
          </a:p>
          <a:p>
            <a:pPr lvl="1"/>
            <a:r>
              <a:rPr lang="en-US" dirty="0" smtClean="0"/>
              <a:t>Still proceed from less favorable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more favorable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do not change the DIRECTION of a reaction</a:t>
            </a:r>
            <a:endParaRPr lang="en-US" dirty="0">
              <a:solidFill>
                <a:srgbClr val="292934"/>
              </a:solidFill>
            </a:endParaRPr>
          </a:p>
        </p:txBody>
      </p:sp>
      <p:pic>
        <p:nvPicPr>
          <p:cNvPr id="4" name="Picture 2" descr="figure_03_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567" y="3471080"/>
            <a:ext cx="6530788" cy="338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93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Enzymes and 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8825" cy="4876800"/>
          </a:xfrm>
        </p:spPr>
        <p:txBody>
          <a:bodyPr/>
          <a:lstStyle/>
          <a:p>
            <a:r>
              <a:rPr lang="en-US" dirty="0" smtClean="0"/>
              <a:t>Enzymes increase reaction rate (both forward and reverse)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Reaction obtains equilibrium faster</a:t>
            </a:r>
          </a:p>
          <a:p>
            <a:r>
              <a:rPr lang="en-US" dirty="0" smtClean="0"/>
              <a:t>BUT equilibrium ratio in NOT altered</a:t>
            </a:r>
            <a:endParaRPr lang="en-US" dirty="0"/>
          </a:p>
        </p:txBody>
      </p:sp>
      <p:pic>
        <p:nvPicPr>
          <p:cNvPr id="4" name="Picture 2" descr="figure_03_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67877"/>
            <a:ext cx="85312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56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lide.url=https://www.polleverywhere.com/multiple_choice_polls/IU1L05eSCjIbwcT" descr="FC6B269B-F560-4C54-841B-C9F4AB30A51A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34" y="3284582"/>
            <a:ext cx="7699530" cy="3481271"/>
          </a:xfrm>
          <a:prstGeom prst="rect">
            <a:avLst/>
          </a:prstGeom>
        </p:spPr>
      </p:pic>
      <p:pic>
        <p:nvPicPr>
          <p:cNvPr id="5" name="Picture 4" descr="biol_02_img014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90" y="375607"/>
            <a:ext cx="5735254" cy="28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2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53"/>
            <a:ext cx="8229600" cy="990600"/>
          </a:xfrm>
        </p:spPr>
        <p:txBody>
          <a:bodyPr/>
          <a:lstStyle/>
          <a:p>
            <a:r>
              <a:rPr lang="en-US" dirty="0" smtClean="0"/>
              <a:t>Enzymes catalyze reactions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587"/>
            <a:ext cx="8432800" cy="1537471"/>
          </a:xfrm>
        </p:spPr>
        <p:txBody>
          <a:bodyPr/>
          <a:lstStyle/>
          <a:p>
            <a:r>
              <a:rPr lang="en-US" dirty="0" smtClean="0"/>
              <a:t>Reduce the energy needs (</a:t>
            </a:r>
            <a:r>
              <a:rPr lang="en-US" b="1" dirty="0">
                <a:solidFill>
                  <a:srgbClr val="D2533C"/>
                </a:solidFill>
              </a:rPr>
              <a:t>activation </a:t>
            </a:r>
            <a:r>
              <a:rPr lang="en-US" b="1" dirty="0" smtClean="0">
                <a:solidFill>
                  <a:srgbClr val="D2533C"/>
                </a:solidFill>
              </a:rPr>
              <a:t>energy) </a:t>
            </a:r>
            <a:r>
              <a:rPr lang="en-US" dirty="0" smtClean="0"/>
              <a:t>to initiate spontaneous reactions:</a:t>
            </a:r>
            <a:endParaRPr lang="en-US" b="1" dirty="0" smtClean="0">
              <a:solidFill>
                <a:srgbClr val="D2533C"/>
              </a:solidFill>
            </a:endParaRPr>
          </a:p>
        </p:txBody>
      </p:sp>
      <p:pic>
        <p:nvPicPr>
          <p:cNvPr id="8" name="Picture 7" descr="08_17CatalyticCyc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610" y="2012271"/>
            <a:ext cx="4927119" cy="4223245"/>
          </a:xfrm>
          <a:prstGeom prst="rect">
            <a:avLst/>
          </a:prstGeom>
          <a:ln w="28575" cmpd="sng">
            <a:solidFill>
              <a:srgbClr val="0000FF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-257681" y="2411803"/>
            <a:ext cx="4460291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Still proceed from less favorable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more </a:t>
            </a:r>
            <a:r>
              <a:rPr lang="en-US" dirty="0" smtClean="0"/>
              <a:t>favorable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do </a:t>
            </a:r>
            <a:r>
              <a:rPr lang="en-US" dirty="0">
                <a:solidFill>
                  <a:schemeClr val="tx2"/>
                </a:solidFill>
              </a:rPr>
              <a:t>not change the DIRECTION of a </a:t>
            </a:r>
            <a:r>
              <a:rPr lang="en-US" dirty="0" smtClean="0">
                <a:solidFill>
                  <a:schemeClr val="tx2"/>
                </a:solidFill>
              </a:rPr>
              <a:t>reaction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>
              <a:solidFill>
                <a:schemeClr val="tx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Highly </a:t>
            </a:r>
            <a:r>
              <a:rPr lang="en-US" dirty="0"/>
              <a:t>selective of their </a:t>
            </a:r>
            <a:r>
              <a:rPr lang="en-US" dirty="0" smtClean="0"/>
              <a:t>substrates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Use non covalent interactions to hold substrate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Lowers activation energy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Converts </a:t>
            </a:r>
            <a:r>
              <a:rPr lang="en-US" dirty="0"/>
              <a:t>substrates to products while </a:t>
            </a:r>
            <a:r>
              <a:rPr lang="en-US" dirty="0" smtClean="0"/>
              <a:t>enzyme remains </a:t>
            </a:r>
            <a:r>
              <a:rPr lang="en-US" b="1" dirty="0" smtClean="0"/>
              <a:t>UNCHANGED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Releases product(s)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Reaction </a:t>
            </a:r>
            <a:r>
              <a:rPr lang="en-US" dirty="0"/>
              <a:t>can be repeated/enzyme reused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48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lide.url=https://www.polleverywhere.com/clickable_images/A0LPUGy9nAXYQGz" descr="43C8CB26-8498-48D5-AFD8-48A2660CB8EB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96" y="434024"/>
            <a:ext cx="8593208" cy="636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82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.url=https://www.polleverywhere.com/multiple_choice_polls/cH1IR0C7N7DD5Rf" descr="C9E913A5-9650-48B4-A4FC-8F38001DBAD8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31" y="2444340"/>
            <a:ext cx="6668279" cy="4350159"/>
          </a:xfrm>
          <a:prstGeom prst="rect">
            <a:avLst/>
          </a:prstGeom>
        </p:spPr>
      </p:pic>
      <p:pic>
        <p:nvPicPr>
          <p:cNvPr id="5" name="Picture 4" descr="Kinetic_and_Thermodynamic_Considerations_for_a_Chemical_Reaction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6" b="11260"/>
          <a:stretch/>
        </p:blipFill>
        <p:spPr>
          <a:xfrm>
            <a:off x="0" y="420656"/>
            <a:ext cx="2383118" cy="25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0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496044"/>
            <a:ext cx="3931920" cy="639762"/>
          </a:xfrm>
        </p:spPr>
        <p:txBody>
          <a:bodyPr/>
          <a:lstStyle/>
          <a:p>
            <a:r>
              <a:rPr lang="en-US" dirty="0" smtClean="0"/>
              <a:t>Favorable reactions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258043"/>
            <a:ext cx="3931920" cy="5024721"/>
          </a:xfrm>
        </p:spPr>
        <p:txBody>
          <a:bodyPr>
            <a:normAutofit/>
          </a:bodyPr>
          <a:lstStyle/>
          <a:p>
            <a:r>
              <a:rPr lang="en-US" sz="2000" dirty="0"/>
              <a:t>O</a:t>
            </a:r>
            <a:r>
              <a:rPr lang="en-US" sz="2000" dirty="0" smtClean="0"/>
              <a:t>ccur when ΔG is negative:</a:t>
            </a:r>
          </a:p>
          <a:p>
            <a:pPr lvl="1"/>
            <a:r>
              <a:rPr lang="en-US" sz="1600" dirty="0" smtClean="0"/>
              <a:t>Free energy released by the reaction (product-substrate)</a:t>
            </a:r>
          </a:p>
          <a:p>
            <a:pPr lvl="1"/>
            <a:r>
              <a:rPr lang="en-US" sz="1600" dirty="0" smtClean="0"/>
              <a:t>Favorable concentration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Enzymes promote spontaneous reactions by:</a:t>
            </a:r>
          </a:p>
          <a:p>
            <a:pPr lvl="1"/>
            <a:r>
              <a:rPr lang="en-US" sz="1600" dirty="0" smtClean="0"/>
              <a:t>reducing activation energy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54880" y="496044"/>
            <a:ext cx="3931920" cy="639762"/>
          </a:xfrm>
        </p:spPr>
        <p:txBody>
          <a:bodyPr/>
          <a:lstStyle/>
          <a:p>
            <a:r>
              <a:rPr lang="en-US" dirty="0" smtClean="0"/>
              <a:t>Unfavorable reactions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754880" y="1258044"/>
            <a:ext cx="3931920" cy="5114368"/>
          </a:xfrm>
        </p:spPr>
        <p:txBody>
          <a:bodyPr/>
          <a:lstStyle/>
          <a:p>
            <a:r>
              <a:rPr lang="en-US" sz="2000" dirty="0"/>
              <a:t>O</a:t>
            </a:r>
            <a:r>
              <a:rPr lang="en-US" sz="2000" dirty="0" smtClean="0"/>
              <a:t>ccur when:</a:t>
            </a:r>
            <a:endParaRPr lang="en-US" sz="2000" dirty="0"/>
          </a:p>
          <a:p>
            <a:pPr lvl="1"/>
            <a:r>
              <a:rPr lang="en-US" sz="1600" dirty="0"/>
              <a:t>Concentration of the product is high enough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</a:t>
            </a:r>
            <a:r>
              <a:rPr lang="en-US" sz="1600" dirty="0" smtClean="0"/>
              <a:t>oupled </a:t>
            </a:r>
            <a:r>
              <a:rPr lang="en-US" sz="1600" dirty="0"/>
              <a:t>to </a:t>
            </a:r>
            <a:r>
              <a:rPr lang="en-US" sz="1600" dirty="0" smtClean="0"/>
              <a:t>an</a:t>
            </a:r>
          </a:p>
          <a:p>
            <a:pPr marL="274320" lvl="1" indent="0">
              <a:buNone/>
            </a:pPr>
            <a:r>
              <a:rPr lang="en-US" sz="1600" dirty="0"/>
              <a:t>e</a:t>
            </a:r>
            <a:r>
              <a:rPr lang="en-US" sz="1600" dirty="0" smtClean="0"/>
              <a:t>nergetically</a:t>
            </a:r>
          </a:p>
          <a:p>
            <a:pPr marL="274320" lvl="1" indent="0">
              <a:buNone/>
            </a:pPr>
            <a:r>
              <a:rPr lang="en-US" sz="1600" dirty="0"/>
              <a:t>favorable reaction</a:t>
            </a:r>
          </a:p>
          <a:p>
            <a:pPr marL="274320" lvl="1" indent="0">
              <a:buNone/>
            </a:pPr>
            <a:endParaRPr lang="en-US" sz="2000" dirty="0"/>
          </a:p>
        </p:txBody>
      </p:sp>
      <p:pic>
        <p:nvPicPr>
          <p:cNvPr id="5" name="Picture 2" descr="figure_03_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568" y="4011705"/>
            <a:ext cx="1793134" cy="271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igure 3-1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8" r="25025" b="77599"/>
          <a:stretch/>
        </p:blipFill>
        <p:spPr bwMode="auto">
          <a:xfrm>
            <a:off x="629023" y="2924109"/>
            <a:ext cx="3300506" cy="115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figure 3-1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0" t="74543" r="18587" b="9105"/>
          <a:stretch/>
        </p:blipFill>
        <p:spPr bwMode="auto">
          <a:xfrm>
            <a:off x="5236882" y="2537237"/>
            <a:ext cx="3197412" cy="1032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06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Coupled reactions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3790731" cy="4876800"/>
          </a:xfrm>
        </p:spPr>
        <p:txBody>
          <a:bodyPr/>
          <a:lstStyle/>
          <a:p>
            <a:r>
              <a:rPr lang="en-US" dirty="0" smtClean="0"/>
              <a:t>Reaction will proceed if </a:t>
            </a:r>
            <a:r>
              <a:rPr lang="en-US" dirty="0" smtClean="0">
                <a:solidFill>
                  <a:schemeClr val="tx2"/>
                </a:solidFill>
              </a:rPr>
              <a:t>overall free energy change (ΔG°) </a:t>
            </a:r>
            <a:r>
              <a:rPr lang="en-US" dirty="0" smtClean="0"/>
              <a:t>of coupled reactions is negative</a:t>
            </a:r>
            <a:endParaRPr lang="en-US" dirty="0"/>
          </a:p>
          <a:p>
            <a:endParaRPr lang="en-US" dirty="0"/>
          </a:p>
          <a:p>
            <a:r>
              <a:rPr lang="en-US" dirty="0"/>
              <a:t>Energy is lost as heat during this transfer so:</a:t>
            </a:r>
          </a:p>
          <a:p>
            <a:r>
              <a:rPr lang="en-US" dirty="0"/>
              <a:t>ΔG of C</a:t>
            </a:r>
            <a:r>
              <a:rPr lang="en-US" dirty="0">
                <a:sym typeface="Wingdings"/>
              </a:rPr>
              <a:t>D</a:t>
            </a:r>
          </a:p>
          <a:p>
            <a:r>
              <a:rPr lang="en-US" dirty="0">
                <a:sym typeface="Wingdings"/>
              </a:rPr>
              <a:t>must be &gt;</a:t>
            </a:r>
          </a:p>
          <a:p>
            <a:r>
              <a:rPr lang="en-US" dirty="0">
                <a:sym typeface="Wingdings"/>
              </a:rPr>
              <a:t>ΔG of YX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2" descr="panel_03_01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47" b="3836"/>
          <a:stretch/>
        </p:blipFill>
        <p:spPr bwMode="auto">
          <a:xfrm>
            <a:off x="4126709" y="1600200"/>
            <a:ext cx="4961556" cy="4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792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lide.url=https://www.polleverywhere.com/multiple_choice_polls/Hdswc1HHU8SLWjY" descr="A33C1E69-9D9E-457C-BEF3-E696D05953D1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2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7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Sequential reactions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63220"/>
            <a:ext cx="8229600" cy="8968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 drive unfavorable reactions by keeping product concentration low</a:t>
            </a:r>
            <a:endParaRPr lang="en-US" dirty="0"/>
          </a:p>
        </p:txBody>
      </p:sp>
      <p:pic>
        <p:nvPicPr>
          <p:cNvPr id="4" name="Picture 2" descr="figure_03_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588" y="1024585"/>
            <a:ext cx="5611923" cy="504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84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things along…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9474"/>
            <a:ext cx="3931920" cy="639762"/>
          </a:xfrm>
        </p:spPr>
        <p:txBody>
          <a:bodyPr/>
          <a:lstStyle/>
          <a:p>
            <a:r>
              <a:rPr lang="en-US" dirty="0" smtClean="0"/>
              <a:t>A reaction needs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571921"/>
            <a:ext cx="3931920" cy="639762"/>
          </a:xfrm>
        </p:spPr>
        <p:txBody>
          <a:bodyPr/>
          <a:lstStyle/>
          <a:p>
            <a:r>
              <a:rPr lang="en-US" dirty="0" smtClean="0"/>
              <a:t>Here comes help..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4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things along…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9474"/>
            <a:ext cx="3931920" cy="639762"/>
          </a:xfrm>
        </p:spPr>
        <p:txBody>
          <a:bodyPr/>
          <a:lstStyle/>
          <a:p>
            <a:r>
              <a:rPr lang="en-US" dirty="0" smtClean="0"/>
              <a:t>A reaction needs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11683"/>
            <a:ext cx="3931920" cy="4178005"/>
          </a:xfrm>
        </p:spPr>
        <p:txBody>
          <a:bodyPr/>
          <a:lstStyle/>
          <a:p>
            <a:r>
              <a:rPr lang="en-US" dirty="0" smtClean="0"/>
              <a:t>Sufficient substrate </a:t>
            </a:r>
            <a:r>
              <a:rPr lang="en-US" dirty="0" err="1" smtClean="0"/>
              <a:t>conc</a:t>
            </a:r>
            <a:endParaRPr lang="en-US" dirty="0" smtClean="0"/>
          </a:p>
          <a:p>
            <a:r>
              <a:rPr lang="en-US" dirty="0" smtClean="0"/>
              <a:t>Multiple substrates to me appropriate contact </a:t>
            </a:r>
          </a:p>
          <a:p>
            <a:r>
              <a:rPr lang="en-US" dirty="0" smtClean="0"/>
              <a:t>Overall free energy of the reaction (favorable</a:t>
            </a:r>
          </a:p>
          <a:p>
            <a:r>
              <a:rPr lang="en-US" dirty="0" smtClean="0"/>
              <a:t>Low activation energy or high kinetic energy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571921"/>
            <a:ext cx="3931920" cy="639762"/>
          </a:xfrm>
        </p:spPr>
        <p:txBody>
          <a:bodyPr/>
          <a:lstStyle/>
          <a:p>
            <a:r>
              <a:rPr lang="en-US" dirty="0" smtClean="0"/>
              <a:t>Here comes help..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211683"/>
            <a:ext cx="3931920" cy="41780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Enzymes provide:</a:t>
            </a:r>
          </a:p>
          <a:p>
            <a:pPr lvl="1"/>
            <a:r>
              <a:rPr lang="en-US" dirty="0"/>
              <a:t>Increased local concentration</a:t>
            </a:r>
          </a:p>
          <a:p>
            <a:pPr lvl="1"/>
            <a:r>
              <a:rPr lang="en-US" dirty="0"/>
              <a:t>Promote appropriate contacts</a:t>
            </a:r>
          </a:p>
          <a:p>
            <a:pPr marL="274320" lvl="1" indent="0">
              <a:buNone/>
            </a:pPr>
            <a:r>
              <a:rPr lang="en-US" dirty="0">
                <a:sym typeface="Wingdings"/>
              </a:rPr>
              <a:t>decreased activation </a:t>
            </a:r>
            <a:r>
              <a:rPr lang="en-US" dirty="0" smtClean="0">
                <a:sym typeface="Wingdings"/>
              </a:rPr>
              <a:t>energy</a:t>
            </a:r>
            <a:endParaRPr lang="en-US" dirty="0" smtClean="0"/>
          </a:p>
          <a:p>
            <a:r>
              <a:rPr lang="en-US" dirty="0" smtClean="0"/>
              <a:t>Coupled reactions provide</a:t>
            </a:r>
          </a:p>
          <a:p>
            <a:pPr lvl="1"/>
            <a:r>
              <a:rPr lang="en-US" dirty="0" smtClean="0"/>
              <a:t>Free energy from favorable reactions</a:t>
            </a:r>
          </a:p>
          <a:p>
            <a:pPr lvl="1"/>
            <a:r>
              <a:rPr lang="en-US" dirty="0" smtClean="0"/>
              <a:t>Decreased product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3219674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41210" y="2027847"/>
            <a:ext cx="208571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Unfavorable reaction?</a:t>
            </a:r>
          </a:p>
          <a:p>
            <a:endParaRPr lang="en-US" dirty="0"/>
          </a:p>
          <a:p>
            <a:r>
              <a:rPr lang="en-US" dirty="0"/>
              <a:t>Favorable reaction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With enzyme?</a:t>
            </a:r>
          </a:p>
          <a:p>
            <a:endParaRPr lang="en-US" dirty="0"/>
          </a:p>
          <a:p>
            <a:r>
              <a:rPr lang="en-US" dirty="0" smtClean="0"/>
              <a:t>With coupled reaction?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927600" y="1255665"/>
            <a:ext cx="28542" cy="4466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27600" y="5721837"/>
            <a:ext cx="599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-57089" y="3181969"/>
            <a:ext cx="142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 energy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25509" y="5851917"/>
            <a:ext cx="223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Reaction coordinate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66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41210" y="2027847"/>
            <a:ext cx="208571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Unfavorable reaction?</a:t>
            </a:r>
          </a:p>
          <a:p>
            <a:endParaRPr lang="en-US" dirty="0"/>
          </a:p>
          <a:p>
            <a:r>
              <a:rPr lang="en-US" dirty="0"/>
              <a:t>Favorable reaction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With enzyme?</a:t>
            </a:r>
          </a:p>
          <a:p>
            <a:endParaRPr lang="en-US" dirty="0"/>
          </a:p>
          <a:p>
            <a:r>
              <a:rPr lang="en-US" dirty="0" smtClean="0"/>
              <a:t>With coupled reaction?</a:t>
            </a:r>
            <a:endParaRPr lang="en-US" dirty="0"/>
          </a:p>
        </p:txBody>
      </p:sp>
      <p:pic>
        <p:nvPicPr>
          <p:cNvPr id="15" name="Picture 14" descr="Lehn4Fig1_26bFreeEnergyCoupChem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9"/>
          <a:stretch/>
        </p:blipFill>
        <p:spPr>
          <a:xfrm>
            <a:off x="459306" y="1271593"/>
            <a:ext cx="6581904" cy="437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3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2400" dirty="0" smtClean="0"/>
              <a:t>Understand how the shape of proteins is defined by their linear sequence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Be able to describe common folding patterns and where they might be found in a protein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 smtClean="0"/>
              <a:t>Be able to describe primary, secondary, tertiary and quaternary structure of a protein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 smtClean="0"/>
              <a:t>Be able to describe, with examples, how a protein’s three dimensional shape may indicate it’s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3910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 Objectives: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51337"/>
            <a:ext cx="8229600" cy="3845859"/>
          </a:xfrm>
        </p:spPr>
        <p:txBody>
          <a:bodyPr/>
          <a:lstStyle/>
          <a:p>
            <a:r>
              <a:rPr lang="en-US" dirty="0" smtClean="0"/>
              <a:t>Understand how cells use energy: what is the source of this energy, how is it stored, and how is it used</a:t>
            </a:r>
          </a:p>
          <a:p>
            <a:endParaRPr lang="en-US" dirty="0" smtClean="0"/>
          </a:p>
          <a:p>
            <a:r>
              <a:rPr lang="en-US" dirty="0" smtClean="0"/>
              <a:t>Be able to define free energy and use measures of free energy to determine how a reaction is likely to proceed</a:t>
            </a:r>
          </a:p>
          <a:p>
            <a:endParaRPr lang="en-US" dirty="0" smtClean="0"/>
          </a:p>
          <a:p>
            <a:r>
              <a:rPr lang="en-US" dirty="0" smtClean="0"/>
              <a:t>Be able to describe and provide examples of several ways in which cells promote unfavorable reactions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7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Shape and Structure of Proteins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21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figure_04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131" y="961659"/>
            <a:ext cx="3843399" cy="4903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1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Shape of a protein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41990"/>
            <a:ext cx="4038600" cy="221738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Shape is specified by amino acid sequence (</a:t>
            </a:r>
            <a:r>
              <a:rPr lang="en-US" sz="2400" dirty="0" err="1" smtClean="0"/>
              <a:t>Chapt</a:t>
            </a:r>
            <a:r>
              <a:rPr lang="en-US" sz="2400" dirty="0" smtClean="0"/>
              <a:t> 2)</a:t>
            </a:r>
          </a:p>
          <a:p>
            <a:r>
              <a:rPr lang="en-US" sz="2400" dirty="0" smtClean="0"/>
              <a:t>Chains of amino acids joined by peptide bonds= polypeptide chains</a:t>
            </a:r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92814" y="2659388"/>
            <a:ext cx="2874538" cy="9541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  <a:p>
            <a:r>
              <a:rPr lang="en-US" sz="1400" b="1" dirty="0" smtClean="0"/>
              <a:t>condensation</a:t>
            </a:r>
          </a:p>
          <a:p>
            <a:r>
              <a:rPr lang="en-US" sz="1400" b="1" dirty="0" smtClean="0"/>
              <a:t>Reaction        </a:t>
            </a:r>
            <a:r>
              <a:rPr lang="en-US" sz="1400" b="1" dirty="0" smtClean="0">
                <a:sym typeface="Wingdings"/>
              </a:rPr>
              <a:t></a:t>
            </a:r>
            <a:endParaRPr lang="en-US" sz="1400" b="1" dirty="0" smtClean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82150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10" y="14430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Primary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413" y="4530142"/>
            <a:ext cx="7716745" cy="2032786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20 amino acids common in all living organisms</a:t>
            </a:r>
          </a:p>
          <a:p>
            <a:r>
              <a:rPr lang="en-US" sz="2400" dirty="0" smtClean="0"/>
              <a:t>Each molecule of a protein has an identical amino acid sequence</a:t>
            </a:r>
          </a:p>
          <a:p>
            <a:r>
              <a:rPr lang="en-US" sz="2400" dirty="0" smtClean="0"/>
              <a:t>Each protein has distinct amino acid sequence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This linear sequence defines a protein’s primary (1°) structure </a:t>
            </a:r>
          </a:p>
          <a:p>
            <a:endParaRPr lang="en-US" sz="2400" dirty="0" smtClean="0"/>
          </a:p>
        </p:txBody>
      </p:sp>
      <p:pic>
        <p:nvPicPr>
          <p:cNvPr id="5" name="Picture 2" descr="figure_04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23" y="1179732"/>
            <a:ext cx="5318674" cy="323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74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294" y="970895"/>
            <a:ext cx="3828365" cy="56032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Polypeptide chains are flexible</a:t>
            </a:r>
          </a:p>
          <a:p>
            <a:pPr lvl="1"/>
            <a:endParaRPr lang="en-US" dirty="0"/>
          </a:p>
          <a:p>
            <a:r>
              <a:rPr lang="en-US" dirty="0"/>
              <a:t>Properties of amino acid side chains influence how sections of a protein fold</a:t>
            </a:r>
          </a:p>
          <a:p>
            <a:endParaRPr lang="en-US" dirty="0" smtClean="0"/>
          </a:p>
          <a:p>
            <a:r>
              <a:rPr lang="en-US" dirty="0">
                <a:solidFill>
                  <a:schemeClr val="tx2"/>
                </a:solidFill>
              </a:rPr>
              <a:t>A protein’s final conformation is where it’s free energy is minimized = lowest </a:t>
            </a:r>
            <a:r>
              <a:rPr lang="en-US" dirty="0" smtClean="0">
                <a:solidFill>
                  <a:schemeClr val="tx2"/>
                </a:solidFill>
              </a:rPr>
              <a:t>energy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/>
              <a:t>If unfolded, can re-achieve the same folded conformation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2" descr="figure_04_0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4"/>
          <a:stretch/>
        </p:blipFill>
        <p:spPr bwMode="auto">
          <a:xfrm>
            <a:off x="4457306" y="900228"/>
            <a:ext cx="4606151" cy="28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figure_04_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352" y="3854921"/>
            <a:ext cx="4806895" cy="271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1873" y="404508"/>
            <a:ext cx="5647218" cy="521908"/>
          </a:xfrm>
        </p:spPr>
        <p:txBody>
          <a:bodyPr>
            <a:noAutofit/>
          </a:bodyPr>
          <a:lstStyle/>
          <a:p>
            <a:r>
              <a:rPr lang="en-US" sz="3600" dirty="0" smtClean="0"/>
              <a:t>How do proteins fold?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0134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79"/>
            <a:ext cx="8229600" cy="990600"/>
          </a:xfrm>
        </p:spPr>
        <p:txBody>
          <a:bodyPr/>
          <a:lstStyle/>
          <a:p>
            <a:r>
              <a:rPr lang="en-US" dirty="0" smtClean="0"/>
              <a:t>Energy in Chemical Bonds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62" y="1218063"/>
            <a:ext cx="7332961" cy="24276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Chemical energy stored in chemical bonds of organic matter </a:t>
            </a:r>
          </a:p>
          <a:p>
            <a:r>
              <a:rPr lang="en-US" sz="2000" dirty="0"/>
              <a:t>sugars and other molecules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/>
              <a:t>extract it!</a:t>
            </a:r>
          </a:p>
          <a:p>
            <a:pPr lvl="2">
              <a:buFont typeface="Wingdings" charset="0"/>
              <a:buChar char="à"/>
            </a:pPr>
            <a:r>
              <a:rPr lang="en-US" sz="2000" dirty="0">
                <a:sym typeface="Wingdings"/>
              </a:rPr>
              <a:t>Oxidation reaction (controlled burning)</a:t>
            </a:r>
          </a:p>
          <a:p>
            <a:pPr lvl="3"/>
            <a:r>
              <a:rPr lang="en-US" sz="2000" dirty="0">
                <a:sym typeface="Wingdings"/>
              </a:rPr>
              <a:t>Break covalent bonds</a:t>
            </a:r>
          </a:p>
          <a:p>
            <a:pPr lvl="3"/>
            <a:r>
              <a:rPr lang="en-US" sz="2000" dirty="0">
                <a:sym typeface="Wingdings"/>
              </a:rPr>
              <a:t>Consumes molecular </a:t>
            </a:r>
            <a:r>
              <a:rPr lang="en-US" sz="2000" dirty="0" smtClean="0">
                <a:sym typeface="Wingdings"/>
              </a:rPr>
              <a:t>oxygen</a:t>
            </a:r>
          </a:p>
          <a:p>
            <a:pPr lvl="3"/>
            <a:r>
              <a:rPr lang="en-US" sz="2000" dirty="0">
                <a:sym typeface="Wingdings"/>
              </a:rPr>
              <a:t>Produce CO2 and H2O</a:t>
            </a:r>
            <a:endParaRPr lang="en-US" sz="2000" dirty="0"/>
          </a:p>
          <a:p>
            <a:pPr lvl="3"/>
            <a:endParaRPr lang="en-US" sz="2000" dirty="0">
              <a:sym typeface="Wingdings"/>
            </a:endParaRPr>
          </a:p>
        </p:txBody>
      </p:sp>
      <p:pic>
        <p:nvPicPr>
          <p:cNvPr id="4" name="Picture 3" descr="redox_3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40" r="24322"/>
          <a:stretch/>
        </p:blipFill>
        <p:spPr>
          <a:xfrm>
            <a:off x="679072" y="5184555"/>
            <a:ext cx="3854076" cy="407895"/>
          </a:xfrm>
          <a:prstGeom prst="rect">
            <a:avLst/>
          </a:prstGeom>
        </p:spPr>
      </p:pic>
      <p:pic>
        <p:nvPicPr>
          <p:cNvPr id="5" name="Picture 4" descr="=image0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1" y="4324318"/>
            <a:ext cx="3784600" cy="1003300"/>
          </a:xfrm>
          <a:prstGeom prst="rect">
            <a:avLst/>
          </a:prstGeom>
        </p:spPr>
      </p:pic>
      <p:pic>
        <p:nvPicPr>
          <p:cNvPr id="14" name="Picture 13" descr="redox_3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711" r="55302" b="64128"/>
          <a:stretch/>
        </p:blipFill>
        <p:spPr>
          <a:xfrm>
            <a:off x="592417" y="3870839"/>
            <a:ext cx="2276289" cy="372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562357"/>
            <a:ext cx="4370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Oxidation = electrons (H atoms) </a:t>
            </a:r>
            <a:r>
              <a:rPr lang="en-US" sz="1600" dirty="0" smtClean="0"/>
              <a:t>removed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Reduction</a:t>
            </a:r>
            <a:r>
              <a:rPr lang="en-US" sz="1600" dirty="0"/>
              <a:t>= electrons </a:t>
            </a:r>
            <a:r>
              <a:rPr lang="en-US" sz="1600" dirty="0" smtClean="0"/>
              <a:t>added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Happen </a:t>
            </a:r>
            <a:r>
              <a:rPr lang="en-US" sz="1600" dirty="0"/>
              <a:t>simultaneously because electron # is </a:t>
            </a:r>
            <a:r>
              <a:rPr lang="en-US" sz="1600" dirty="0" smtClean="0"/>
              <a:t>conserved</a:t>
            </a:r>
          </a:p>
        </p:txBody>
      </p:sp>
      <p:pic>
        <p:nvPicPr>
          <p:cNvPr id="31" name="Picture 2" descr="figure_03_0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91"/>
          <a:stretch/>
        </p:blipFill>
        <p:spPr bwMode="auto">
          <a:xfrm>
            <a:off x="4974789" y="2395868"/>
            <a:ext cx="4073715" cy="31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Oval 31"/>
          <p:cNvSpPr/>
          <p:nvPr/>
        </p:nvSpPr>
        <p:spPr>
          <a:xfrm>
            <a:off x="7044340" y="2777924"/>
            <a:ext cx="625061" cy="704402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478433" y="3634726"/>
            <a:ext cx="625061" cy="704402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45038" y="5768028"/>
            <a:ext cx="339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Energetically stable = favorable</a:t>
            </a:r>
            <a:endParaRPr lang="en-US" dirty="0">
              <a:solidFill>
                <a:srgbClr val="D2533C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8427096" y="4425004"/>
            <a:ext cx="259704" cy="1343024"/>
          </a:xfrm>
          <a:prstGeom prst="straightConnector1">
            <a:avLst/>
          </a:prstGeom>
          <a:ln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823354" y="3482326"/>
            <a:ext cx="352758" cy="2285702"/>
          </a:xfrm>
          <a:prstGeom prst="straightConnector1">
            <a:avLst/>
          </a:prstGeom>
          <a:ln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417197" y="4425004"/>
            <a:ext cx="148824" cy="171235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72392" y="6292334"/>
            <a:ext cx="309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Where do these come from?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62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ure_03_0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"/>
          <a:stretch/>
        </p:blipFill>
        <p:spPr bwMode="auto">
          <a:xfrm>
            <a:off x="2182753" y="2395868"/>
            <a:ext cx="6865751" cy="31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462324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plants, energy from the sun is harnessed to make sugars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 animal cells, small and large molecules that are eaten will be used</a:t>
            </a:r>
            <a:endParaRPr lang="en-US" sz="20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09600" y="484206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Sources of bonds to break?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0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Convert energy to create order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4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34" y="533400"/>
            <a:ext cx="8781658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Putting bond energy to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61" y="1600200"/>
            <a:ext cx="4048030" cy="4876800"/>
          </a:xfrm>
        </p:spPr>
        <p:txBody>
          <a:bodyPr>
            <a:normAutofit/>
          </a:bodyPr>
          <a:lstStyle/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Break down (catabolize) food to convert energy of chemical bonds to </a:t>
            </a:r>
            <a:r>
              <a:rPr lang="en-US" sz="1600" dirty="0" smtClean="0">
                <a:solidFill>
                  <a:srgbClr val="D2533C"/>
                </a:solidFill>
              </a:rPr>
              <a:t>heat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Release heat </a:t>
            </a:r>
          </a:p>
          <a:p>
            <a:pPr marL="548640" lvl="2" indent="0">
              <a:buNone/>
            </a:pPr>
            <a:r>
              <a:rPr lang="en-US" sz="1600" dirty="0"/>
              <a:t>+ harness </a:t>
            </a:r>
            <a:r>
              <a:rPr lang="en-US" sz="1600" dirty="0" smtClean="0"/>
              <a:t>energy</a:t>
            </a:r>
            <a:endParaRPr lang="en-US" sz="1400" dirty="0"/>
          </a:p>
          <a:p>
            <a:pPr marL="548640" lvl="2" indent="0">
              <a:buNone/>
            </a:pPr>
            <a:endParaRPr lang="en-US" sz="1400" dirty="0"/>
          </a:p>
          <a:p>
            <a:pPr lvl="2"/>
            <a:r>
              <a:rPr lang="en-US" sz="1400" dirty="0" smtClean="0">
                <a:solidFill>
                  <a:srgbClr val="D2533C"/>
                </a:solidFill>
              </a:rPr>
              <a:t>Activated carriers </a:t>
            </a:r>
            <a:r>
              <a:rPr lang="en-US" sz="1400" dirty="0" smtClean="0"/>
              <a:t>capture and store energy that is released through catabolic pathways</a:t>
            </a:r>
          </a:p>
          <a:p>
            <a:pPr lvl="2"/>
            <a:endParaRPr lang="en-US" sz="1400" dirty="0"/>
          </a:p>
          <a:p>
            <a:pPr lvl="2"/>
            <a:endParaRPr lang="en-US" sz="1400" dirty="0" smtClean="0"/>
          </a:p>
          <a:p>
            <a:pPr lvl="2"/>
            <a:endParaRPr lang="en-US" sz="1400" dirty="0"/>
          </a:p>
          <a:p>
            <a:pPr marL="548640" lvl="2" indent="0">
              <a:buNone/>
            </a:pPr>
            <a:endParaRPr lang="en-US" sz="1400" dirty="0"/>
          </a:p>
        </p:txBody>
      </p:sp>
      <p:pic>
        <p:nvPicPr>
          <p:cNvPr id="4" name="Picture 3" descr="U1CP5-5_CatabolicAnabolic_ks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91" y="2938365"/>
            <a:ext cx="4861001" cy="29733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87770" y="2610668"/>
            <a:ext cx="1736072" cy="40016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figure_03_06b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" t="1664" r="30747" b="37614"/>
          <a:stretch/>
        </p:blipFill>
        <p:spPr bwMode="auto">
          <a:xfrm>
            <a:off x="4454801" y="1453555"/>
            <a:ext cx="4415115" cy="14848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57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34" y="533400"/>
            <a:ext cx="878165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Cells CONVERT energy to CREATE order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61" y="1600200"/>
            <a:ext cx="4048030" cy="4876800"/>
          </a:xfrm>
        </p:spPr>
        <p:txBody>
          <a:bodyPr>
            <a:normAutofit/>
          </a:bodyPr>
          <a:lstStyle/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Break down (catabolize) food to convert energy of chemical bonds to </a:t>
            </a:r>
            <a:r>
              <a:rPr lang="en-US" sz="1600" dirty="0" smtClean="0">
                <a:solidFill>
                  <a:srgbClr val="D2533C"/>
                </a:solidFill>
              </a:rPr>
              <a:t>heat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Release heat </a:t>
            </a:r>
          </a:p>
          <a:p>
            <a:pPr marL="548640" lvl="2" indent="0">
              <a:buNone/>
            </a:pPr>
            <a:r>
              <a:rPr lang="en-US" sz="1600" dirty="0"/>
              <a:t>+ harness </a:t>
            </a:r>
            <a:r>
              <a:rPr lang="en-US" sz="1600" dirty="0" smtClean="0"/>
              <a:t>energy</a:t>
            </a:r>
            <a:endParaRPr lang="en-US" sz="1400" dirty="0"/>
          </a:p>
          <a:p>
            <a:pPr marL="548640" lvl="2" indent="0">
              <a:buNone/>
            </a:pPr>
            <a:endParaRPr lang="en-US" sz="1400" dirty="0"/>
          </a:p>
          <a:p>
            <a:pPr lvl="2"/>
            <a:r>
              <a:rPr lang="en-US" sz="1400" dirty="0" smtClean="0">
                <a:solidFill>
                  <a:srgbClr val="D2533C"/>
                </a:solidFill>
              </a:rPr>
              <a:t>Activated carriers </a:t>
            </a:r>
            <a:r>
              <a:rPr lang="en-US" sz="1400" dirty="0" smtClean="0"/>
              <a:t>capture and store energy that is released through catabolic pathways </a:t>
            </a:r>
            <a:r>
              <a:rPr lang="en-US" sz="1400" dirty="0" smtClean="0">
                <a:solidFill>
                  <a:srgbClr val="0000FF"/>
                </a:solidFill>
              </a:rPr>
              <a:t>ATP, GTP, NADP</a:t>
            </a:r>
          </a:p>
          <a:p>
            <a:pPr lvl="2"/>
            <a:endParaRPr lang="en-US" sz="1400" dirty="0"/>
          </a:p>
          <a:p>
            <a:pPr lvl="2"/>
            <a:r>
              <a:rPr lang="en-US" sz="1400" dirty="0" smtClean="0"/>
              <a:t>Stored energy used to form new chemical bonds &amp; promote order</a:t>
            </a:r>
          </a:p>
          <a:p>
            <a:pPr lvl="2"/>
            <a:endParaRPr lang="en-US" sz="1400" dirty="0"/>
          </a:p>
          <a:p>
            <a:pPr lvl="2"/>
            <a:r>
              <a:rPr lang="en-US" sz="1400" dirty="0"/>
              <a:t>Achieve balance: heat released must increase external disorder </a:t>
            </a:r>
            <a:r>
              <a:rPr lang="en-US" sz="1400" dirty="0">
                <a:solidFill>
                  <a:srgbClr val="D2533C"/>
                </a:solidFill>
              </a:rPr>
              <a:t>as much </a:t>
            </a:r>
            <a:r>
              <a:rPr lang="en-US" sz="1400" dirty="0"/>
              <a:t>or </a:t>
            </a:r>
            <a:r>
              <a:rPr lang="en-US" sz="1400" dirty="0">
                <a:solidFill>
                  <a:srgbClr val="D2533C"/>
                </a:solidFill>
              </a:rPr>
              <a:t>more</a:t>
            </a:r>
            <a:r>
              <a:rPr lang="en-US" sz="1400" dirty="0"/>
              <a:t> than the amount of order achieved inside</a:t>
            </a:r>
          </a:p>
          <a:p>
            <a:pPr lvl="2"/>
            <a:endParaRPr lang="en-US" sz="1400" dirty="0" smtClean="0"/>
          </a:p>
          <a:p>
            <a:pPr lvl="2"/>
            <a:endParaRPr lang="en-US" sz="1400" dirty="0"/>
          </a:p>
          <a:p>
            <a:pPr marL="548640" lvl="2" indent="0">
              <a:buNone/>
            </a:pPr>
            <a:endParaRPr lang="en-US" sz="1400" dirty="0"/>
          </a:p>
        </p:txBody>
      </p:sp>
      <p:pic>
        <p:nvPicPr>
          <p:cNvPr id="4" name="Picture 3" descr="U1CP5-5_CatabolicAnabolic_ks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91" y="2938365"/>
            <a:ext cx="4861001" cy="2973312"/>
          </a:xfrm>
          <a:prstGeom prst="rect">
            <a:avLst/>
          </a:prstGeom>
        </p:spPr>
      </p:pic>
      <p:pic>
        <p:nvPicPr>
          <p:cNvPr id="6" name="Picture 3" descr="figure_03_06b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" t="1664" r="30747" b="37614"/>
          <a:stretch/>
        </p:blipFill>
        <p:spPr bwMode="auto">
          <a:xfrm>
            <a:off x="4454801" y="1453555"/>
            <a:ext cx="4415115" cy="14848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87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favorable chemical reactions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9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3a5ce28e-0473-4c68-99d4-73414c5c3a7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OPENPOLL" val="False"/>
  <p:tag name="TPSLIDEBULLETSTYLE" val="2"/>
  <p:tag name="TPQUESTIONXML" val="&lt;?xml version=&quot;1.0&quot; encoding=&quot;UTF-8&quot; standalone=&quot;yes&quot;?&gt;&lt;questionlist&gt;&lt;properties&gt;&lt;guid&gt;A03E1F767A2A4F049EEB81008412D4A1&lt;/guid&gt;&lt;date&gt;3/11/2016 03:49:38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89607B2C3F5E46FBB2FAF40E9322EFD5&lt;/guid&gt;&lt;repollguid&gt;252628419BD145DF8C048EB8FE00D2A7&lt;/repollguid&gt;&lt;sourceid&gt;1E5F93F6AAA5455590700438FCC17B07&lt;/sourceid&gt;&lt;questiontext&gt;Which ball has more free energy?&lt;/questiontext&gt;&lt;showresults&gt;True&lt;/showresults&gt;&lt;responsegrid&gt;0&lt;/responsegrid&gt;&lt;countdowntime&gt;30&lt;/countdowntime&gt;&lt;correctvalue&gt;1&lt;/correctvalue&gt;&lt;incorrectvalue&gt;1&lt;/incorrectvalue&gt;&lt;responselimit&gt;1&lt;/responselimit&gt;&lt;bulletstyle&gt;2&lt;/bulletstyle&gt;&lt;answers&gt;&lt;answer&gt;&lt;guid&gt;EADBEC4DCAF8498982B20814354FA77D&lt;/guid&gt;&lt;answertext&gt;Ball on a&lt;/answertext&gt;&lt;valuetype&gt;0&lt;/valuetype&gt;&lt;/answer&gt;&lt;answer&gt;&lt;guid&gt;7FBD9C5ABEBA4A0CBD5F3CBB42E876E5&lt;/guid&gt;&lt;answertext&gt;Ball on B&lt;/answertext&gt;&lt;valuetype&gt;0&lt;/valuetype&gt;&lt;/answer&gt;&lt;answer&gt;&lt;guid&gt;9BD2E349E30B4AC6B2CBCA0C5D049F25&lt;/guid&gt;&lt;answertext&gt;Ball on C&lt;/answertext&gt;&lt;valuetype&gt;0&lt;/valuetype&gt;&lt;/answer&gt;&lt;answer&gt;&lt;guid&gt;61EBBA03E13148FB91159D5B43D28DF3&lt;/guid&gt;&lt;answertext&gt;Ball on D&lt;/answertext&gt;&lt;valuetype&gt;0&lt;/valuetype&gt;&lt;/answer&gt;&lt;answer&gt;&lt;guid&gt;691E6258C65E4C1B8C5E68EA35B822EC&lt;/guid&gt;&lt;answertext&gt;Both A and B&lt;/answertext&gt;&lt;valuetype&gt;0&lt;/valuetype&gt;&lt;/answer&gt;&lt;answer&gt;&lt;guid&gt;D1EAD072D6544066AB546F36B678EB67&lt;/guid&gt;&lt;answertext&gt;Can’t determine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TYPE" val="0"/>
  <p:tag name="SLIDEGUID" val="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6067d213-cc58-4023-b1f1-d23180a43d3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c8cb1d7c-1d73-4c88-adc1-1a643eb0a7e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21</TotalTime>
  <Words>1368</Words>
  <Application>Microsoft Macintosh PowerPoint</Application>
  <PresentationFormat>On-screen Show (4:3)</PresentationFormat>
  <Paragraphs>288</Paragraphs>
  <Slides>33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Clarity</vt:lpstr>
      <vt:lpstr>Reminders</vt:lpstr>
      <vt:lpstr>PowerPoint Presentation</vt:lpstr>
      <vt:lpstr>Chapter 3 Objectives:</vt:lpstr>
      <vt:lpstr>Energy in Chemical Bonds</vt:lpstr>
      <vt:lpstr>PowerPoint Presentation</vt:lpstr>
      <vt:lpstr>Convert energy to create order</vt:lpstr>
      <vt:lpstr>Putting bond energy to work</vt:lpstr>
      <vt:lpstr>Cells CONVERT energy to CREATE order </vt:lpstr>
      <vt:lpstr>favorable chemical reactions</vt:lpstr>
      <vt:lpstr>Free Energy</vt:lpstr>
      <vt:lpstr>PowerPoint Presentation</vt:lpstr>
      <vt:lpstr>Which ball has more free energy?</vt:lpstr>
      <vt:lpstr>Free Energy</vt:lpstr>
      <vt:lpstr>Reactions proceed to equilibrium</vt:lpstr>
      <vt:lpstr>Activation energy limits spontaneous reactions</vt:lpstr>
      <vt:lpstr>Enzymes catalyze reactions</vt:lpstr>
      <vt:lpstr>Enzymes and Equilibrium</vt:lpstr>
      <vt:lpstr>PowerPoint Presentation</vt:lpstr>
      <vt:lpstr>Enzymes catalyze reactions</vt:lpstr>
      <vt:lpstr>PowerPoint Presentation</vt:lpstr>
      <vt:lpstr>PowerPoint Presentation</vt:lpstr>
      <vt:lpstr>Coupled reactions</vt:lpstr>
      <vt:lpstr>PowerPoint Presentation</vt:lpstr>
      <vt:lpstr>Sequential reactions</vt:lpstr>
      <vt:lpstr>Moving things along…</vt:lpstr>
      <vt:lpstr>Moving things along…</vt:lpstr>
      <vt:lpstr>PowerPoint Presentation</vt:lpstr>
      <vt:lpstr>PowerPoint Presentation</vt:lpstr>
      <vt:lpstr>Chapter 4 Objectives</vt:lpstr>
      <vt:lpstr>Shape and Structure of Proteins</vt:lpstr>
      <vt:lpstr>Shape of a protein</vt:lpstr>
      <vt:lpstr>Primary Structure</vt:lpstr>
      <vt:lpstr>How do proteins fold?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Reminders</dc:title>
  <dc:creator>Amity Manning</dc:creator>
  <cp:lastModifiedBy>Amity Manning</cp:lastModifiedBy>
  <cp:revision>5</cp:revision>
  <dcterms:created xsi:type="dcterms:W3CDTF">2018-03-16T00:35:32Z</dcterms:created>
  <dcterms:modified xsi:type="dcterms:W3CDTF">2018-03-16T23:55:01Z</dcterms:modified>
</cp:coreProperties>
</file>