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304" r:id="rId2"/>
    <p:sldId id="334" r:id="rId3"/>
    <p:sldId id="310" r:id="rId4"/>
    <p:sldId id="312" r:id="rId5"/>
    <p:sldId id="311" r:id="rId6"/>
    <p:sldId id="313" r:id="rId7"/>
    <p:sldId id="316" r:id="rId8"/>
    <p:sldId id="328" r:id="rId9"/>
    <p:sldId id="315" r:id="rId10"/>
    <p:sldId id="336" r:id="rId11"/>
    <p:sldId id="329" r:id="rId12"/>
    <p:sldId id="330" r:id="rId13"/>
    <p:sldId id="326" r:id="rId14"/>
    <p:sldId id="325" r:id="rId15"/>
    <p:sldId id="327" r:id="rId16"/>
    <p:sldId id="335" r:id="rId17"/>
  </p:sldIdLst>
  <p:sldSz cx="9144000" cy="6858000" type="screen4x3"/>
  <p:notesSz cx="6858000" cy="9144000"/>
  <p:custDataLst>
    <p:tags r:id="rId19"/>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83E"/>
    <a:srgbClr val="55B4C4"/>
    <a:srgbClr val="72BDCC"/>
    <a:srgbClr val="FFFFFF"/>
    <a:srgbClr val="E2F4F9"/>
    <a:srgbClr val="595B5A"/>
    <a:srgbClr val="D9D9A4"/>
    <a:srgbClr val="D6D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0" autoAdjust="0"/>
    <p:restoredTop sz="94660"/>
  </p:normalViewPr>
  <p:slideViewPr>
    <p:cSldViewPr>
      <p:cViewPr varScale="1">
        <p:scale>
          <a:sx n="70" d="100"/>
          <a:sy n="70" d="100"/>
        </p:scale>
        <p:origin x="13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64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charset="0"/>
                <a:ea typeface="ＭＳ Ｐゴシック" charset="0"/>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fld id="{B4250FFF-D6D0-451E-95B4-2A2B2B3B0F13}" type="slidenum">
              <a:rPr lang="en-US" altLang="en-US"/>
              <a:pPr/>
              <a:t>‹#›</a:t>
            </a:fld>
            <a:endParaRPr lang="en-US" altLang="en-US"/>
          </a:p>
        </p:txBody>
      </p:sp>
    </p:spTree>
    <p:extLst>
      <p:ext uri="{BB962C8B-B14F-4D97-AF65-F5344CB8AC3E}">
        <p14:creationId xmlns:p14="http://schemas.microsoft.com/office/powerpoint/2010/main" val="3504616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0497B7D-38C9-4CA3-8A18-FEFE49ABA6DD}" type="slidenum">
              <a:rPr lang="en-US" altLang="en-US"/>
              <a:pPr/>
              <a:t>‹#›</a:t>
            </a:fld>
            <a:endParaRPr lang="en-US" altLang="en-US"/>
          </a:p>
        </p:txBody>
      </p:sp>
    </p:spTree>
    <p:extLst>
      <p:ext uri="{BB962C8B-B14F-4D97-AF65-F5344CB8AC3E}">
        <p14:creationId xmlns:p14="http://schemas.microsoft.com/office/powerpoint/2010/main" val="22360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406A9FA-532F-4E74-A7B4-D8ACE8B71119}" type="slidenum">
              <a:rPr lang="en-US" altLang="en-US"/>
              <a:pPr/>
              <a:t>‹#›</a:t>
            </a:fld>
            <a:endParaRPr lang="en-US" altLang="en-US"/>
          </a:p>
        </p:txBody>
      </p:sp>
    </p:spTree>
    <p:extLst>
      <p:ext uri="{BB962C8B-B14F-4D97-AF65-F5344CB8AC3E}">
        <p14:creationId xmlns:p14="http://schemas.microsoft.com/office/powerpoint/2010/main" val="347160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126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9061D7-7FCF-4283-95EC-40AD97CAA2D8}" type="slidenum">
              <a:rPr lang="en-US" altLang="en-US"/>
              <a:pPr/>
              <a:t>‹#›</a:t>
            </a:fld>
            <a:endParaRPr lang="en-US" altLang="en-US"/>
          </a:p>
        </p:txBody>
      </p:sp>
    </p:spTree>
    <p:extLst>
      <p:ext uri="{BB962C8B-B14F-4D97-AF65-F5344CB8AC3E}">
        <p14:creationId xmlns:p14="http://schemas.microsoft.com/office/powerpoint/2010/main" val="105211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638AF3B-5875-4B5F-8F0B-288243650954}" type="slidenum">
              <a:rPr lang="en-US" altLang="en-US"/>
              <a:pPr/>
              <a:t>‹#›</a:t>
            </a:fld>
            <a:endParaRPr lang="en-US" altLang="en-US"/>
          </a:p>
        </p:txBody>
      </p:sp>
    </p:spTree>
    <p:extLst>
      <p:ext uri="{BB962C8B-B14F-4D97-AF65-F5344CB8AC3E}">
        <p14:creationId xmlns:p14="http://schemas.microsoft.com/office/powerpoint/2010/main" val="214613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BC1EE4C-48C9-49A5-A5F8-7A19047049E1}" type="slidenum">
              <a:rPr lang="en-US" altLang="en-US"/>
              <a:pPr/>
              <a:t>‹#›</a:t>
            </a:fld>
            <a:endParaRPr lang="en-US" altLang="en-US"/>
          </a:p>
        </p:txBody>
      </p:sp>
    </p:spTree>
    <p:extLst>
      <p:ext uri="{BB962C8B-B14F-4D97-AF65-F5344CB8AC3E}">
        <p14:creationId xmlns:p14="http://schemas.microsoft.com/office/powerpoint/2010/main" val="356413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BEC7F3-CDD3-4715-94EB-EC8E582A051F}" type="slidenum">
              <a:rPr lang="en-US" altLang="en-US"/>
              <a:pPr/>
              <a:t>‹#›</a:t>
            </a:fld>
            <a:endParaRPr lang="en-US" altLang="en-US"/>
          </a:p>
        </p:txBody>
      </p:sp>
    </p:spTree>
    <p:extLst>
      <p:ext uri="{BB962C8B-B14F-4D97-AF65-F5344CB8AC3E}">
        <p14:creationId xmlns:p14="http://schemas.microsoft.com/office/powerpoint/2010/main" val="305222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66DB79-0ECC-443D-94C8-59298EED5BBC}" type="slidenum">
              <a:rPr lang="en-US" altLang="en-US"/>
              <a:pPr/>
              <a:t>‹#›</a:t>
            </a:fld>
            <a:endParaRPr lang="en-US" altLang="en-US"/>
          </a:p>
        </p:txBody>
      </p:sp>
    </p:spTree>
    <p:extLst>
      <p:ext uri="{BB962C8B-B14F-4D97-AF65-F5344CB8AC3E}">
        <p14:creationId xmlns:p14="http://schemas.microsoft.com/office/powerpoint/2010/main" val="423863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518E9A1-F884-4B18-8701-24C9B96D5607}" type="slidenum">
              <a:rPr lang="en-US" altLang="en-US"/>
              <a:pPr/>
              <a:t>‹#›</a:t>
            </a:fld>
            <a:endParaRPr lang="en-US" altLang="en-US"/>
          </a:p>
        </p:txBody>
      </p:sp>
    </p:spTree>
    <p:extLst>
      <p:ext uri="{BB962C8B-B14F-4D97-AF65-F5344CB8AC3E}">
        <p14:creationId xmlns:p14="http://schemas.microsoft.com/office/powerpoint/2010/main" val="417803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499E23D-4B76-44E6-87FB-880AFAC252D5}" type="slidenum">
              <a:rPr lang="en-US" altLang="en-US"/>
              <a:pPr/>
              <a:t>‹#›</a:t>
            </a:fld>
            <a:endParaRPr lang="en-US" altLang="en-US"/>
          </a:p>
        </p:txBody>
      </p:sp>
    </p:spTree>
    <p:extLst>
      <p:ext uri="{BB962C8B-B14F-4D97-AF65-F5344CB8AC3E}">
        <p14:creationId xmlns:p14="http://schemas.microsoft.com/office/powerpoint/2010/main" val="410054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1D14309-7B2F-46FD-BEC5-0AC0BCD3480B}" type="slidenum">
              <a:rPr lang="en-US" altLang="en-US"/>
              <a:pPr/>
              <a:t>‹#›</a:t>
            </a:fld>
            <a:endParaRPr lang="en-US" altLang="en-US"/>
          </a:p>
        </p:txBody>
      </p:sp>
    </p:spTree>
    <p:extLst>
      <p:ext uri="{BB962C8B-B14F-4D97-AF65-F5344CB8AC3E}">
        <p14:creationId xmlns:p14="http://schemas.microsoft.com/office/powerpoint/2010/main" val="34738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59A3895-9C31-4607-BEC2-40AAD0618028}" type="slidenum">
              <a:rPr lang="en-US" altLang="en-US"/>
              <a:pPr/>
              <a:t>‹#›</a:t>
            </a:fld>
            <a:endParaRPr lang="en-US" altLang="en-US"/>
          </a:p>
        </p:txBody>
      </p:sp>
    </p:spTree>
    <p:extLst>
      <p:ext uri="{BB962C8B-B14F-4D97-AF65-F5344CB8AC3E}">
        <p14:creationId xmlns:p14="http://schemas.microsoft.com/office/powerpoint/2010/main" val="128651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9A0CB4-0F2F-4F99-ABF8-8167D231AE93}" type="slidenum">
              <a:rPr lang="en-US" altLang="en-US"/>
              <a:pPr/>
              <a:t>‹#›</a:t>
            </a:fld>
            <a:endParaRPr lang="en-US" altLang="en-US"/>
          </a:p>
        </p:txBody>
      </p:sp>
    </p:spTree>
    <p:extLst>
      <p:ext uri="{BB962C8B-B14F-4D97-AF65-F5344CB8AC3E}">
        <p14:creationId xmlns:p14="http://schemas.microsoft.com/office/powerpoint/2010/main" val="36960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400">
                <a:latin typeface="Times" charset="0"/>
                <a:ea typeface="ＭＳ Ｐゴシック"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ctr">
              <a:defRPr sz="1400">
                <a:latin typeface="Times"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400">
                <a:latin typeface="Times" panose="02020603050405020304" pitchFamily="18" charset="0"/>
              </a:defRPr>
            </a:lvl1pPr>
          </a:lstStyle>
          <a:p>
            <a:fld id="{40ADFB44-A222-4BED-8155-4C8336FD93D2}" type="slidenum">
              <a:rPr lang="en-US" altLang="en-US"/>
              <a:pPr/>
              <a:t>‹#›</a:t>
            </a:fld>
            <a:endParaRPr lang="en-US" altLang="en-US"/>
          </a:p>
        </p:txBody>
      </p:sp>
      <p:sp>
        <p:nvSpPr>
          <p:cNvPr id="1026" name="Rectangle 2"/>
          <p:cNvSpPr>
            <a:spLocks noGrp="1" noChangeArrowheads="1"/>
          </p:cNvSpPr>
          <p:nvPr>
            <p:ph type="title"/>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2000">
          <a:solidFill>
            <a:schemeClr val="tx2"/>
          </a:solidFill>
          <a:latin typeface="+mj-lt"/>
          <a:ea typeface="+mj-ea"/>
          <a:cs typeface="ＭＳ Ｐゴシック" charset="0"/>
        </a:defRPr>
      </a:lvl1pPr>
      <a:lvl2pPr algn="l" rtl="0" eaLnBrk="0" fontAlgn="base" hangingPunct="0">
        <a:spcBef>
          <a:spcPct val="0"/>
        </a:spcBef>
        <a:spcAft>
          <a:spcPct val="0"/>
        </a:spcAft>
        <a:defRPr sz="2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2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2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2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2000">
          <a:solidFill>
            <a:schemeClr val="tx2"/>
          </a:solidFill>
          <a:latin typeface="Arial" charset="0"/>
          <a:ea typeface="ＭＳ Ｐゴシック" charset="0"/>
        </a:defRPr>
      </a:lvl6pPr>
      <a:lvl7pPr marL="914400" algn="l" rtl="0" fontAlgn="base">
        <a:spcBef>
          <a:spcPct val="0"/>
        </a:spcBef>
        <a:spcAft>
          <a:spcPct val="0"/>
        </a:spcAft>
        <a:defRPr sz="2000">
          <a:solidFill>
            <a:schemeClr val="tx2"/>
          </a:solidFill>
          <a:latin typeface="Arial" charset="0"/>
          <a:ea typeface="ＭＳ Ｐゴシック" charset="0"/>
        </a:defRPr>
      </a:lvl7pPr>
      <a:lvl8pPr marL="1371600" algn="l" rtl="0" fontAlgn="base">
        <a:spcBef>
          <a:spcPct val="0"/>
        </a:spcBef>
        <a:spcAft>
          <a:spcPct val="0"/>
        </a:spcAft>
        <a:defRPr sz="2000">
          <a:solidFill>
            <a:schemeClr val="tx2"/>
          </a:solidFill>
          <a:latin typeface="Arial" charset="0"/>
          <a:ea typeface="ＭＳ Ｐゴシック" charset="0"/>
        </a:defRPr>
      </a:lvl8pPr>
      <a:lvl9pPr marL="1828800" algn="l" rtl="0" fontAlgn="base">
        <a:spcBef>
          <a:spcPct val="0"/>
        </a:spcBef>
        <a:spcAft>
          <a:spcPct val="0"/>
        </a:spcAft>
        <a:defRPr sz="20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hyperlink" Target="mailto:bnavarroserer@wpi.edu" TargetMode="External"/><Relationship Id="rId2" Type="http://schemas.openxmlformats.org/officeDocument/2006/relationships/hyperlink" Target="mailto:cllajeunesse@wpi.edu" TargetMode="External"/><Relationship Id="rId1" Type="http://schemas.openxmlformats.org/officeDocument/2006/relationships/slideLayout" Target="../slideLayouts/slideLayout2.xml"/><Relationship Id="rId5" Type="http://schemas.openxmlformats.org/officeDocument/2006/relationships/hyperlink" Target="mailto:smmcqueston@wpi.edu" TargetMode="External"/><Relationship Id="rId4" Type="http://schemas.openxmlformats.org/officeDocument/2006/relationships/hyperlink" Target="mailto:skhurana@wpi.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3"/>
          <p:cNvSpPr>
            <a:spLocks noGrp="1"/>
          </p:cNvSpPr>
          <p:nvPr>
            <p:ph type="subTitle" idx="1"/>
          </p:nvPr>
        </p:nvSpPr>
        <p:spPr bwMode="auto">
          <a:xfrm>
            <a:off x="914400" y="990600"/>
            <a:ext cx="7543800" cy="3048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gn="l">
              <a:defRPr/>
            </a:pPr>
            <a:r>
              <a:rPr lang="en-US" altLang="en-US" sz="3200" dirty="0" smtClean="0">
                <a:latin typeface="Arial Rounded MT Bold" panose="020F0704030504030204" pitchFamily="34" charset="0"/>
              </a:rPr>
              <a:t>Welcome to BB2920: Genetics</a:t>
            </a:r>
          </a:p>
          <a:p>
            <a:pPr algn="l">
              <a:defRPr/>
            </a:pPr>
            <a:r>
              <a:rPr lang="en-US" altLang="en-US" dirty="0">
                <a:latin typeface="Arial Rounded MT Bold" panose="020F0704030504030204" pitchFamily="34" charset="0"/>
              </a:rPr>
              <a:t>Prof. Natalie Farny</a:t>
            </a:r>
          </a:p>
          <a:p>
            <a:pPr algn="l">
              <a:defRPr/>
            </a:pPr>
            <a:endParaRPr lang="en-US" altLang="en-US" dirty="0">
              <a:latin typeface="Arial Rounded MT Bold" panose="020F0704030504030204" pitchFamily="34" charset="0"/>
            </a:endParaRPr>
          </a:p>
          <a:p>
            <a:pPr algn="l">
              <a:defRPr/>
            </a:pPr>
            <a:r>
              <a:rPr lang="en-US" altLang="en-US" dirty="0" smtClean="0">
                <a:latin typeface="Arial Rounded MT Bold" panose="020F0704030504030204" pitchFamily="34" charset="0"/>
              </a:rPr>
              <a:t>1/12/2017</a:t>
            </a:r>
          </a:p>
          <a:p>
            <a:pPr algn="l">
              <a:defRPr/>
            </a:pPr>
            <a:r>
              <a:rPr lang="en-US" altLang="en-US" dirty="0" smtClean="0">
                <a:latin typeface="Arial Rounded MT Bold" panose="020F0704030504030204" pitchFamily="34" charset="0"/>
              </a:rPr>
              <a:t>Lecture 1</a:t>
            </a:r>
          </a:p>
          <a:p>
            <a:pPr algn="l">
              <a:defRPr/>
            </a:pPr>
            <a:endParaRPr lang="en-US" altLang="en-US" dirty="0" smtClean="0">
              <a:latin typeface="Arial Rounded MT Bold" panose="020F0704030504030204" pitchFamily="34" charset="0"/>
            </a:endParaRPr>
          </a:p>
          <a:p>
            <a:pPr marL="571500" indent="-571500" algn="l">
              <a:buFont typeface="Arial" panose="020B0604020202020204" pitchFamily="34" charset="0"/>
              <a:buChar char="•"/>
              <a:defRPr/>
            </a:pPr>
            <a:r>
              <a:rPr lang="en-US" altLang="en-US" dirty="0" smtClean="0">
                <a:latin typeface="Arial Rounded MT Bold" panose="020F0704030504030204" pitchFamily="34" charset="0"/>
              </a:rPr>
              <a:t>ATC will be distributing clickers, please take one. </a:t>
            </a:r>
          </a:p>
          <a:p>
            <a:pPr marL="571500" indent="-571500" algn="l">
              <a:buFont typeface="Arial" panose="020B0604020202020204" pitchFamily="34" charset="0"/>
              <a:buChar char="•"/>
              <a:defRPr/>
            </a:pPr>
            <a:r>
              <a:rPr lang="en-US" altLang="en-US" dirty="0" smtClean="0">
                <a:latin typeface="Arial Rounded MT Bold" panose="020F0704030504030204" pitchFamily="34" charset="0"/>
              </a:rPr>
              <a:t>Syllabus and course schedule available online (</a:t>
            </a:r>
            <a:r>
              <a:rPr lang="en-US" dirty="0" smtClean="0"/>
              <a:t>We will cover a summary </a:t>
            </a:r>
            <a:r>
              <a:rPr lang="en-US" dirty="0"/>
              <a:t>of important points from the syllabus. It is your responsibility to read the syllabus in </a:t>
            </a:r>
            <a:r>
              <a:rPr lang="en-US" dirty="0" smtClean="0"/>
              <a:t>full.) </a:t>
            </a:r>
            <a:endParaRPr lang="en-US" dirty="0"/>
          </a:p>
          <a:p>
            <a:pPr marL="571500" indent="-571500" algn="l">
              <a:buFont typeface="Arial" panose="020B0604020202020204" pitchFamily="34" charset="0"/>
              <a:buChar char="•"/>
              <a:defRPr/>
            </a:pPr>
            <a:endParaRPr lang="en-US" altLang="en-US" dirty="0" smtClean="0">
              <a:latin typeface="Arial Rounded MT Bold" panose="020F0704030504030204" pitchFamily="34" charset="0"/>
            </a:endParaRPr>
          </a:p>
          <a:p>
            <a:pPr marL="571500" indent="-571500" algn="l">
              <a:buFont typeface="Arial" panose="020B0604020202020204" pitchFamily="34" charset="0"/>
              <a:buChar char="•"/>
              <a:defRPr/>
            </a:pPr>
            <a:endParaRPr lang="en-US" altLang="en-US" dirty="0" smtClean="0">
              <a:latin typeface="Arial Rounded MT Bold" panose="020F0704030504030204" pitchFamily="34" charset="0"/>
            </a:endParaRPr>
          </a:p>
        </p:txBody>
      </p:sp>
      <p:sp>
        <p:nvSpPr>
          <p:cNvPr id="2051" name="Rectangle 4"/>
          <p:cNvSpPr>
            <a:spLocks noChangeArrowheads="1"/>
          </p:cNvSpPr>
          <p:nvPr/>
        </p:nvSpPr>
        <p:spPr bwMode="auto">
          <a:xfrm>
            <a:off x="6705600" y="152400"/>
            <a:ext cx="1371600" cy="9906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30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txBox="1">
            <a:spLocks noChangeArrowheads="1"/>
          </p:cNvSpPr>
          <p:nvPr/>
        </p:nvSpPr>
        <p:spPr bwMode="auto">
          <a:xfrm>
            <a:off x="1892101" y="1834657"/>
            <a:ext cx="533171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200" dirty="0"/>
              <a:t>Genetics has its own unique vocabulary among biological disciplines. </a:t>
            </a:r>
            <a:endParaRPr lang="en-US" altLang="en-US" sz="3200" dirty="0" smtClean="0"/>
          </a:p>
          <a:p>
            <a:pPr algn="ctr"/>
            <a:endParaRPr lang="en-US" altLang="en-US" dirty="0" smtClean="0"/>
          </a:p>
          <a:p>
            <a:pPr algn="ctr"/>
            <a:r>
              <a:rPr lang="en-US" altLang="en-US" dirty="0" smtClean="0"/>
              <a:t>You </a:t>
            </a:r>
            <a:r>
              <a:rPr lang="en-US" altLang="en-US" dirty="0"/>
              <a:t>will need to “talk the talk” to do well in this course. Your reading will help you!</a:t>
            </a:r>
          </a:p>
        </p:txBody>
      </p:sp>
      <p:sp>
        <p:nvSpPr>
          <p:cNvPr id="2" name="TextBox 1"/>
          <p:cNvSpPr txBox="1"/>
          <p:nvPr/>
        </p:nvSpPr>
        <p:spPr>
          <a:xfrm rot="20303113">
            <a:off x="751744" y="1317245"/>
            <a:ext cx="1905000" cy="307975"/>
          </a:xfrm>
          <a:prstGeom prst="rect">
            <a:avLst/>
          </a:prstGeom>
          <a:noFill/>
        </p:spPr>
        <p:txBody>
          <a:bodyPr>
            <a:spAutoFit/>
          </a:bodyPr>
          <a:lstStyle/>
          <a:p>
            <a:pPr>
              <a:defRPr/>
            </a:pPr>
            <a:r>
              <a:rPr lang="en-US" sz="1400"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phenotype</a:t>
            </a:r>
          </a:p>
        </p:txBody>
      </p:sp>
      <p:sp>
        <p:nvSpPr>
          <p:cNvPr id="5" name="TextBox 4"/>
          <p:cNvSpPr txBox="1"/>
          <p:nvPr/>
        </p:nvSpPr>
        <p:spPr>
          <a:xfrm rot="1112555">
            <a:off x="7214993" y="4348525"/>
            <a:ext cx="1905000" cy="461962"/>
          </a:xfrm>
          <a:prstGeom prst="rect">
            <a:avLst/>
          </a:prstGeom>
          <a:noFill/>
        </p:spPr>
        <p:txBody>
          <a:bodyPr>
            <a:spAutoFit/>
          </a:bodyPr>
          <a:lstStyle/>
          <a:p>
            <a:pPr>
              <a:defRPr/>
            </a:pPr>
            <a:r>
              <a:rPr lang="en-US" dirty="0">
                <a:solidFill>
                  <a:srgbClr val="C0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genotype</a:t>
            </a:r>
          </a:p>
        </p:txBody>
      </p:sp>
      <p:sp>
        <p:nvSpPr>
          <p:cNvPr id="6" name="TextBox 5"/>
          <p:cNvSpPr txBox="1"/>
          <p:nvPr/>
        </p:nvSpPr>
        <p:spPr>
          <a:xfrm rot="1112555">
            <a:off x="5998261" y="1083931"/>
            <a:ext cx="1905000" cy="461962"/>
          </a:xfrm>
          <a:prstGeom prst="rect">
            <a:avLst/>
          </a:prstGeom>
          <a:noFill/>
        </p:spPr>
        <p:txBody>
          <a:bodyPr>
            <a:spAutoFit/>
          </a:bodyPr>
          <a:lstStyle/>
          <a:p>
            <a:pPr>
              <a:defRPr/>
            </a:pPr>
            <a:r>
              <a:rPr lang="en-US" dirty="0" err="1">
                <a:solidFill>
                  <a:srgbClr val="7030A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antimorph</a:t>
            </a:r>
            <a:endParaRPr lang="en-US" dirty="0">
              <a:solidFill>
                <a:srgbClr val="7030A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7" name="TextBox 6"/>
          <p:cNvSpPr txBox="1"/>
          <p:nvPr/>
        </p:nvSpPr>
        <p:spPr>
          <a:xfrm rot="1112555">
            <a:off x="5742988" y="5325987"/>
            <a:ext cx="2159000" cy="461963"/>
          </a:xfrm>
          <a:prstGeom prst="rect">
            <a:avLst/>
          </a:prstGeom>
          <a:noFill/>
        </p:spPr>
        <p:txBody>
          <a:bodyPr>
            <a:spAutoFit/>
          </a:bodyPr>
          <a:lstStyle/>
          <a:p>
            <a:pPr>
              <a:defRPr/>
            </a:pPr>
            <a:r>
              <a:rPr lang="en-US" dirty="0">
                <a:solidFill>
                  <a:srgbClr val="00B05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recombinant</a:t>
            </a:r>
          </a:p>
        </p:txBody>
      </p:sp>
      <p:sp>
        <p:nvSpPr>
          <p:cNvPr id="8" name="TextBox 7"/>
          <p:cNvSpPr txBox="1"/>
          <p:nvPr/>
        </p:nvSpPr>
        <p:spPr>
          <a:xfrm rot="21074718">
            <a:off x="3072058" y="623068"/>
            <a:ext cx="1905000" cy="461962"/>
          </a:xfrm>
          <a:prstGeom prst="rect">
            <a:avLst/>
          </a:prstGeom>
          <a:noFill/>
        </p:spPr>
        <p:txBody>
          <a:bodyPr>
            <a:spAutoFit/>
          </a:bodyPr>
          <a:lstStyle/>
          <a:p>
            <a:pPr>
              <a:defRPr/>
            </a:pPr>
            <a:r>
              <a:rPr lang="en-US" dirty="0">
                <a:solidFill>
                  <a:srgbClr val="FF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isogenic</a:t>
            </a:r>
          </a:p>
        </p:txBody>
      </p:sp>
      <p:sp>
        <p:nvSpPr>
          <p:cNvPr id="9" name="TextBox 8"/>
          <p:cNvSpPr txBox="1"/>
          <p:nvPr/>
        </p:nvSpPr>
        <p:spPr>
          <a:xfrm rot="20303113">
            <a:off x="374550" y="3374387"/>
            <a:ext cx="1905000" cy="461962"/>
          </a:xfrm>
          <a:prstGeom prst="rect">
            <a:avLst/>
          </a:prstGeom>
          <a:noFill/>
        </p:spPr>
        <p:txBody>
          <a:bodyPr>
            <a:spAutoFit/>
          </a:bodyPr>
          <a:lstStyle/>
          <a:p>
            <a:pPr>
              <a:defRPr/>
            </a:pPr>
            <a:r>
              <a:rPr lang="en-US" dirty="0" err="1">
                <a:solidFill>
                  <a:srgbClr val="92D05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pleiotropy</a:t>
            </a:r>
            <a:endParaRPr lang="en-US" dirty="0">
              <a:solidFill>
                <a:srgbClr val="92D05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0" name="TextBox 9"/>
          <p:cNvSpPr txBox="1"/>
          <p:nvPr/>
        </p:nvSpPr>
        <p:spPr>
          <a:xfrm rot="20970376">
            <a:off x="7938392" y="2572770"/>
            <a:ext cx="1428750" cy="339725"/>
          </a:xfrm>
          <a:prstGeom prst="rect">
            <a:avLst/>
          </a:prstGeom>
          <a:noFill/>
        </p:spPr>
        <p:txBody>
          <a:bodyPr>
            <a:spAutoFit/>
          </a:bodyPr>
          <a:lstStyle/>
          <a:p>
            <a:pPr>
              <a:defRPr/>
            </a:pPr>
            <a:r>
              <a:rPr lang="en-US" sz="1600" dirty="0">
                <a:solidFill>
                  <a:schemeClr val="accent6">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linkage</a:t>
            </a:r>
          </a:p>
        </p:txBody>
      </p:sp>
      <p:sp>
        <p:nvSpPr>
          <p:cNvPr id="11" name="TextBox 10"/>
          <p:cNvSpPr txBox="1"/>
          <p:nvPr/>
        </p:nvSpPr>
        <p:spPr>
          <a:xfrm rot="21332458">
            <a:off x="1471331" y="5271072"/>
            <a:ext cx="2273300" cy="338138"/>
          </a:xfrm>
          <a:prstGeom prst="rect">
            <a:avLst/>
          </a:prstGeom>
          <a:noFill/>
        </p:spPr>
        <p:txBody>
          <a:bodyPr>
            <a:spAutoFit/>
          </a:bodyPr>
          <a:lstStyle/>
          <a:p>
            <a:pPr>
              <a:defRPr/>
            </a:pPr>
            <a:r>
              <a:rPr lang="en-US" sz="1600" dirty="0" err="1">
                <a:solidFill>
                  <a:srgbClr val="FFC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codominance</a:t>
            </a:r>
            <a:endParaRPr lang="en-US" sz="1600" dirty="0">
              <a:solidFill>
                <a:srgbClr val="FFC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2" name="TextBox 11"/>
          <p:cNvSpPr txBox="1"/>
          <p:nvPr/>
        </p:nvSpPr>
        <p:spPr>
          <a:xfrm rot="18941735">
            <a:off x="3573698" y="5635356"/>
            <a:ext cx="1428750" cy="339725"/>
          </a:xfrm>
          <a:prstGeom prst="rect">
            <a:avLst/>
          </a:prstGeom>
          <a:noFill/>
        </p:spPr>
        <p:txBody>
          <a:bodyPr>
            <a:spAutoFit/>
          </a:bodyPr>
          <a:lstStyle/>
          <a:p>
            <a:pPr>
              <a:defRPr/>
            </a:pPr>
            <a:r>
              <a:rPr lang="en-US" sz="1600" dirty="0" err="1" smtClean="0">
                <a:solidFill>
                  <a:schemeClr val="accent6">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hemizygous</a:t>
            </a:r>
            <a:endParaRPr lang="en-US" sz="1600" dirty="0">
              <a:solidFill>
                <a:schemeClr val="accent6">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09261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 grpId="0"/>
      <p:bldP spid="5" grpId="0"/>
      <p:bldP spid="6" grpId="0"/>
      <p:bldP spid="7" grpId="0"/>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81800" cy="457200"/>
          </a:xfrm>
        </p:spPr>
        <p:txBody>
          <a:bodyPr/>
          <a:lstStyle/>
          <a:p>
            <a:r>
              <a:rPr lang="en-US" sz="4000" dirty="0" smtClean="0"/>
              <a:t>Problem Sets</a:t>
            </a:r>
            <a:endParaRPr lang="en-US" sz="40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6, drop lowest, 20% total</a:t>
            </a:r>
          </a:p>
          <a:p>
            <a:pPr>
              <a:buFont typeface="Arial" panose="020B0604020202020204" pitchFamily="34" charset="0"/>
              <a:buChar char="•"/>
            </a:pPr>
            <a:r>
              <a:rPr lang="en-US" dirty="0" smtClean="0"/>
              <a:t>Check schedule for due dates</a:t>
            </a:r>
          </a:p>
          <a:p>
            <a:pPr>
              <a:buFont typeface="Arial" panose="020B0604020202020204" pitchFamily="34" charset="0"/>
              <a:buChar char="•"/>
            </a:pPr>
            <a:r>
              <a:rPr lang="en-US" dirty="0" smtClean="0"/>
              <a:t>Help will be available from your PLAs during conference and office hours, and during my announced office hours</a:t>
            </a:r>
          </a:p>
          <a:p>
            <a:pPr>
              <a:buFont typeface="Arial" panose="020B0604020202020204" pitchFamily="34" charset="0"/>
              <a:buChar char="•"/>
            </a:pPr>
            <a:r>
              <a:rPr lang="en-US" dirty="0" smtClean="0"/>
              <a:t>Assignments and solutions will be posted online</a:t>
            </a:r>
          </a:p>
          <a:p>
            <a:pPr>
              <a:buFont typeface="Arial" panose="020B0604020202020204" pitchFamily="34" charset="0"/>
              <a:buChar char="•"/>
            </a:pPr>
            <a:r>
              <a:rPr lang="en-US" dirty="0" smtClean="0"/>
              <a:t>Due in class (handwritten NEATLY is ok, or typed)</a:t>
            </a:r>
            <a:endParaRPr lang="en-US" dirty="0"/>
          </a:p>
        </p:txBody>
      </p:sp>
    </p:spTree>
    <p:extLst>
      <p:ext uri="{BB962C8B-B14F-4D97-AF65-F5344CB8AC3E}">
        <p14:creationId xmlns:p14="http://schemas.microsoft.com/office/powerpoint/2010/main" val="390546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457200"/>
          </a:xfrm>
        </p:spPr>
        <p:txBody>
          <a:bodyPr/>
          <a:lstStyle/>
          <a:p>
            <a:r>
              <a:rPr lang="en-US" sz="3600" dirty="0" smtClean="0"/>
              <a:t>Journal Club</a:t>
            </a:r>
            <a:endParaRPr lang="en-US" sz="3600" dirty="0"/>
          </a:p>
        </p:txBody>
      </p:sp>
      <p:sp>
        <p:nvSpPr>
          <p:cNvPr id="3" name="Content Placeholder 2"/>
          <p:cNvSpPr>
            <a:spLocks noGrp="1"/>
          </p:cNvSpPr>
          <p:nvPr>
            <p:ph idx="1"/>
          </p:nvPr>
        </p:nvSpPr>
        <p:spPr>
          <a:xfrm>
            <a:off x="533400" y="1295400"/>
            <a:ext cx="8229600" cy="4525963"/>
          </a:xfrm>
        </p:spPr>
        <p:txBody>
          <a:bodyPr/>
          <a:lstStyle/>
          <a:p>
            <a:pPr>
              <a:buFont typeface="Arial" panose="020B0604020202020204" pitchFamily="34" charset="0"/>
              <a:buChar char="•"/>
            </a:pPr>
            <a:r>
              <a:rPr lang="en-US" dirty="0" smtClean="0"/>
              <a:t>Reading the current scientific literature related to course topics</a:t>
            </a:r>
          </a:p>
          <a:p>
            <a:pPr>
              <a:buFont typeface="Arial" panose="020B0604020202020204" pitchFamily="34" charset="0"/>
              <a:buChar char="•"/>
            </a:pPr>
            <a:r>
              <a:rPr lang="en-US" dirty="0" smtClean="0"/>
              <a:t>Materials will be posted one week in advance, including the article(s), a reading guide and a journal club quiz (JCQ)</a:t>
            </a:r>
          </a:p>
          <a:p>
            <a:pPr>
              <a:buFont typeface="Arial" panose="020B0604020202020204" pitchFamily="34" charset="0"/>
              <a:buChar char="•"/>
            </a:pPr>
            <a:r>
              <a:rPr lang="en-US" dirty="0" smtClean="0"/>
              <a:t>Three JCQs are 2.5% each, lowest dropped</a:t>
            </a:r>
          </a:p>
          <a:p>
            <a:pPr>
              <a:buFont typeface="Arial" panose="020B0604020202020204" pitchFamily="34" charset="0"/>
              <a:buChar char="•"/>
            </a:pPr>
            <a:r>
              <a:rPr lang="en-US" dirty="0" smtClean="0"/>
              <a:t>Students will be randomly assigned to be responsible for certain questions on the reading guide (you will know your assignment in advance) and will be called upon during class to explain that question to your classmates. </a:t>
            </a:r>
            <a:endParaRPr lang="en-US" dirty="0"/>
          </a:p>
          <a:p>
            <a:pPr>
              <a:buFont typeface="Arial" panose="020B0604020202020204" pitchFamily="34" charset="0"/>
              <a:buChar char="•"/>
            </a:pPr>
            <a:r>
              <a:rPr lang="en-US" dirty="0" smtClean="0"/>
              <a:t>All students will be expected to participate in our classroom discussion!</a:t>
            </a:r>
            <a:endParaRPr lang="en-US" dirty="0"/>
          </a:p>
        </p:txBody>
      </p:sp>
    </p:spTree>
    <p:extLst>
      <p:ext uri="{BB962C8B-B14F-4D97-AF65-F5344CB8AC3E}">
        <p14:creationId xmlns:p14="http://schemas.microsoft.com/office/powerpoint/2010/main" val="269677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85800"/>
          </a:xfrm>
        </p:spPr>
        <p:txBody>
          <a:bodyPr/>
          <a:lstStyle/>
          <a:p>
            <a:r>
              <a:rPr lang="en-US" dirty="0" smtClean="0"/>
              <a:t>Check the course calendar on Canvas for due dates, and get these into your calendars now!!</a:t>
            </a:r>
            <a:endParaRPr lang="en-US" dirty="0"/>
          </a:p>
        </p:txBody>
      </p:sp>
      <p:pic>
        <p:nvPicPr>
          <p:cNvPr id="5" name="Picture 4"/>
          <p:cNvPicPr>
            <a:picLocks noChangeAspect="1"/>
          </p:cNvPicPr>
          <p:nvPr/>
        </p:nvPicPr>
        <p:blipFill>
          <a:blip r:embed="rId2"/>
          <a:stretch>
            <a:fillRect/>
          </a:stretch>
        </p:blipFill>
        <p:spPr>
          <a:xfrm>
            <a:off x="1295400" y="914400"/>
            <a:ext cx="6257925" cy="5714755"/>
          </a:xfrm>
          <a:prstGeom prst="rect">
            <a:avLst/>
          </a:prstGeom>
        </p:spPr>
      </p:pic>
    </p:spTree>
    <p:extLst>
      <p:ext uri="{BB962C8B-B14F-4D97-AF65-F5344CB8AC3E}">
        <p14:creationId xmlns:p14="http://schemas.microsoft.com/office/powerpoint/2010/main" val="254687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144000" cy="457200"/>
          </a:xfrm>
        </p:spPr>
        <p:txBody>
          <a:bodyPr/>
          <a:lstStyle/>
          <a:p>
            <a:pPr>
              <a:defRPr/>
            </a:pPr>
            <a:r>
              <a:rPr lang="en-US" b="1" dirty="0" smtClean="0"/>
              <a:t>Course Objectives</a:t>
            </a:r>
            <a:r>
              <a:rPr lang="en-US" dirty="0" smtClean="0"/>
              <a:t> - By the end of this course, students should be able to:</a:t>
            </a:r>
            <a:br>
              <a:rPr lang="en-US" dirty="0" smtClean="0"/>
            </a:br>
            <a:endParaRPr lang="en-US" dirty="0"/>
          </a:p>
        </p:txBody>
      </p:sp>
      <p:sp>
        <p:nvSpPr>
          <p:cNvPr id="9219" name="Content Placeholder 2"/>
          <p:cNvSpPr>
            <a:spLocks noGrp="1"/>
          </p:cNvSpPr>
          <p:nvPr>
            <p:ph idx="1"/>
          </p:nvPr>
        </p:nvSpPr>
        <p:spPr bwMode="auto">
          <a:xfrm>
            <a:off x="381000" y="914400"/>
            <a:ext cx="83820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lvl="0">
              <a:buFont typeface="Arial" panose="020B0604020202020204" pitchFamily="34" charset="0"/>
              <a:buChar char="•"/>
            </a:pPr>
            <a:r>
              <a:rPr lang="en-US" sz="1800" dirty="0"/>
              <a:t>describe the sources and consequences of genetic variation, and genetic mutation, and their relationship to human conditions, and the functional and physical relationships between genes and gene products, genotype and phenotype;</a:t>
            </a:r>
          </a:p>
          <a:p>
            <a:pPr lvl="0">
              <a:buFont typeface="Arial" panose="020B0604020202020204" pitchFamily="34" charset="0"/>
              <a:buChar char="•"/>
            </a:pPr>
            <a:r>
              <a:rPr lang="en-US" sz="1800" dirty="0"/>
              <a:t>apply knowledge of the molecular basis of genetic inheritance (DNA transcription and translation, RNA processing, and translation) to the interpretation of experimental data; </a:t>
            </a:r>
          </a:p>
          <a:p>
            <a:pPr lvl="0">
              <a:buFont typeface="Arial" panose="020B0604020202020204" pitchFamily="34" charset="0"/>
              <a:buChar char="•"/>
            </a:pPr>
            <a:r>
              <a:rPr lang="en-US" sz="1800" dirty="0"/>
              <a:t>understand modern methods of manipulating genetic material in the laboratory, and demonstrate how these methods are used to test hypotheses;</a:t>
            </a:r>
          </a:p>
          <a:p>
            <a:pPr lvl="0">
              <a:buFont typeface="Arial" panose="020B0604020202020204" pitchFamily="34" charset="0"/>
              <a:buChar char="•"/>
            </a:pPr>
            <a:r>
              <a:rPr lang="en-US" sz="1800" dirty="0"/>
              <a:t>predict and interpret the regulation of gene expression under specific physiological conditions, both in prokaryotes and </a:t>
            </a:r>
            <a:r>
              <a:rPr lang="en-US" sz="1800" dirty="0" err="1"/>
              <a:t>eukaroytes</a:t>
            </a:r>
            <a:r>
              <a:rPr lang="en-US" sz="1800" dirty="0"/>
              <a:t>;</a:t>
            </a:r>
          </a:p>
          <a:p>
            <a:pPr lvl="0">
              <a:buFont typeface="Arial" panose="020B0604020202020204" pitchFamily="34" charset="0"/>
              <a:buChar char="•"/>
            </a:pPr>
            <a:r>
              <a:rPr lang="en-US" sz="1800" dirty="0"/>
              <a:t>apply the tenets of Mendelian inheritance to make predictions about the outcomes of genetic crosses;</a:t>
            </a:r>
          </a:p>
          <a:p>
            <a:pPr lvl="0">
              <a:buFont typeface="Arial" panose="020B0604020202020204" pitchFamily="34" charset="0"/>
              <a:buChar char="•"/>
            </a:pPr>
            <a:r>
              <a:rPr lang="en-US" sz="1800" dirty="0"/>
              <a:t>analyze pedigrees to assess the inheritance pattern of genetic traits;</a:t>
            </a:r>
          </a:p>
          <a:p>
            <a:pPr lvl="0">
              <a:buFont typeface="Arial" panose="020B0604020202020204" pitchFamily="34" charset="0"/>
              <a:buChar char="•"/>
            </a:pPr>
            <a:r>
              <a:rPr lang="en-US" sz="1800" dirty="0"/>
              <a:t>explain how the environment of a population influences its genetic constitution;</a:t>
            </a:r>
          </a:p>
          <a:p>
            <a:pPr lvl="0">
              <a:buFont typeface="Arial" panose="020B0604020202020204" pitchFamily="34" charset="0"/>
              <a:buChar char="•"/>
            </a:pPr>
            <a:r>
              <a:rPr lang="en-US" sz="1800" dirty="0"/>
              <a:t>calculate human genetic disease risks;</a:t>
            </a:r>
          </a:p>
          <a:p>
            <a:pPr lvl="0">
              <a:buFont typeface="Arial" panose="020B0604020202020204" pitchFamily="34" charset="0"/>
              <a:buChar char="•"/>
            </a:pPr>
            <a:r>
              <a:rPr lang="en-US" sz="1800" dirty="0"/>
              <a:t>read and participate in discussion of current scientific literature. </a:t>
            </a:r>
          </a:p>
          <a:p>
            <a:pPr marL="0" indent="0"/>
            <a:r>
              <a:rPr lang="en-US" altLang="en-US" sz="2000" dirty="0" smtClean="0"/>
              <a:t> </a:t>
            </a:r>
          </a:p>
          <a:p>
            <a:pPr>
              <a:buFontTx/>
              <a:buChar char="•"/>
            </a:pP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 y="61148"/>
            <a:ext cx="8709660" cy="2062103"/>
          </a:xfrm>
        </p:spPr>
        <p:txBody>
          <a:bodyPr/>
          <a:lstStyle/>
          <a:p>
            <a:pPr>
              <a:defRPr/>
            </a:pPr>
            <a:r>
              <a:rPr lang="en-US" sz="2400" dirty="0" smtClean="0">
                <a:solidFill>
                  <a:srgbClr val="FF0000"/>
                </a:solidFill>
              </a:rPr>
              <a:t>This is an active learning classroom. Please come prepared to participate!</a:t>
            </a:r>
            <a:br>
              <a:rPr lang="en-US" sz="2400" dirty="0" smtClean="0">
                <a:solidFill>
                  <a:srgbClr val="FF0000"/>
                </a:solidFill>
              </a:rPr>
            </a:br>
            <a:r>
              <a:rPr lang="en-US" sz="2400" dirty="0" smtClean="0">
                <a:solidFill>
                  <a:srgbClr val="FF0000"/>
                </a:solidFill>
              </a:rPr>
              <a:t>Why am I doing this to you?? </a:t>
            </a:r>
            <a:br>
              <a:rPr lang="en-US" sz="2400" dirty="0" smtClean="0">
                <a:solidFill>
                  <a:srgbClr val="FF0000"/>
                </a:solidFill>
              </a:rPr>
            </a:br>
            <a:r>
              <a:rPr lang="en-US" sz="2400" dirty="0" smtClean="0">
                <a:solidFill>
                  <a:srgbClr val="FF0000"/>
                </a:solidFill>
              </a:rPr>
              <a:t>Because </a:t>
            </a:r>
            <a:r>
              <a:rPr lang="en-US" sz="2400" i="1" dirty="0" smtClean="0">
                <a:solidFill>
                  <a:srgbClr val="FF0000"/>
                </a:solidFill>
              </a:rPr>
              <a:t>scientific teaching </a:t>
            </a:r>
            <a:r>
              <a:rPr lang="en-US" sz="2400" dirty="0" smtClean="0">
                <a:solidFill>
                  <a:srgbClr val="FF0000"/>
                </a:solidFill>
              </a:rPr>
              <a:t>tells us that active learning will help you get an A!!!</a:t>
            </a:r>
            <a:endParaRPr lang="en-US" sz="2400" dirty="0">
              <a:solidFill>
                <a:srgbClr val="FF0000"/>
              </a:solidFill>
            </a:endParaRP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2047875"/>
            <a:ext cx="63055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24075"/>
            <a:ext cx="47148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400425"/>
            <a:ext cx="65055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463" y="3657600"/>
            <a:ext cx="3286125" cy="282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91" name="TextBox 3"/>
          <p:cNvSpPr txBox="1">
            <a:spLocks noChangeArrowheads="1"/>
          </p:cNvSpPr>
          <p:nvPr/>
        </p:nvSpPr>
        <p:spPr bwMode="auto">
          <a:xfrm>
            <a:off x="4191000" y="3733800"/>
            <a:ext cx="464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400"/>
              <a:t>You are significantly less likely to fail! (or in our case, NR) </a:t>
            </a:r>
          </a:p>
          <a:p>
            <a:pPr eaLnBrk="1" hangingPunct="1">
              <a:spcBef>
                <a:spcPct val="0"/>
              </a:spcBef>
              <a:buFontTx/>
              <a:buNone/>
            </a:pPr>
            <a:r>
              <a:rPr lang="en-US" altLang="en-US" sz="2400"/>
              <a:t>The same study shows an approximately 6% increase in exams scores in active learning classrooms vs. traditional lecture</a:t>
            </a:r>
          </a:p>
        </p:txBody>
      </p:sp>
    </p:spTree>
    <p:extLst>
      <p:ext uri="{BB962C8B-B14F-4D97-AF65-F5344CB8AC3E}">
        <p14:creationId xmlns:p14="http://schemas.microsoft.com/office/powerpoint/2010/main" val="3742156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545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505200"/>
            <a:ext cx="4495800" cy="2744788"/>
          </a:xfrm>
        </p:spPr>
        <p:txBody>
          <a:bodyPr/>
          <a:lstStyle/>
          <a:p>
            <a:pPr marL="0" indent="0">
              <a:buFontTx/>
              <a:buNone/>
              <a:defRPr/>
            </a:pPr>
            <a:r>
              <a:rPr lang="en-US" sz="2800" dirty="0" smtClean="0">
                <a:solidFill>
                  <a:srgbClr val="FF0000"/>
                </a:solidFill>
              </a:rPr>
              <a:t>PLEASE…..</a:t>
            </a:r>
            <a:endParaRPr lang="en-US" sz="2800" dirty="0">
              <a:solidFill>
                <a:srgbClr val="FF0000"/>
              </a:solidFill>
            </a:endParaRPr>
          </a:p>
          <a:p>
            <a:pPr marL="0" indent="0">
              <a:buFontTx/>
              <a:buNone/>
              <a:defRPr/>
            </a:pPr>
            <a:r>
              <a:rPr lang="en-US" sz="2800" dirty="0" smtClean="0">
                <a:solidFill>
                  <a:srgbClr val="FF0000"/>
                </a:solidFill>
              </a:rPr>
              <a:t>Register Your Clickers!!! Under “Modules” on Canvas.</a:t>
            </a:r>
          </a:p>
          <a:p>
            <a:pPr marL="0" indent="0">
              <a:buFontTx/>
              <a:buNone/>
              <a:defRPr/>
            </a:pPr>
            <a:endParaRPr lang="en-US" sz="2800" dirty="0" smtClean="0">
              <a:solidFill>
                <a:srgbClr val="FF0000"/>
              </a:solidFill>
            </a:endParaRPr>
          </a:p>
        </p:txBody>
      </p:sp>
      <p:pic>
        <p:nvPicPr>
          <p:cNvPr id="4" name="Picture 3"/>
          <p:cNvPicPr>
            <a:picLocks noChangeAspect="1"/>
          </p:cNvPicPr>
          <p:nvPr/>
        </p:nvPicPr>
        <p:blipFill>
          <a:blip r:embed="rId2"/>
          <a:stretch>
            <a:fillRect/>
          </a:stretch>
        </p:blipFill>
        <p:spPr>
          <a:xfrm>
            <a:off x="5410200" y="3288225"/>
            <a:ext cx="3114675" cy="3467100"/>
          </a:xfrm>
          <a:prstGeom prst="rect">
            <a:avLst/>
          </a:prstGeom>
        </p:spPr>
      </p:pic>
      <p:pic>
        <p:nvPicPr>
          <p:cNvPr id="5" name="Picture 4"/>
          <p:cNvPicPr>
            <a:picLocks noChangeAspect="1"/>
          </p:cNvPicPr>
          <p:nvPr/>
        </p:nvPicPr>
        <p:blipFill rotWithShape="1">
          <a:blip r:embed="rId3"/>
          <a:srcRect t="9962"/>
          <a:stretch/>
        </p:blipFill>
        <p:spPr>
          <a:xfrm>
            <a:off x="533400" y="533400"/>
            <a:ext cx="7758113" cy="2754825"/>
          </a:xfrm>
          <a:prstGeom prst="rect">
            <a:avLst/>
          </a:prstGeom>
        </p:spPr>
      </p:pic>
      <p:pic>
        <p:nvPicPr>
          <p:cNvPr id="6"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2063"/>
          <a:stretch/>
        </p:blipFill>
        <p:spPr bwMode="auto">
          <a:xfrm rot="16200000">
            <a:off x="3142094" y="4833256"/>
            <a:ext cx="1270500" cy="222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3249388" y="6022976"/>
            <a:ext cx="1219200" cy="227012"/>
          </a:xfrm>
          <a:prstGeom prst="ellipse">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a:ln>
                <a:noFill/>
              </a:ln>
              <a:solidFill>
                <a:srgbClr val="000000"/>
              </a:solidFill>
              <a:effectLst/>
              <a:latin typeface="Arial" charset="0"/>
              <a:ea typeface="ＭＳ Ｐゴシック" charset="0"/>
            </a:endParaRPr>
          </a:p>
        </p:txBody>
      </p:sp>
    </p:spTree>
    <p:extLst>
      <p:ext uri="{BB962C8B-B14F-4D97-AF65-F5344CB8AC3E}">
        <p14:creationId xmlns:p14="http://schemas.microsoft.com/office/powerpoint/2010/main" val="327759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533400"/>
            <a:ext cx="8305800" cy="457200"/>
          </a:xfrm>
        </p:spPr>
        <p:txBody>
          <a:bodyPr/>
          <a:lstStyle/>
          <a:p>
            <a:pPr>
              <a:defRPr/>
            </a:pPr>
            <a:r>
              <a:rPr lang="en-US" sz="4400" dirty="0" smtClean="0"/>
              <a:t>What is your major?</a:t>
            </a:r>
            <a:endParaRPr lang="en-US" sz="4400" dirty="0"/>
          </a:p>
        </p:txBody>
      </p:sp>
      <p:sp>
        <p:nvSpPr>
          <p:cNvPr id="3075" name="TPAnswers"/>
          <p:cNvSpPr>
            <a:spLocks noGrp="1"/>
          </p:cNvSpPr>
          <p:nvPr>
            <p:ph type="body" idx="1"/>
            <p:custDataLst>
              <p:tags r:id="rId3"/>
            </p:custDataLst>
          </p:nvPr>
        </p:nvSpPr>
        <p:spPr bwMode="auto">
          <a:xfrm>
            <a:off x="457200" y="1600200"/>
            <a:ext cx="46482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lphaUcPeriod"/>
            </a:pPr>
            <a:r>
              <a:rPr lang="en-US" altLang="en-US" sz="3200" smtClean="0"/>
              <a:t>Bio/Biotech or Biochem</a:t>
            </a:r>
          </a:p>
          <a:p>
            <a:pPr marL="514350" indent="-514350">
              <a:buFontTx/>
              <a:buAutoNum type="alphaUcPeriod"/>
            </a:pPr>
            <a:r>
              <a:rPr lang="en-US" altLang="en-US" sz="3200" smtClean="0"/>
              <a:t>BME</a:t>
            </a:r>
          </a:p>
          <a:p>
            <a:pPr marL="514350" indent="-514350">
              <a:buFontTx/>
              <a:buAutoNum type="alphaUcPeriod"/>
            </a:pPr>
            <a:r>
              <a:rPr lang="en-US" altLang="en-US" sz="3200" smtClean="0"/>
              <a:t>Other engineering</a:t>
            </a:r>
          </a:p>
          <a:p>
            <a:pPr marL="514350" indent="-514350">
              <a:buFontTx/>
              <a:buAutoNum type="alphaUcPeriod"/>
            </a:pPr>
            <a:r>
              <a:rPr lang="en-US" altLang="en-US" sz="3200" smtClean="0"/>
              <a:t>Other non-eng.</a:t>
            </a:r>
          </a:p>
          <a:p>
            <a:pPr marL="514350" indent="-514350">
              <a:buFontTx/>
              <a:buAutoNum type="alphaUcPeriod"/>
            </a:pPr>
            <a:r>
              <a:rPr lang="en-US" altLang="en-US" sz="3200" smtClean="0"/>
              <a:t>Undeclared</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275900008"/>
              </p:ext>
            </p:extLst>
          </p:nvPr>
        </p:nvGraphicFramePr>
        <p:xfrm>
          <a:off x="3886200" y="1143000"/>
          <a:ext cx="4572000" cy="5219700"/>
        </p:xfrm>
        <a:graphic>
          <a:graphicData uri="http://schemas.openxmlformats.org/presentationml/2006/ole">
            <mc:AlternateContent xmlns:mc="http://schemas.openxmlformats.org/markup-compatibility/2006">
              <mc:Choice xmlns:v="urn:schemas-microsoft-com:vml" Requires="v">
                <p:oleObj spid="_x0000_s3097" name="Chart" r:id="rId6" imgW="4572000" imgH="5143584" progId="MSGraph.Chart.8">
                  <p:embed followColorScheme="full"/>
                </p:oleObj>
              </mc:Choice>
              <mc:Fallback>
                <p:oleObj name="Chart" r:id="rId6" imgW="4572000" imgH="5143584" progId="MSGraph.Chart.8">
                  <p:embed followColorScheme="full"/>
                  <p:pic>
                    <p:nvPicPr>
                      <p:cNvPr id="0" name="TPChart"/>
                      <p:cNvPicPr>
                        <a:picLocks noChangeAspect="1" noChangeArrowheads="1"/>
                      </p:cNvPicPr>
                      <p:nvPr/>
                    </p:nvPicPr>
                    <p:blipFill>
                      <a:blip r:embed="rId7"/>
                      <a:srcRect/>
                      <a:stretch>
                        <a:fillRect/>
                      </a:stretch>
                    </p:blipFill>
                    <p:spPr bwMode="auto">
                      <a:xfrm>
                        <a:off x="3886200" y="1143000"/>
                        <a:ext cx="45720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609600"/>
            <a:ext cx="5638800" cy="457200"/>
          </a:xfrm>
        </p:spPr>
        <p:txBody>
          <a:bodyPr/>
          <a:lstStyle/>
          <a:p>
            <a:pPr>
              <a:defRPr/>
            </a:pPr>
            <a:r>
              <a:rPr lang="en-US" sz="4000" dirty="0" smtClean="0"/>
              <a:t>What year are you?</a:t>
            </a:r>
            <a:endParaRPr lang="en-US" sz="4000" dirty="0"/>
          </a:p>
        </p:txBody>
      </p:sp>
      <p:sp>
        <p:nvSpPr>
          <p:cNvPr id="4099" name="TPAnswers"/>
          <p:cNvSpPr>
            <a:spLocks noGrp="1"/>
          </p:cNvSpPr>
          <p:nvPr>
            <p:ph type="body" idx="1"/>
            <p:custDataLst>
              <p:tags r:id="rId3"/>
            </p:custDataLst>
          </p:nvPr>
        </p:nvSpPr>
        <p:spPr bwMode="auto">
          <a:xfrm>
            <a:off x="685800" y="1600200"/>
            <a:ext cx="4114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Tx/>
              <a:buAutoNum type="alphaUcPeriod"/>
            </a:pPr>
            <a:r>
              <a:rPr lang="en-US" altLang="en-US" sz="3200" smtClean="0"/>
              <a:t>High school (Mass Academy)</a:t>
            </a:r>
          </a:p>
          <a:p>
            <a:pPr marL="457200" indent="-457200">
              <a:buFontTx/>
              <a:buAutoNum type="alphaUcPeriod"/>
            </a:pPr>
            <a:r>
              <a:rPr lang="en-US" altLang="en-US" sz="3200" smtClean="0"/>
              <a:t>Freshman</a:t>
            </a:r>
          </a:p>
          <a:p>
            <a:pPr marL="457200" indent="-457200">
              <a:buFontTx/>
              <a:buAutoNum type="alphaUcPeriod"/>
            </a:pPr>
            <a:r>
              <a:rPr lang="en-US" altLang="en-US" sz="3200" smtClean="0"/>
              <a:t>Sophomore</a:t>
            </a:r>
          </a:p>
          <a:p>
            <a:pPr marL="457200" indent="-457200">
              <a:buFontTx/>
              <a:buAutoNum type="alphaUcPeriod"/>
            </a:pPr>
            <a:r>
              <a:rPr lang="en-US" altLang="en-US" sz="3200" smtClean="0"/>
              <a:t>Junior</a:t>
            </a:r>
          </a:p>
          <a:p>
            <a:pPr marL="457200" indent="-457200">
              <a:buFontTx/>
              <a:buAutoNum type="alphaUcPeriod"/>
            </a:pPr>
            <a:r>
              <a:rPr lang="en-US" altLang="en-US" sz="3200" smtClean="0"/>
              <a:t>Senior</a:t>
            </a:r>
          </a:p>
          <a:p>
            <a:pPr marL="457200" indent="-457200">
              <a:buFontTx/>
              <a:buAutoNum type="alphaUcPeriod"/>
            </a:pPr>
            <a:r>
              <a:rPr lang="en-US" altLang="en-US" sz="3200" smtClean="0"/>
              <a:t>Grad. Student</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79304386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4121" name="Chart" r:id="rId6" imgW="4572000" imgH="5143584" progId="MSGraph.Chart.8">
                  <p:embed followColorScheme="full"/>
                </p:oleObj>
              </mc:Choice>
              <mc:Fallback>
                <p:oleObj name="Chart" r:id="rId6" imgW="4572000" imgH="5143584" progId="MSGraph.Chart.8">
                  <p:embed followColorScheme="full"/>
                  <p:pic>
                    <p:nvPicPr>
                      <p:cNvPr id="0" name="TPChart"/>
                      <p:cNvPicPr>
                        <a:picLocks noChangeAspect="1" noChangeArrowheads="1"/>
                      </p:cNvPicPr>
                      <p:nvPr/>
                    </p:nvPicPr>
                    <p:blipFill>
                      <a:blip r:embed="rId7"/>
                      <a:srcRect/>
                      <a:stretch>
                        <a:fillRect/>
                      </a:stretch>
                    </p:blipFill>
                    <p:spPr bwMode="auto">
                      <a:xfrm>
                        <a:off x="4508500" y="160020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81000" y="838200"/>
            <a:ext cx="8458200" cy="639763"/>
          </a:xfrm>
        </p:spPr>
        <p:txBody>
          <a:bodyPr/>
          <a:lstStyle/>
          <a:p>
            <a:pPr>
              <a:defRPr/>
            </a:pPr>
            <a:r>
              <a:rPr lang="en-US" sz="2400" dirty="0" smtClean="0"/>
              <a:t>Why are you taking this course? (choose the closest answer, but I am going to assume you are all here because you are SUPER excited about learning genetics)</a:t>
            </a:r>
            <a:endParaRPr lang="en-US" sz="2400" dirty="0"/>
          </a:p>
        </p:txBody>
      </p:sp>
      <p:sp>
        <p:nvSpPr>
          <p:cNvPr id="3" name="TPAnswers"/>
          <p:cNvSpPr>
            <a:spLocks noGrp="1"/>
          </p:cNvSpPr>
          <p:nvPr>
            <p:ph type="body" idx="1"/>
            <p:custDataLst>
              <p:tags r:id="rId3"/>
            </p:custDataLst>
          </p:nvPr>
        </p:nvSpPr>
        <p:spPr>
          <a:xfrm>
            <a:off x="609600" y="1905000"/>
            <a:ext cx="4800600" cy="4525963"/>
          </a:xfrm>
        </p:spPr>
        <p:txBody>
          <a:bodyPr>
            <a:normAutofit fontScale="92500" lnSpcReduction="10000"/>
          </a:bodyPr>
          <a:lstStyle/>
          <a:p>
            <a:pPr marL="457200" indent="-457200">
              <a:spcAft>
                <a:spcPts val="0"/>
              </a:spcAft>
              <a:buFontTx/>
              <a:buAutoNum type="alphaUcPeriod"/>
              <a:defRPr/>
            </a:pPr>
            <a:r>
              <a:rPr lang="en-US" sz="3200" dirty="0" smtClean="0"/>
              <a:t>Required for major or program (</a:t>
            </a:r>
            <a:r>
              <a:rPr lang="en-US" sz="3200" dirty="0" err="1" smtClean="0"/>
              <a:t>eg</a:t>
            </a:r>
            <a:r>
              <a:rPr lang="en-US" sz="3200" dirty="0" smtClean="0"/>
              <a:t>, pre-health)</a:t>
            </a:r>
          </a:p>
          <a:p>
            <a:pPr marL="457200" indent="-457200">
              <a:spcAft>
                <a:spcPts val="0"/>
              </a:spcAft>
              <a:buFontTx/>
              <a:buAutoNum type="alphaUcPeriod"/>
              <a:defRPr/>
            </a:pPr>
            <a:r>
              <a:rPr lang="en-US" sz="3200" dirty="0" smtClean="0"/>
              <a:t>Not required, but recommended, for major or program</a:t>
            </a:r>
          </a:p>
          <a:p>
            <a:pPr marL="457200" indent="-457200">
              <a:spcAft>
                <a:spcPts val="0"/>
              </a:spcAft>
              <a:buFontTx/>
              <a:buAutoNum type="alphaUcPeriod"/>
              <a:defRPr/>
            </a:pPr>
            <a:r>
              <a:rPr lang="en-US" sz="3200" dirty="0" smtClean="0"/>
              <a:t>Free elective/seemed like it might be interesting</a:t>
            </a:r>
          </a:p>
          <a:p>
            <a:pPr marL="457200" indent="-457200">
              <a:spcAft>
                <a:spcPts val="0"/>
              </a:spcAft>
              <a:buFontTx/>
              <a:buAutoNum type="alphaUcPeriod"/>
              <a:defRPr/>
            </a:pPr>
            <a:r>
              <a:rPr lang="en-US" sz="3200" dirty="0" smtClean="0"/>
              <a:t>I’m not sure why I’m here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871027646"/>
              </p:ext>
            </p:extLst>
          </p:nvPr>
        </p:nvGraphicFramePr>
        <p:xfrm>
          <a:off x="4572000" y="2209800"/>
          <a:ext cx="3894138" cy="4381500"/>
        </p:xfrm>
        <a:graphic>
          <a:graphicData uri="http://schemas.openxmlformats.org/presentationml/2006/ole">
            <mc:AlternateContent xmlns:mc="http://schemas.openxmlformats.org/markup-compatibility/2006">
              <mc:Choice xmlns:v="urn:schemas-microsoft-com:vml" Requires="v">
                <p:oleObj spid="_x0000_s5146" name="Chart" r:id="rId6" imgW="4572000" imgH="5143584" progId="MSGraph.Chart.8">
                  <p:embed followColorScheme="full"/>
                </p:oleObj>
              </mc:Choice>
              <mc:Fallback>
                <p:oleObj name="Chart" r:id="rId6" imgW="4572000" imgH="5143584" progId="MSGraph.Chart.8">
                  <p:embed followColorScheme="full"/>
                  <p:pic>
                    <p:nvPicPr>
                      <p:cNvPr id="0" name="TPChart"/>
                      <p:cNvPicPr>
                        <a:picLocks noChangeAspect="1" noChangeArrowheads="1"/>
                      </p:cNvPicPr>
                      <p:nvPr/>
                    </p:nvPicPr>
                    <p:blipFill>
                      <a:blip r:embed="rId7"/>
                      <a:srcRect/>
                      <a:stretch>
                        <a:fillRect/>
                      </a:stretch>
                    </p:blipFill>
                    <p:spPr bwMode="auto">
                      <a:xfrm>
                        <a:off x="4572000" y="2209800"/>
                        <a:ext cx="3894138"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457200"/>
          </a:xfrm>
        </p:spPr>
        <p:txBody>
          <a:bodyPr/>
          <a:lstStyle/>
          <a:p>
            <a:pPr>
              <a:defRPr/>
            </a:pPr>
            <a:r>
              <a:rPr lang="en-US" sz="3600" dirty="0" smtClean="0"/>
              <a:t>Course Information</a:t>
            </a:r>
            <a:endParaRPr lang="en-US" sz="3600" dirty="0"/>
          </a:p>
        </p:txBody>
      </p:sp>
      <p:sp>
        <p:nvSpPr>
          <p:cNvPr id="3" name="Content Placeholder 2"/>
          <p:cNvSpPr>
            <a:spLocks noGrp="1"/>
          </p:cNvSpPr>
          <p:nvPr>
            <p:ph idx="1"/>
          </p:nvPr>
        </p:nvSpPr>
        <p:spPr bwMode="auto">
          <a:xfrm>
            <a:off x="457200" y="914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dirty="0" smtClean="0"/>
              <a:t>Office and Office Hours: GH203C, by appointment and announced (will be prior to problem set and exam dates)</a:t>
            </a:r>
          </a:p>
          <a:p>
            <a:r>
              <a:rPr lang="en-US" altLang="en-US" dirty="0" smtClean="0"/>
              <a:t>Conferences: Wed 3pm HL116, problem solving with PLAs</a:t>
            </a:r>
          </a:p>
          <a:p>
            <a:r>
              <a:rPr lang="en-US" altLang="en-US" dirty="0" smtClean="0"/>
              <a:t>Your PLAs:</a:t>
            </a:r>
          </a:p>
          <a:p>
            <a:r>
              <a:rPr lang="en-US" altLang="en-US" dirty="0" smtClean="0"/>
              <a:t>Chloe </a:t>
            </a:r>
            <a:r>
              <a:rPr lang="en-US" altLang="en-US" dirty="0" err="1" smtClean="0"/>
              <a:t>LaJeunesse</a:t>
            </a:r>
            <a:r>
              <a:rPr lang="en-US" altLang="en-US" dirty="0" smtClean="0"/>
              <a:t> (</a:t>
            </a:r>
            <a:r>
              <a:rPr lang="en-US" altLang="en-US" dirty="0" smtClean="0">
                <a:hlinkClick r:id="rId2"/>
              </a:rPr>
              <a:t>cllajeunesse@wpi.edu</a:t>
            </a:r>
            <a:r>
              <a:rPr lang="en-US" altLang="en-US" dirty="0" smtClean="0"/>
              <a:t>)</a:t>
            </a:r>
          </a:p>
          <a:p>
            <a:r>
              <a:rPr lang="en-US" altLang="en-US" dirty="0" err="1" smtClean="0"/>
              <a:t>Bernat</a:t>
            </a:r>
            <a:r>
              <a:rPr lang="en-US" altLang="en-US" dirty="0" smtClean="0"/>
              <a:t> Navarro Serer (</a:t>
            </a:r>
            <a:r>
              <a:rPr lang="en-US" altLang="en-US" dirty="0" smtClean="0">
                <a:hlinkClick r:id="rId3"/>
              </a:rPr>
              <a:t>bnavarroserer@wpi.edu</a:t>
            </a:r>
            <a:r>
              <a:rPr lang="en-US" altLang="en-US" dirty="0" smtClean="0"/>
              <a:t>)</a:t>
            </a:r>
          </a:p>
          <a:p>
            <a:r>
              <a:rPr lang="en-US" altLang="en-US" dirty="0" smtClean="0"/>
              <a:t>Ginny Massa (</a:t>
            </a:r>
            <a:r>
              <a:rPr lang="en-US" altLang="en-US" dirty="0" smtClean="0">
                <a:hlinkClick r:id="rId4"/>
              </a:rPr>
              <a:t>vemassa@wpi.edu</a:t>
            </a:r>
            <a:r>
              <a:rPr lang="en-US" altLang="en-US" dirty="0" smtClean="0"/>
              <a:t>)</a:t>
            </a:r>
          </a:p>
          <a:p>
            <a:r>
              <a:rPr lang="en-US" altLang="en-US" dirty="0" smtClean="0"/>
              <a:t>Shelby </a:t>
            </a:r>
            <a:r>
              <a:rPr lang="en-US" altLang="en-US" dirty="0" err="1" smtClean="0"/>
              <a:t>McQueston</a:t>
            </a:r>
            <a:r>
              <a:rPr lang="en-US" altLang="en-US" dirty="0" smtClean="0"/>
              <a:t> (</a:t>
            </a:r>
            <a:r>
              <a:rPr lang="en-US" altLang="en-US" dirty="0" smtClean="0">
                <a:hlinkClick r:id="rId5"/>
              </a:rPr>
              <a:t>smmcqueston@wpi.edu</a:t>
            </a:r>
            <a:r>
              <a:rPr lang="en-US" altLang="en-US" dirty="0" smtClean="0"/>
              <a:t>) </a:t>
            </a:r>
          </a:p>
          <a:p>
            <a:endParaRPr lang="en-US" altLang="en-US" dirty="0" smtClean="0"/>
          </a:p>
          <a:p>
            <a:r>
              <a:rPr lang="en-US" altLang="en-US" dirty="0" smtClean="0"/>
              <a:t>Recommended coursework: BB1035, BB2550 or BB2950, </a:t>
            </a:r>
            <a:r>
              <a:rPr lang="en-US" altLang="en-US" dirty="0" err="1" smtClean="0"/>
              <a:t>highschool</a:t>
            </a:r>
            <a:r>
              <a:rPr lang="en-US" altLang="en-US" dirty="0" smtClean="0"/>
              <a:t>-level knowledge of Mendelian genetics (remember Punnett squares?)  and mitosis/meiosis, CH1010 is also strongly recommended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7200"/>
          </a:xfrm>
        </p:spPr>
        <p:txBody>
          <a:bodyPr/>
          <a:lstStyle/>
          <a:p>
            <a:pPr>
              <a:defRPr/>
            </a:pPr>
            <a:r>
              <a:rPr lang="en-US" sz="3600" dirty="0" smtClean="0"/>
              <a:t>Overview of Course Policies</a:t>
            </a:r>
            <a:endParaRPr lang="en-US" sz="3600" dirty="0"/>
          </a:p>
        </p:txBody>
      </p:sp>
      <p:sp>
        <p:nvSpPr>
          <p:cNvPr id="3" name="Content Placeholder 2"/>
          <p:cNvSpPr>
            <a:spLocks noGrp="1"/>
          </p:cNvSpPr>
          <p:nvPr>
            <p:ph idx="1"/>
          </p:nvPr>
        </p:nvSpPr>
        <p:spPr bwMode="auto">
          <a:xfrm>
            <a:off x="533400" y="914400"/>
            <a:ext cx="8229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Tx/>
              <a:buChar char="•"/>
            </a:pPr>
            <a:r>
              <a:rPr lang="en-US" altLang="en-US" dirty="0" smtClean="0"/>
              <a:t>Canvas site: lectures and class capture, assignments and reading quizzes, JC quizzes</a:t>
            </a:r>
          </a:p>
          <a:p>
            <a:pPr>
              <a:buFontTx/>
              <a:buChar char="•"/>
            </a:pPr>
            <a:r>
              <a:rPr lang="en-US" altLang="en-US" dirty="0" smtClean="0"/>
              <a:t>Participation 10%</a:t>
            </a:r>
          </a:p>
          <a:p>
            <a:pPr>
              <a:buFontTx/>
              <a:buChar char="•"/>
            </a:pPr>
            <a:r>
              <a:rPr lang="en-US" altLang="en-US" dirty="0" smtClean="0"/>
              <a:t>Reading Quizzes: 5%</a:t>
            </a:r>
          </a:p>
          <a:p>
            <a:pPr>
              <a:buFontTx/>
              <a:buChar char="•"/>
            </a:pPr>
            <a:r>
              <a:rPr lang="en-US" altLang="en-US" dirty="0" smtClean="0"/>
              <a:t>Problem sets: 20%</a:t>
            </a:r>
          </a:p>
          <a:p>
            <a:pPr>
              <a:buFontTx/>
              <a:buChar char="•"/>
            </a:pPr>
            <a:r>
              <a:rPr lang="en-US" altLang="en-US" dirty="0" smtClean="0"/>
              <a:t>Journal club: 5% </a:t>
            </a:r>
          </a:p>
          <a:p>
            <a:pPr>
              <a:buFontTx/>
              <a:buChar char="•"/>
            </a:pPr>
            <a:r>
              <a:rPr lang="en-US" altLang="en-US" dirty="0" smtClean="0"/>
              <a:t>Exams (3): 20% each, not cumulative in focus but in knowledge, if you fail Exam 1 you will hear from me</a:t>
            </a:r>
          </a:p>
          <a:p>
            <a:pPr>
              <a:buFontTx/>
              <a:buChar char="•"/>
            </a:pPr>
            <a:r>
              <a:rPr lang="en-US" altLang="en-US" dirty="0" smtClean="0"/>
              <a:t>Grade cutoffs: 90+=A, 80-89=B, 70-79=C, &lt;70=NR,    this course will not be scaled.</a:t>
            </a:r>
          </a:p>
          <a:p>
            <a:pPr>
              <a:buFontTx/>
              <a:buChar char="•"/>
            </a:pPr>
            <a:r>
              <a:rPr lang="en-US" altLang="en-US" dirty="0" smtClean="0"/>
              <a:t>Please review the course schedule carefully for quiz and problem set due dates and exams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858000" cy="457200"/>
          </a:xfrm>
        </p:spPr>
        <p:txBody>
          <a:bodyPr/>
          <a:lstStyle/>
          <a:p>
            <a:r>
              <a:rPr lang="en-US" sz="4000" dirty="0" smtClean="0"/>
              <a:t>Participation is worth 10%</a:t>
            </a:r>
            <a:endParaRPr lang="en-US" sz="4000" dirty="0"/>
          </a:p>
        </p:txBody>
      </p:sp>
      <p:sp>
        <p:nvSpPr>
          <p:cNvPr id="3" name="Content Placeholder 2"/>
          <p:cNvSpPr>
            <a:spLocks noGrp="1"/>
          </p:cNvSpPr>
          <p:nvPr>
            <p:ph idx="1"/>
          </p:nvPr>
        </p:nvSpPr>
        <p:spPr>
          <a:xfrm>
            <a:off x="457200" y="1447800"/>
            <a:ext cx="8229600" cy="4525963"/>
          </a:xfrm>
        </p:spPr>
        <p:txBody>
          <a:bodyPr/>
          <a:lstStyle/>
          <a:p>
            <a:pPr>
              <a:buFont typeface="Arial" panose="020B0604020202020204" pitchFamily="34" charset="0"/>
              <a:buChar char="•"/>
            </a:pPr>
            <a:r>
              <a:rPr lang="en-US" dirty="0" smtClean="0"/>
              <a:t>Assessed by clickers</a:t>
            </a:r>
          </a:p>
          <a:p>
            <a:pPr>
              <a:buFont typeface="Arial" panose="020B0604020202020204" pitchFamily="34" charset="0"/>
              <a:buChar char="•"/>
            </a:pPr>
            <a:r>
              <a:rPr lang="en-US" dirty="0" smtClean="0"/>
              <a:t>1 point per question (right or wrong)</a:t>
            </a:r>
          </a:p>
          <a:p>
            <a:pPr>
              <a:buFont typeface="Arial" panose="020B0604020202020204" pitchFamily="34" charset="0"/>
              <a:buChar char="•"/>
            </a:pPr>
            <a:r>
              <a:rPr lang="en-US" dirty="0" smtClean="0"/>
              <a:t>Questions will be asked throughout each lecture</a:t>
            </a:r>
          </a:p>
          <a:p>
            <a:pPr>
              <a:buFont typeface="Arial" panose="020B0604020202020204" pitchFamily="34" charset="0"/>
              <a:buChar char="•"/>
            </a:pPr>
            <a:r>
              <a:rPr lang="en-US" dirty="0" smtClean="0"/>
              <a:t>Each class will have at least one “Break-Out” problem solving session. You will solve a problem in groups, and enter your answers using your clickers. </a:t>
            </a:r>
          </a:p>
          <a:p>
            <a:pPr>
              <a:buFont typeface="Arial" panose="020B0604020202020204" pitchFamily="34" charset="0"/>
              <a:buChar char="•"/>
            </a:pPr>
            <a:r>
              <a:rPr lang="en-US" dirty="0" smtClean="0"/>
              <a:t>~10% of clicker questions are excused (so you can miss a class or two without penalty). There are no make-ups for clicker questions</a:t>
            </a:r>
            <a:endParaRPr lang="en-US" dirty="0"/>
          </a:p>
        </p:txBody>
      </p:sp>
    </p:spTree>
    <p:extLst>
      <p:ext uri="{BB962C8B-B14F-4D97-AF65-F5344CB8AC3E}">
        <p14:creationId xmlns:p14="http://schemas.microsoft.com/office/powerpoint/2010/main" val="38011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43000"/>
            <a:ext cx="2928937" cy="457200"/>
          </a:xfrm>
        </p:spPr>
        <p:txBody>
          <a:bodyPr/>
          <a:lstStyle/>
          <a:p>
            <a:pPr>
              <a:defRPr/>
            </a:pPr>
            <a:r>
              <a:rPr lang="en-US" sz="4000" dirty="0" smtClean="0"/>
              <a:t>Textbook and Reading Quizzes</a:t>
            </a:r>
            <a:endParaRPr lang="en-US" sz="4000" dirty="0"/>
          </a:p>
        </p:txBody>
      </p:sp>
      <p:sp>
        <p:nvSpPr>
          <p:cNvPr id="7172" name="TextBox 3"/>
          <p:cNvSpPr txBox="1">
            <a:spLocks noChangeArrowheads="1"/>
          </p:cNvSpPr>
          <p:nvPr/>
        </p:nvSpPr>
        <p:spPr bwMode="auto">
          <a:xfrm>
            <a:off x="304800" y="2941320"/>
            <a:ext cx="85344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1800" dirty="0"/>
              <a:t>See Reading Schedule </a:t>
            </a:r>
            <a:r>
              <a:rPr lang="en-US" altLang="en-US" sz="1800" dirty="0" smtClean="0"/>
              <a:t>under “Assignments”</a:t>
            </a:r>
          </a:p>
          <a:p>
            <a:pPr>
              <a:buFont typeface="Arial" panose="020B0604020202020204" pitchFamily="34" charset="0"/>
              <a:buChar char="•"/>
            </a:pPr>
            <a:r>
              <a:rPr lang="en-US" altLang="en-US" sz="1800" dirty="0" smtClean="0"/>
              <a:t>Exams </a:t>
            </a:r>
            <a:r>
              <a:rPr lang="en-US" altLang="en-US" sz="1800" dirty="0"/>
              <a:t>will only cover material from class, but you must read in order to prepare for class</a:t>
            </a:r>
          </a:p>
          <a:p>
            <a:pPr>
              <a:buFont typeface="Arial" panose="020B0604020202020204" pitchFamily="34" charset="0"/>
              <a:buChar char="•"/>
            </a:pPr>
            <a:r>
              <a:rPr lang="en-US" altLang="en-US" sz="1800" dirty="0" smtClean="0"/>
              <a:t>6 </a:t>
            </a:r>
            <a:r>
              <a:rPr lang="en-US" altLang="en-US" sz="1800" dirty="0"/>
              <a:t>online reading quizzes worth </a:t>
            </a:r>
            <a:r>
              <a:rPr lang="en-US" altLang="en-US" sz="1800" dirty="0" smtClean="0"/>
              <a:t>1% each (drop 1 lowest) </a:t>
            </a:r>
            <a:r>
              <a:rPr lang="en-US" altLang="en-US" sz="1800" dirty="0"/>
              <a:t>will assess your </a:t>
            </a:r>
            <a:r>
              <a:rPr lang="en-US" altLang="en-US" sz="1800" dirty="0" smtClean="0"/>
              <a:t>reading</a:t>
            </a:r>
          </a:p>
          <a:p>
            <a:pPr>
              <a:buFont typeface="Arial" panose="020B0604020202020204" pitchFamily="34" charset="0"/>
              <a:buChar char="•"/>
            </a:pPr>
            <a:r>
              <a:rPr lang="en-US" altLang="en-US" sz="1800" dirty="0" smtClean="0">
                <a:solidFill>
                  <a:srgbClr val="FF0000"/>
                </a:solidFill>
              </a:rPr>
              <a:t>Reading quizzes are due </a:t>
            </a:r>
            <a:r>
              <a:rPr lang="en-US" altLang="en-US" sz="1800" i="1" dirty="0" smtClean="0">
                <a:solidFill>
                  <a:srgbClr val="FF0000"/>
                </a:solidFill>
              </a:rPr>
              <a:t>BEFORE</a:t>
            </a:r>
            <a:r>
              <a:rPr lang="en-US" altLang="en-US" sz="1800" dirty="0" smtClean="0">
                <a:solidFill>
                  <a:srgbClr val="FF0000"/>
                </a:solidFill>
              </a:rPr>
              <a:t> we talk about these topics in class.   Why? Because scientific evidence on teaching indicates that students perform better in classroom activities when they have previewed the material. </a:t>
            </a:r>
          </a:p>
          <a:p>
            <a:pPr>
              <a:buFont typeface="Arial" panose="020B0604020202020204" pitchFamily="34" charset="0"/>
              <a:buChar char="•"/>
            </a:pPr>
            <a:r>
              <a:rPr lang="en-US" altLang="en-US" sz="1800" dirty="0" smtClean="0"/>
              <a:t>Conference problems will come from this book</a:t>
            </a:r>
            <a:endParaRPr lang="en-US" altLang="en-US" sz="1800" dirty="0"/>
          </a:p>
          <a:p>
            <a:pPr>
              <a:buFont typeface="Arial" panose="020B0604020202020204" pitchFamily="34" charset="0"/>
              <a:buChar char="•"/>
            </a:pPr>
            <a:r>
              <a:rPr lang="en-US" altLang="en-US" sz="1800" dirty="0"/>
              <a:t>Can purchase/rent, get online only version, or there is a copy on reserve at the </a:t>
            </a:r>
            <a:r>
              <a:rPr lang="en-US" altLang="en-US" sz="1800" dirty="0" smtClean="0"/>
              <a:t>library</a:t>
            </a:r>
          </a:p>
          <a:p>
            <a:pPr>
              <a:buFont typeface="Arial" panose="020B0604020202020204" pitchFamily="34" charset="0"/>
              <a:buChar char="•"/>
            </a:pPr>
            <a:r>
              <a:rPr lang="en-US" altLang="en-US" sz="1800" dirty="0" smtClean="0"/>
              <a:t>You may use other editions but are responsible for all assigned content from 11</a:t>
            </a:r>
            <a:r>
              <a:rPr lang="en-US" altLang="en-US" sz="1800" baseline="30000" dirty="0" smtClean="0"/>
              <a:t>th</a:t>
            </a:r>
            <a:r>
              <a:rPr lang="en-US" altLang="en-US" sz="1800" dirty="0" smtClean="0"/>
              <a:t> ed. </a:t>
            </a:r>
            <a:endParaRPr lang="en-US" altLang="en-US" sz="1800" dirty="0"/>
          </a:p>
        </p:txBody>
      </p:sp>
      <p:pic>
        <p:nvPicPr>
          <p:cNvPr id="3" name="Picture 2"/>
          <p:cNvPicPr>
            <a:picLocks noChangeAspect="1"/>
          </p:cNvPicPr>
          <p:nvPr/>
        </p:nvPicPr>
        <p:blipFill>
          <a:blip r:embed="rId2"/>
          <a:stretch>
            <a:fillRect/>
          </a:stretch>
        </p:blipFill>
        <p:spPr>
          <a:xfrm>
            <a:off x="5867400" y="198120"/>
            <a:ext cx="2507031" cy="274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60EF52C8572C45F0A6156DCF22006162"/>
  <p:tag name="TPVERSION" val="5"/>
  <p:tag name="TPFULLVERSION" val="5.3.1.3337"/>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1F2C1ECCC3D04B01A9AD316723A0AD5C&lt;/guid&gt;&#10;        &lt;description /&gt;&#10;        &lt;date&gt;12/31/2013 1:34:4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D6340217549404DA7798A3830C2932B&lt;/guid&gt;&#10;            &lt;repollguid&gt;909D33D7AD4C48E2A3BFF57A41B96639&lt;/repollguid&gt;&#10;            &lt;sourceid&gt;AB88EB0043224B169DB598BAA39B0651&lt;/sourceid&gt;&#10;            &lt;questiontext&gt;What is your major?&lt;/questiontext&gt;&#10;            &lt;showresults&gt;True&lt;/showresults&gt;&#10;            &lt;responsegrid&gt;0&lt;/responsegrid&gt;&#10;            &lt;countdowntimer&gt;False&lt;/countdowntimer&gt;&#10;            &lt;countdowntime&gt;30&lt;/countdowntime&gt;&#10;            &lt;correctvalue&gt;0&lt;/correctvalue&gt;&#10;            &lt;incorrectvalue&gt;0&lt;/incorrectvalue&gt;&#10;            &lt;responselimit&gt;1&lt;/responselimit&gt;&#10;            &lt;bulletstyle&gt;2&lt;/bulletstyle&gt;&#10;            &lt;correctanswerindicator&gt;True&lt;/correctanswerindicator&gt;&#10;            &lt;answers&gt;&#10;                &lt;answer&gt;&#10;                    &lt;guid&gt;4C08CE40557148E3AB2317D8D82C2D7D&lt;/guid&gt;&#10;                    &lt;answertext&gt;Bio/Biotech or Biochem&lt;/answertext&gt;&#10;                    &lt;valuetype&gt;0&lt;/valuetype&gt;&#10;                &lt;/answer&gt;&#10;                &lt;answer&gt;&#10;                    &lt;guid&gt;A3E265A842294169B381E0A44E315129&lt;/guid&gt;&#10;                    &lt;answertext&gt;BME&lt;/answertext&gt;&#10;                    &lt;valuetype&gt;0&lt;/valuetype&gt;&#10;                &lt;/answer&gt;&#10;                &lt;answer&gt;&#10;                    &lt;guid&gt;EE66C429366F4165A8204B2BD159473B&lt;/guid&gt;&#10;                    &lt;answertext&gt;Other engineering&lt;/answertext&gt;&#10;                    &lt;valuetype&gt;0&lt;/valuetype&gt;&#10;                &lt;/answer&gt;&#10;                &lt;answer&gt;&#10;                    &lt;guid&gt;D3C8441E9CF14AA6987585708968D49B&lt;/guid&gt;&#10;                    &lt;answertext&gt;Other non-eng.&lt;/answertext&gt;&#10;                    &lt;valuetype&gt;0&lt;/valuetype&gt;&#10;                &lt;/answer&gt;&#10;                &lt;answer&gt;&#10;                    &lt;guid&gt;9F2FBCBD1E914493B40B6D2580B5886B&lt;/guid&gt;&#10;                    &lt;answertext&gt;Undeclared&lt;/answertext&gt;&#10;                    &lt;valuetype&gt;0&lt;/valuetype&gt;&#10;                &lt;/answer&gt;&#10;            &lt;/answers&gt;&#10;        &lt;/multichoice&gt;&#10;    &lt;/questions&gt;&#10;&lt;/questionlist&gt;"/>
  <p:tag name="AUTOOPENPOLL" val="True"/>
  <p:tag name="AUTOFORMATCHART" val="True"/>
  <p:tag name="RESULTS" val="What is your major?[;crlf;]74[;]74[;]74[;]False[;]0[;][;crlf;]2[;]2[;]1.18549795672764[;]1.40540540540541[;crlf;]34[;]0[;]Bio/Biotech or Biochem1[;]Bio/Biotech or Biochem[;][;crlf;]20[;]0[;]BME2[;]BME[;][;crlf;]10[;]0[;]Other engineering3[;]Other engineering[;][;crlf;]6[;]0[;]Other non-eng.4[;]Other non-eng.[;][;crlf;]4[;]0[;]Undeclared5[;]Undeclared[;]"/>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AEFEE2356FD5497D925B13F7700EA59A&lt;/guid&gt;&#10;        &lt;description /&gt;&#10;        &lt;date&gt;12/31/2013 1:42:3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A05F77664B34BB59A481D03B437082C&lt;/guid&gt;&#10;            &lt;repollguid&gt;1E6043ADBCDA4B75B716093FB730C651&lt;/repollguid&gt;&#10;            &lt;sourceid&gt;76DD8EC7782A4D79AD249D54D996FBA9&lt;/sourceid&gt;&#10;            &lt;questiontext&gt;What year are you?&lt;/questiontext&gt;&#10;            &lt;showresults&gt;True&lt;/showresults&gt;&#10;            &lt;responsegrid&gt;0&lt;/responsegrid&gt;&#10;            &lt;countdowntimer&gt;False&lt;/countdowntimer&gt;&#10;            &lt;countdowntime&gt;30&lt;/countdowntime&gt;&#10;            &lt;correctvalue&gt;0&lt;/correctvalue&gt;&#10;            &lt;incorrectvalue&gt;0&lt;/incorrectvalue&gt;&#10;            &lt;responselimit&gt;1&lt;/responselimit&gt;&#10;            &lt;bulletstyle&gt;2&lt;/bulletstyle&gt;&#10;            &lt;correctanswerindicator&gt;True&lt;/correctanswerindicator&gt;&#10;            &lt;answers&gt;&#10;                &lt;answer&gt;&#10;                    &lt;guid&gt;6BB556D7ACBB450F9443A8A4D46B0F1C&lt;/guid&gt;&#10;                    &lt;answertext&gt;High school (Mass Academy)&lt;/answertext&gt;&#10;                    &lt;valuetype&gt;0&lt;/valuetype&gt;&#10;                &lt;/answer&gt;&#10;                &lt;answer&gt;&#10;                    &lt;guid&gt;E250FCA299B146A8A43A1D67F6B74E06&lt;/guid&gt;&#10;                    &lt;answertext&gt;Freshman&lt;/answertext&gt;&#10;                    &lt;valuetype&gt;0&lt;/valuetype&gt;&#10;                &lt;/answer&gt;&#10;                &lt;answer&gt;&#10;                    &lt;guid&gt;3CD927A11A5049E9A20608F92BE79AB2&lt;/guid&gt;&#10;                    &lt;answertext&gt;Sophomore&lt;/answertext&gt;&#10;                    &lt;valuetype&gt;0&lt;/valuetype&gt;&#10;                &lt;/answer&gt;&#10;                &lt;answer&gt;&#10;                    &lt;guid&gt;6B7F2C72CCBA457A88E6713AEC6BA7D7&lt;/guid&gt;&#10;                    &lt;answertext&gt;Junior&lt;/answertext&gt;&#10;                    &lt;valuetype&gt;0&lt;/valuetype&gt;&#10;                &lt;/answer&gt;&#10;                &lt;answer&gt;&#10;                    &lt;guid&gt;81C94B5B6CE3436698D7E122DF45D9B1&lt;/guid&gt;&#10;                    &lt;answertext&gt;Senior&lt;/answertext&gt;&#10;                    &lt;valuetype&gt;0&lt;/valuetype&gt;&#10;                &lt;/answer&gt;&#10;                &lt;answer&gt;&#10;                    &lt;guid&gt;DECCFA48580E48F2BB79C07A1C4D22F1&lt;/guid&gt;&#10;                    &lt;answertext&gt;Grad. Student&lt;/answertext&gt;&#10;                    &lt;valuetype&gt;0&lt;/valuetype&gt;&#10;                &lt;/answer&gt;&#10;            &lt;/answers&gt;&#10;        &lt;/multichoice&gt;&#10;    &lt;/questions&gt;&#10;&lt;/questionlist&gt;"/>
  <p:tag name="AUTOOPENPOLL" val="True"/>
  <p:tag name="AUTOFORMATCHART" val="True"/>
  <p:tag name="RESULTS" val="What year are you?[;crlf;]73[;]75[;]73[;]False[;]0[;][;crlf;]3.10958904109589[;]3[;]0.987062111487771[;]0.974291611934697[;crlf;]3[;]0[;]High school (Mass Academy)1[;]High school (Mass Academy)[;][;crlf;]13[;]0[;]Freshman2[;]Freshman[;][;crlf;]39[;]0[;]Sophomore3[;]Sophomore[;][;crlf;]10[;]0[;]Junior4[;]Junior[;][;crlf;]7[;]0[;]Senior5[;]Senior[;][;crlf;]1[;]0[;]Grad. Student6[;]Grad. Student[;]"/>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EFC652D94BA541B9B33DB408135972EF&lt;/guid&gt;&#10;        &lt;description /&gt;&#10;        &lt;date&gt;12/31/2013 1:37:2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E99A90889A84E879357CCB7D9BF7C08&lt;/guid&gt;&#10;            &lt;repollguid&gt;4A46DA4CDAD7423F9C71093A0AD1A6F1&lt;/repollguid&gt;&#10;            &lt;sourceid&gt;401D37BC73B5425C9F902FB5B1D7BC7A&lt;/sourceid&gt;&#10;            &lt;questiontext&gt;Why are you taking this course? (choose the closest answer, but I am going to assume you are all here because you are SUPER excited about learning genetics)&lt;/questiontext&gt;&#10;            &lt;showresults&gt;True&lt;/showresults&gt;&#10;            &lt;responsegrid&gt;0&lt;/responsegrid&gt;&#10;            &lt;countdowntimer&gt;False&lt;/countdowntimer&gt;&#10;            &lt;countdowntime&gt;30&lt;/countdowntime&gt;&#10;            &lt;correctvalue&gt;0&lt;/correctvalue&gt;&#10;            &lt;incorrectvalue&gt;0&lt;/incorrectvalue&gt;&#10;            &lt;responselimit&gt;1&lt;/responselimit&gt;&#10;            &lt;bulletstyle&gt;2&lt;/bulletstyle&gt;&#10;            &lt;correctanswerindicator&gt;True&lt;/correctanswerindicator&gt;&#10;            &lt;answers&gt;&#10;                &lt;answer&gt;&#10;                    &lt;guid&gt;36BE388C9A764409AE01ABD3EE102BB0&lt;/guid&gt;&#10;                    &lt;answertext&gt;Required for major or program (eg, pre-health)&lt;/answertext&gt;&#10;                    &lt;valuetype&gt;0&lt;/valuetype&gt;&#10;                &lt;/answer&gt;&#10;                &lt;answer&gt;&#10;                    &lt;guid&gt;A729CCC0A0064F128C0582251DBC509C&lt;/guid&gt;&#10;                    &lt;answertext&gt;Not required, but recommended, for major or program&lt;/answertext&gt;&#10;                    &lt;valuetype&gt;0&lt;/valuetype&gt;&#10;                &lt;/answer&gt;&#10;                &lt;answer&gt;&#10;                    &lt;guid&gt;A028E34446034202AEE4B3F27DC93890&lt;/guid&gt;&#10;                    &lt;answertext&gt;Free elective/seemed like it might be interesting&lt;/answertext&gt;&#10;                    &lt;valuetype&gt;0&lt;/valuetype&gt;&#10;                &lt;/answer&gt;&#10;                &lt;answer&gt;&#10;                    &lt;guid&gt;52DD4E02CAC747B29A2FD9ECE052997A&lt;/guid&gt;&#10;                    &lt;answertext&gt;I’m not sure why I’m here&lt;/answertext&gt;&#10;                    &lt;valuetype&gt;0&lt;/valuetype&gt;&#10;                &lt;/answer&gt;&#10;            &lt;/answers&gt;&#10;        &lt;/multichoice&gt;&#10;    &lt;/questions&gt;&#10;&lt;/questionlist&gt;"/>
  <p:tag name="AUTOOPENPOLL" val="True"/>
  <p:tag name="AUTOFORMATCHART" val="True"/>
  <p:tag name="RESULTS" val="Why are you taking this course? (choose the closest answer, but I am going to assume you are all here because you are SUPER excited about learning genetics)[;crlf;]73[;]75[;]73[;]False[;]0[;][;crlf;]1.65753424657534[;]1[;]0.939530312300397[;]0.882717207731282[;crlf;]45[;]0[;]Required for major or program (eg, pre-health)1[;]Required for major or program (eg, pre-health)[;][;crlf;]12[;]0[;]Not required, but recommended, for major or program2[;]Not required, but recommended, for major or program[;][;crlf;]12[;]0[;]Free elective/seemed like it might be interesting3[;]Free elective/seemed like it might be interesting[;][;crlf;]4[;]0[;]I’m not sure why I’m here4[;]I’m not sure why I’m her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3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3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11469</TotalTime>
  <Words>983</Words>
  <Application>Microsoft Office PowerPoint</Application>
  <PresentationFormat>On-screen Show (4:3)</PresentationFormat>
  <Paragraphs>100</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ＭＳ Ｐゴシック</vt:lpstr>
      <vt:lpstr>Aharoni</vt:lpstr>
      <vt:lpstr>Arial</vt:lpstr>
      <vt:lpstr>Arial Rounded MT Bold</vt:lpstr>
      <vt:lpstr>Times</vt:lpstr>
      <vt:lpstr>Blank Presentation</vt:lpstr>
      <vt:lpstr>Microsoft Graph Chart</vt:lpstr>
      <vt:lpstr>PowerPoint Presentation</vt:lpstr>
      <vt:lpstr>PowerPoint Presentation</vt:lpstr>
      <vt:lpstr>What is your major?</vt:lpstr>
      <vt:lpstr>What year are you?</vt:lpstr>
      <vt:lpstr>Why are you taking this course? (choose the closest answer, but I am going to assume you are all here because you are SUPER excited about learning genetics)</vt:lpstr>
      <vt:lpstr>Course Information</vt:lpstr>
      <vt:lpstr>Overview of Course Policies</vt:lpstr>
      <vt:lpstr>Participation is worth 10%</vt:lpstr>
      <vt:lpstr>Textbook and Reading Quizzes</vt:lpstr>
      <vt:lpstr>PowerPoint Presentation</vt:lpstr>
      <vt:lpstr>Problem Sets</vt:lpstr>
      <vt:lpstr>Journal Club</vt:lpstr>
      <vt:lpstr>Check the course calendar on Canvas for due dates, and get these into your calendars now!!</vt:lpstr>
      <vt:lpstr>Course Objectives - By the end of this course, students should be able to: </vt:lpstr>
      <vt:lpstr>This is an active learning classroom. Please come prepared to participate! Why am I doing this to you??  Because scientific teaching tells us that active learning will help you get an A!!!</vt:lpstr>
      <vt:lpstr>PowerPoint Presentation</vt:lpstr>
    </vt:vector>
  </TitlesOfParts>
  <Manager>Sumanas, Inc.</Manager>
  <Company>W. H. Freeman &amp; Company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 10/e</dc:title>
  <dc:creator>Griffiths et al.</dc:creator>
  <cp:lastModifiedBy>Farny, Natalie</cp:lastModifiedBy>
  <cp:revision>277</cp:revision>
  <dcterms:created xsi:type="dcterms:W3CDTF">2002-12-24T01:08:46Z</dcterms:created>
  <dcterms:modified xsi:type="dcterms:W3CDTF">2017-01-12T20:51:04Z</dcterms:modified>
</cp:coreProperties>
</file>