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80" r:id="rId2"/>
    <p:sldId id="292" r:id="rId3"/>
    <p:sldId id="282" r:id="rId4"/>
    <p:sldId id="283" r:id="rId5"/>
    <p:sldId id="284" r:id="rId6"/>
    <p:sldId id="257" r:id="rId7"/>
    <p:sldId id="259" r:id="rId8"/>
    <p:sldId id="288" r:id="rId9"/>
    <p:sldId id="294" r:id="rId10"/>
    <p:sldId id="270" r:id="rId11"/>
    <p:sldId id="295" r:id="rId12"/>
    <p:sldId id="299" r:id="rId13"/>
    <p:sldId id="300" r:id="rId14"/>
    <p:sldId id="301" r:id="rId15"/>
    <p:sldId id="302" r:id="rId16"/>
    <p:sldId id="303" r:id="rId17"/>
    <p:sldId id="304" r:id="rId18"/>
    <p:sldId id="305" r:id="rId19"/>
    <p:sldId id="306" r:id="rId20"/>
    <p:sldId id="307" r:id="rId21"/>
    <p:sldId id="308" r:id="rId22"/>
  </p:sldIdLst>
  <p:sldSz cx="9144000" cy="6858000" type="screen4x3"/>
  <p:notesSz cx="7010400" cy="92964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60" autoAdjust="0"/>
  </p:normalViewPr>
  <p:slideViewPr>
    <p:cSldViewPr snapToGrid="0" snapToObjects="1">
      <p:cViewPr varScale="1">
        <p:scale>
          <a:sx n="76" d="100"/>
          <a:sy n="76" d="100"/>
        </p:scale>
        <p:origin x="-18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FCCAB6E-C4E3-B645-BED8-84D82F044303}" type="datetimeFigureOut">
              <a:rPr lang="en-US" smtClean="0"/>
              <a:t>2/8/17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9DE7A76-74A2-B448-BB4D-6DDC0C6F1564}" type="slidenum">
              <a:rPr lang="en-US" smtClean="0"/>
              <a:t>‹#›</a:t>
            </a:fld>
            <a:endParaRPr lang="en-US"/>
          </a:p>
        </p:txBody>
      </p:sp>
    </p:spTree>
    <p:extLst>
      <p:ext uri="{BB962C8B-B14F-4D97-AF65-F5344CB8AC3E}">
        <p14:creationId xmlns:p14="http://schemas.microsoft.com/office/powerpoint/2010/main" val="87593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DE7A76-74A2-B448-BB4D-6DDC0C6F1564}" type="slidenum">
              <a:rPr lang="en-US" smtClean="0"/>
              <a:t>1</a:t>
            </a:fld>
            <a:endParaRPr lang="en-US"/>
          </a:p>
        </p:txBody>
      </p:sp>
    </p:spTree>
    <p:extLst>
      <p:ext uri="{BB962C8B-B14F-4D97-AF65-F5344CB8AC3E}">
        <p14:creationId xmlns:p14="http://schemas.microsoft.com/office/powerpoint/2010/main" val="1700667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genes</a:t>
            </a:r>
            <a:r>
              <a:rPr lang="en-US" baseline="0" dirty="0" smtClean="0"/>
              <a:t> produce </a:t>
            </a:r>
            <a:r>
              <a:rPr lang="en-US" baseline="0" dirty="0" smtClean="0"/>
              <a:t>proteins </a:t>
            </a:r>
            <a:r>
              <a:rPr lang="en-US" baseline="0" dirty="0" smtClean="0"/>
              <a:t>that interact in the same </a:t>
            </a:r>
            <a:r>
              <a:rPr lang="en-US" baseline="0" dirty="0" smtClean="0"/>
              <a:t>pathway, or in other words are NOT functionally independent, then these genes must function together in order to produce an ultimate phenotype. This interaction, or functional relationship between two genes, </a:t>
            </a:r>
            <a:r>
              <a:rPr lang="en-US" baseline="0" dirty="0" smtClean="0"/>
              <a:t>is called “epistasis”. </a:t>
            </a:r>
            <a:r>
              <a:rPr lang="en-US" baseline="0" dirty="0" smtClean="0"/>
              <a:t>Typically one </a:t>
            </a:r>
            <a:r>
              <a:rPr lang="en-US" baseline="0" dirty="0" smtClean="0"/>
              <a:t>mutation will take precedence over the other one. The first mutation that is the dominant in the pair is “</a:t>
            </a:r>
            <a:r>
              <a:rPr lang="en-US" baseline="0" dirty="0" err="1" smtClean="0"/>
              <a:t>epistatic</a:t>
            </a:r>
            <a:r>
              <a:rPr lang="en-US" baseline="0" dirty="0" smtClean="0"/>
              <a:t>” to the second mutation. The second mutation can be said to be “hypostatic” to the first mutation. There are </a:t>
            </a:r>
            <a:r>
              <a:rPr lang="en-US" baseline="0" dirty="0" smtClean="0"/>
              <a:t>multiple different </a:t>
            </a:r>
            <a:r>
              <a:rPr lang="en-US" baseline="0" dirty="0" smtClean="0"/>
              <a:t>ways in which epistasis can alter the phenotypic ratio, depending on the dominance or </a:t>
            </a:r>
            <a:r>
              <a:rPr lang="en-US" baseline="0" dirty="0" err="1" smtClean="0"/>
              <a:t>recessiveness</a:t>
            </a:r>
            <a:r>
              <a:rPr lang="en-US" baseline="0" dirty="0" smtClean="0"/>
              <a:t> of the alleles involved (you may find other types mentioned elsewhere, but we will concern ourselves with these </a:t>
            </a:r>
            <a:r>
              <a:rPr lang="en-US" baseline="0" dirty="0" smtClean="0"/>
              <a:t>four)</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11</a:t>
            </a:fld>
            <a:endParaRPr lang="en-US"/>
          </a:p>
        </p:txBody>
      </p:sp>
    </p:spTree>
    <p:extLst>
      <p:ext uri="{BB962C8B-B14F-4D97-AF65-F5344CB8AC3E}">
        <p14:creationId xmlns:p14="http://schemas.microsoft.com/office/powerpoint/2010/main" val="412382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a:t>
            </a:r>
            <a:r>
              <a:rPr lang="en-US" dirty="0" smtClean="0"/>
              <a:t>wo genes affect a single phenotype, and</a:t>
            </a:r>
            <a:r>
              <a:rPr lang="en-US" baseline="0" dirty="0" smtClean="0"/>
              <a:t> the mutations involved are both recessive, AND an intermediate phenotype exists, the relationship is known as recessive epistasis. In the example above, there are two enzymes that are needed to create a blue pigment in a flower: gene w+ transforms a colorless precursor molecule into a magenta intermediate molecule; gene m+ converts the magenta intermediate into the final blue pigment. Both genes are needed for blue pigment to occur, but they must act in a specific order (w+ must perform its function first. If w+ does not perform its function, the function of m+ is irrelevant). Thus, w+ is </a:t>
            </a:r>
            <a:r>
              <a:rPr lang="en-US" baseline="0" dirty="0" err="1" smtClean="0"/>
              <a:t>epistatic</a:t>
            </a:r>
            <a:r>
              <a:rPr lang="en-US" baseline="0" dirty="0" smtClean="0"/>
              <a:t> to m+ (and m+ is hypostatic to w+).</a:t>
            </a:r>
            <a:endParaRPr lang="en-US" dirty="0" smtClean="0"/>
          </a:p>
          <a:p>
            <a:r>
              <a:rPr lang="en-US" dirty="0" smtClean="0"/>
              <a:t>The</a:t>
            </a:r>
            <a:r>
              <a:rPr lang="en-US" baseline="0" dirty="0" smtClean="0"/>
              <a:t> phenotypic ratio of a </a:t>
            </a:r>
            <a:r>
              <a:rPr lang="en-US" baseline="0" dirty="0" err="1" smtClean="0"/>
              <a:t>dihybrid</a:t>
            </a:r>
            <a:r>
              <a:rPr lang="en-US" baseline="0" dirty="0" smtClean="0"/>
              <a:t> cross in this case results in a </a:t>
            </a:r>
            <a:r>
              <a:rPr lang="en-US" dirty="0" smtClean="0"/>
              <a:t>9:3:4 ratio of offspring. </a:t>
            </a:r>
            <a:r>
              <a:rPr lang="en-US" dirty="0" err="1" smtClean="0"/>
              <a:t>Genotypically</a:t>
            </a:r>
            <a:r>
              <a:rPr lang="en-US" dirty="0" smtClean="0"/>
              <a:t> the last two categories (in the bottom right corner of the </a:t>
            </a:r>
            <a:r>
              <a:rPr lang="en-US" dirty="0" err="1" smtClean="0"/>
              <a:t>Punnett</a:t>
            </a:r>
            <a:r>
              <a:rPr lang="en-US" baseline="0" dirty="0" smtClean="0"/>
              <a:t> square)</a:t>
            </a:r>
            <a:r>
              <a:rPr lang="en-US" dirty="0" smtClean="0"/>
              <a:t> are different, but we cannot distinguish them on the phenotypic level,</a:t>
            </a:r>
            <a:r>
              <a:rPr lang="en-US" baseline="0" dirty="0" smtClean="0"/>
              <a:t> because if gene w+ is non-functional, the genotype of gene m+ is irrelevant.</a:t>
            </a:r>
            <a:r>
              <a:rPr lang="en-US" dirty="0" smtClean="0"/>
              <a:t> </a:t>
            </a:r>
          </a:p>
          <a:p>
            <a:r>
              <a:rPr lang="en-US" dirty="0" smtClean="0"/>
              <a:t>As </a:t>
            </a:r>
            <a:r>
              <a:rPr lang="en-US" dirty="0" smtClean="0"/>
              <a:t>an exercise, I recommend you draw out the </a:t>
            </a:r>
            <a:r>
              <a:rPr lang="en-US" dirty="0" err="1" smtClean="0"/>
              <a:t>Punnett</a:t>
            </a:r>
            <a:r>
              <a:rPr lang="en-US" dirty="0" smtClean="0"/>
              <a:t> square</a:t>
            </a:r>
            <a:r>
              <a:rPr lang="en-US" baseline="0" dirty="0" smtClean="0"/>
              <a:t> for this example, so you can demonstrate for yourself why this ratio is 9:3:4. Basically the “3” and the “1” categories of the 9:3:3:1 are being combined (phenotypically).</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12</a:t>
            </a:fld>
            <a:endParaRPr lang="en-US"/>
          </a:p>
        </p:txBody>
      </p:sp>
    </p:spTree>
    <p:extLst>
      <p:ext uri="{BB962C8B-B14F-4D97-AF65-F5344CB8AC3E}">
        <p14:creationId xmlns:p14="http://schemas.microsoft.com/office/powerpoint/2010/main" val="286650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Let’s say</a:t>
            </a:r>
            <a:r>
              <a:rPr lang="en-US" baseline="0" dirty="0" smtClean="0"/>
              <a:t> t</a:t>
            </a:r>
            <a:r>
              <a:rPr lang="en-US" dirty="0" smtClean="0"/>
              <a:t>wo genes are in the same pathway, and BOTH genes are required for the wild-type phenotype. There is no intermediate phenotype, so any individual that is homozygous recessive for one gene will have the same phenotype as the double homozygous mutant. The mutations are recessive, but either one results in a null phenotype (which is why its known as duplicated recessive). </a:t>
            </a:r>
          </a:p>
          <a:p>
            <a:r>
              <a:rPr lang="en-US" dirty="0" smtClean="0"/>
              <a:t>Again</a:t>
            </a:r>
            <a:r>
              <a:rPr lang="en-US" dirty="0" smtClean="0"/>
              <a:t>, draw the </a:t>
            </a:r>
            <a:r>
              <a:rPr lang="en-US" dirty="0" err="1" smtClean="0"/>
              <a:t>Punnett</a:t>
            </a:r>
            <a:r>
              <a:rPr lang="en-US" dirty="0" smtClean="0"/>
              <a:t> Square. In this instance, the “3” “3” and “1” categories of the standard</a:t>
            </a:r>
            <a:r>
              <a:rPr lang="en-US" baseline="0" dirty="0" smtClean="0"/>
              <a:t> 9:3:3:1 </a:t>
            </a:r>
            <a:r>
              <a:rPr lang="en-US" dirty="0" smtClean="0"/>
              <a:t>are all the same phenotype, resulting in a 9:7</a:t>
            </a:r>
            <a:r>
              <a:rPr lang="en-US" baseline="0" dirty="0" smtClean="0"/>
              <a:t> ratio. In this case, the use of the word “epistasis” is not exactly appropriate. Since both mutations are equally required, neither mutation is </a:t>
            </a:r>
            <a:r>
              <a:rPr lang="en-US" baseline="0" dirty="0" err="1" smtClean="0"/>
              <a:t>epistatic</a:t>
            </a:r>
            <a:r>
              <a:rPr lang="en-US" baseline="0" dirty="0" smtClean="0"/>
              <a:t> to the other.  Historically the term used to describe this was “duplicated recessive epistasis” and you will see this term used elsewhere. Your textbook is very careful not to label this as epistasis, and </a:t>
            </a:r>
            <a:r>
              <a:rPr lang="en-US" baseline="0" dirty="0" smtClean="0"/>
              <a:t>instead </a:t>
            </a:r>
            <a:r>
              <a:rPr lang="en-US" baseline="0" dirty="0" smtClean="0"/>
              <a:t>just calls it the “9:7 ratio”. The important thing that this ratio tells you is that these two genes are both essential components in the same pathway, and that the mutations in both are recessive. </a:t>
            </a:r>
            <a:endParaRPr lang="en-US" baseline="0" dirty="0" smtClean="0"/>
          </a:p>
          <a:p>
            <a:r>
              <a:rPr lang="en-US" baseline="0" dirty="0" smtClean="0"/>
              <a:t>Note that this example is the same situation to the example for complementation. In this example, a flower that has either </a:t>
            </a:r>
            <a:r>
              <a:rPr lang="en-US" baseline="0" dirty="0" err="1" smtClean="0"/>
              <a:t>aa</a:t>
            </a:r>
            <a:r>
              <a:rPr lang="en-US" baseline="0" dirty="0" smtClean="0"/>
              <a:t> or bb is a white flower. Any blue flowers must have both and A and a B allele. Thus if a flower of </a:t>
            </a:r>
            <a:r>
              <a:rPr lang="en-US" baseline="0" dirty="0" err="1" smtClean="0"/>
              <a:t>AAbb</a:t>
            </a:r>
            <a:r>
              <a:rPr lang="en-US" baseline="0" dirty="0" smtClean="0"/>
              <a:t> (white) and one of </a:t>
            </a:r>
            <a:r>
              <a:rPr lang="en-US" baseline="0" dirty="0" err="1" smtClean="0"/>
              <a:t>aaBB</a:t>
            </a:r>
            <a:r>
              <a:rPr lang="en-US" baseline="0" dirty="0" smtClean="0"/>
              <a:t>(white) were crossed, the resulting offspring would be </a:t>
            </a:r>
            <a:r>
              <a:rPr lang="en-US" baseline="0" dirty="0" err="1" smtClean="0"/>
              <a:t>AaBb</a:t>
            </a:r>
            <a:r>
              <a:rPr lang="en-US" baseline="0" dirty="0" smtClean="0"/>
              <a:t> (blue) and would display complementation.</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13</a:t>
            </a:fld>
            <a:endParaRPr lang="en-US"/>
          </a:p>
        </p:txBody>
      </p:sp>
    </p:spTree>
    <p:extLst>
      <p:ext uri="{BB962C8B-B14F-4D97-AF65-F5344CB8AC3E}">
        <p14:creationId xmlns:p14="http://schemas.microsoft.com/office/powerpoint/2010/main" val="2181654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two genes contribute</a:t>
            </a:r>
            <a:r>
              <a:rPr lang="en-US" baseline="0" dirty="0" smtClean="0"/>
              <a:t> to the same phenotype and the mutations in the genes in question are both dominant, the result is called dominant epistasis. </a:t>
            </a:r>
            <a:r>
              <a:rPr lang="en-US" dirty="0" smtClean="0"/>
              <a:t>Again</a:t>
            </a:r>
            <a:r>
              <a:rPr lang="en-US" dirty="0" smtClean="0"/>
              <a:t>, draw</a:t>
            </a:r>
            <a:r>
              <a:rPr lang="en-US" baseline="0" dirty="0" smtClean="0"/>
              <a:t> out the </a:t>
            </a:r>
            <a:r>
              <a:rPr lang="en-US" baseline="0" dirty="0" err="1" smtClean="0"/>
              <a:t>Punnett</a:t>
            </a:r>
            <a:r>
              <a:rPr lang="en-US" baseline="0" dirty="0" smtClean="0"/>
              <a:t> Square here and demonstrate for yourself why the 12:3:1 ratio exists. Basically the “9” and “3” categories of the 9:3:3:1 are being combined (phenotypically).  In this case, gene W is </a:t>
            </a:r>
            <a:r>
              <a:rPr lang="en-US" baseline="0" dirty="0" err="1" smtClean="0"/>
              <a:t>epistatic</a:t>
            </a:r>
            <a:r>
              <a:rPr lang="en-US" baseline="0" dirty="0" smtClean="0"/>
              <a:t> to gene D, because if the W allele is present, it doesn’t matter whether or not the D allele is present. W’s function overrides D’s function. So W is </a:t>
            </a:r>
            <a:r>
              <a:rPr lang="en-US" baseline="0" dirty="0" err="1" smtClean="0"/>
              <a:t>epistatic</a:t>
            </a:r>
            <a:r>
              <a:rPr lang="en-US" baseline="0" dirty="0" smtClean="0"/>
              <a:t> to D; D is hypostatic to W.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14</a:t>
            </a:fld>
            <a:endParaRPr lang="en-US"/>
          </a:p>
        </p:txBody>
      </p:sp>
    </p:spTree>
    <p:extLst>
      <p:ext uri="{BB962C8B-B14F-4D97-AF65-F5344CB8AC3E}">
        <p14:creationId xmlns:p14="http://schemas.microsoft.com/office/powerpoint/2010/main" val="1870072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neither gene A nor</a:t>
            </a:r>
            <a:r>
              <a:rPr lang="en-US" baseline="0" dirty="0" smtClean="0"/>
              <a:t> gene B is truly </a:t>
            </a:r>
            <a:r>
              <a:rPr lang="en-US" baseline="0" dirty="0" err="1" smtClean="0"/>
              <a:t>epistatic</a:t>
            </a:r>
            <a:r>
              <a:rPr lang="en-US" baseline="0" dirty="0" smtClean="0"/>
              <a:t> to the other (that’s why </a:t>
            </a:r>
            <a:r>
              <a:rPr lang="en-US" baseline="0" dirty="0" err="1" smtClean="0"/>
              <a:t>epistatis</a:t>
            </a:r>
            <a:r>
              <a:rPr lang="en-US" baseline="0" dirty="0" smtClean="0"/>
              <a:t> is in quotes above). Their functions are related in that they have more or less the same function, so in order for a mutant phenotype to be seen, both genes must be mutated.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15</a:t>
            </a:fld>
            <a:endParaRPr lang="en-US"/>
          </a:p>
        </p:txBody>
      </p:sp>
    </p:spTree>
    <p:extLst>
      <p:ext uri="{BB962C8B-B14F-4D97-AF65-F5344CB8AC3E}">
        <p14:creationId xmlns:p14="http://schemas.microsoft.com/office/powerpoint/2010/main" val="382671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there are three</a:t>
            </a:r>
            <a:r>
              <a:rPr lang="en-US" baseline="0" dirty="0" smtClean="0"/>
              <a:t> genes that control skin color in humans (i</a:t>
            </a:r>
            <a:r>
              <a:rPr lang="en-US" dirty="0" smtClean="0"/>
              <a:t>n reality, skin color has a significant environmental component and is likely controlled by more than 3 genes, but for the sake of an</a:t>
            </a:r>
            <a:r>
              <a:rPr lang="en-US" baseline="0" dirty="0" smtClean="0"/>
              <a:t> example we will ignore that). Imagine that each dominant allele for each gene confers one “dose” of pigment, such that A/A; B/B; C/C is a very dark skinned person (6 doses) and a/a; b/b; c/c is a very light skinned person (zero doses). The F1 generation in this case had medium skin (3 doses, </a:t>
            </a:r>
            <a:r>
              <a:rPr lang="en-US" baseline="0" dirty="0" err="1" smtClean="0"/>
              <a:t>AaBbCc</a:t>
            </a:r>
            <a:r>
              <a:rPr lang="en-US" baseline="0" dirty="0" smtClean="0"/>
              <a:t>). If you cross again the F1 generation with itself, you can achieve all possible genotypes conferring zero to 6 doses, however most individuals will have 2, 3 or 4 doses (remember there are 3^3 or 27 possible genotypes here, any only one is </a:t>
            </a:r>
            <a:r>
              <a:rPr lang="en-US" baseline="0" dirty="0" err="1" smtClean="0"/>
              <a:t>aabbcc</a:t>
            </a:r>
            <a:r>
              <a:rPr lang="en-US" baseline="0" dirty="0" smtClean="0"/>
              <a:t> and one is AABBCC and most in between will have some combination of dominant and recessive alleles). This will create a bell curve of possible phenotypes between two extremes, which is exactly our definition of continuous variation. Imagine if there are 6 or 10 or even more genes involved, this will create many more intermediate phenotypes between the two extremes. We call this polygenic inheritance - “poly” meaning many and “genic” for genes.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17</a:t>
            </a:fld>
            <a:endParaRPr lang="en-US"/>
          </a:p>
        </p:txBody>
      </p:sp>
    </p:spTree>
    <p:extLst>
      <p:ext uri="{BB962C8B-B14F-4D97-AF65-F5344CB8AC3E}">
        <p14:creationId xmlns:p14="http://schemas.microsoft.com/office/powerpoint/2010/main" val="1369000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epistasis because each gene product is functionally independent. Gene A can work just fine even if genes B and C</a:t>
            </a:r>
            <a:r>
              <a:rPr lang="en-US" baseline="0" dirty="0" smtClean="0"/>
              <a:t> are not functional. So, while all genes are contributing to a common phenotype, none of the genes depends upon the others in order to function.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18</a:t>
            </a:fld>
            <a:endParaRPr lang="en-US"/>
          </a:p>
        </p:txBody>
      </p:sp>
    </p:spTree>
    <p:extLst>
      <p:ext uri="{BB962C8B-B14F-4D97-AF65-F5344CB8AC3E}">
        <p14:creationId xmlns:p14="http://schemas.microsoft.com/office/powerpoint/2010/main" val="70006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individuals that have the same genotype do</a:t>
            </a:r>
            <a:r>
              <a:rPr lang="en-US" baseline="0" dirty="0" smtClean="0"/>
              <a:t> not explain the exact same phenotype. Even among people with CF that harbor the same homozygous deltaF508 mutation, some people might be more affected by digestive symptoms than others, or more prone to lung infections by bacterial strains. Often these differences are the effect of environmental factors. Or, sometimes mutations only confer an increased risk of disease, such that some people with the mutation will get the disease and some will not. All of the individuals represented by ovals above HAVE A DISEASE GENOTYPE. For a recessive mutation is would be a/a. BUT, if a phenotype is incompletely penetrant, some of the people with the disease genotype do not display the disease phenotype. </a:t>
            </a:r>
          </a:p>
          <a:p>
            <a:r>
              <a:rPr lang="en-US" baseline="0" dirty="0" smtClean="0"/>
              <a:t>When a person has a homozygous recessive genotype for a disease allele, but does NOT display the disease phenotype, this phenotype is said to have incomplete penetrance. In the CF example, this would be a person that has two mutated copies of CFTR but does not have cystic fibrosis. This basically is very rare with CF, because CF mutations have a very high penetrance. But for other genes, the penetrance can be more variable.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19</a:t>
            </a:fld>
            <a:endParaRPr lang="en-US"/>
          </a:p>
        </p:txBody>
      </p:sp>
    </p:spTree>
    <p:extLst>
      <p:ext uri="{BB962C8B-B14F-4D97-AF65-F5344CB8AC3E}">
        <p14:creationId xmlns:p14="http://schemas.microsoft.com/office/powerpoint/2010/main" val="2194849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expressivity is a term used to describe the</a:t>
            </a:r>
            <a:r>
              <a:rPr lang="en-US" baseline="0" dirty="0" smtClean="0"/>
              <a:t> variability in the intensity of a phenotype. Back to our CF example: here again all of the individuals represented by the ovals above the same homozygous recessive CFTR mutation. However some people’s CF symptoms are worse than others.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20</a:t>
            </a:fld>
            <a:endParaRPr lang="en-US"/>
          </a:p>
        </p:txBody>
      </p:sp>
    </p:spTree>
    <p:extLst>
      <p:ext uri="{BB962C8B-B14F-4D97-AF65-F5344CB8AC3E}">
        <p14:creationId xmlns:p14="http://schemas.microsoft.com/office/powerpoint/2010/main" val="3919324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 can simultaneously</a:t>
            </a:r>
            <a:r>
              <a:rPr lang="en-US" baseline="0" dirty="0" smtClean="0"/>
              <a:t> display both incomplete penetrance and variable expressivity. Its easy to get these concepts confused. An easy way to remember penetrance is that </a:t>
            </a:r>
            <a:r>
              <a:rPr lang="en-US" baseline="0" dirty="0" err="1" smtClean="0"/>
              <a:t>penetrace</a:t>
            </a:r>
            <a:r>
              <a:rPr lang="en-US" baseline="0" dirty="0" smtClean="0"/>
              <a:t> indicates whether a phenotype is present or absent. Expressivity is severity (highly or lowly expressed).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21</a:t>
            </a:fld>
            <a:endParaRPr lang="en-US"/>
          </a:p>
        </p:txBody>
      </p:sp>
    </p:spTree>
    <p:extLst>
      <p:ext uri="{BB962C8B-B14F-4D97-AF65-F5344CB8AC3E}">
        <p14:creationId xmlns:p14="http://schemas.microsoft.com/office/powerpoint/2010/main" val="179211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is the concept of incomplete dominance. In our previous examples, we have</a:t>
            </a:r>
            <a:r>
              <a:rPr lang="en-US" baseline="0" dirty="0" smtClean="0"/>
              <a:t> looked at genes where having only half the amount of the protein (like an </a:t>
            </a:r>
            <a:r>
              <a:rPr lang="en-US" baseline="0" dirty="0" err="1" smtClean="0"/>
              <a:t>Aa</a:t>
            </a:r>
            <a:r>
              <a:rPr lang="en-US" baseline="0" dirty="0" smtClean="0"/>
              <a:t> individual) looks the same phenotypically as a homozygous dominant (AA). But, sometimes having only half the protein creates only half of the phenotypes. In the example above, the heterozygote flowers that create only half the amount of pigment are not red but pink, an intermediate phenotype. Incomplete dominance affects the ratio of offspring we expect: instead of the standard 3:1 phenotypic ratio we expect from a </a:t>
            </a:r>
            <a:r>
              <a:rPr lang="en-US" baseline="0" dirty="0" err="1" smtClean="0"/>
              <a:t>Aa</a:t>
            </a:r>
            <a:r>
              <a:rPr lang="en-US" baseline="0" dirty="0" smtClean="0"/>
              <a:t> x </a:t>
            </a:r>
            <a:r>
              <a:rPr lang="en-US" baseline="0" dirty="0" err="1" smtClean="0"/>
              <a:t>Aa</a:t>
            </a:r>
            <a:r>
              <a:rPr lang="en-US" baseline="0" dirty="0" smtClean="0"/>
              <a:t> cross, in incomplete dominance we see 1:2:1 (</a:t>
            </a:r>
            <a:r>
              <a:rPr lang="en-US" baseline="0" dirty="0" err="1" smtClean="0"/>
              <a:t>dominant:intermediate:recessive</a:t>
            </a:r>
            <a:r>
              <a:rPr lang="en-US" baseline="0" dirty="0" smtClean="0"/>
              <a:t>). When one copy of a gene is not enough to give you a completely wild type phenotype, we say that this gene is </a:t>
            </a:r>
            <a:r>
              <a:rPr lang="en-US" baseline="0" dirty="0" err="1" smtClean="0"/>
              <a:t>haploinsufficient</a:t>
            </a:r>
            <a:r>
              <a:rPr lang="en-US" baseline="0" dirty="0" smtClean="0"/>
              <a:t> (“</a:t>
            </a:r>
            <a:r>
              <a:rPr lang="en-US" baseline="0" dirty="0" err="1" smtClean="0"/>
              <a:t>haplo</a:t>
            </a:r>
            <a:r>
              <a:rPr lang="en-US" baseline="0" dirty="0" smtClean="0"/>
              <a:t>-” meaning half, and “-insufficient”, meaning not enough). When half the amount of a gene is enough (as in the </a:t>
            </a:r>
            <a:r>
              <a:rPr lang="en-US" baseline="0" dirty="0" err="1" smtClean="0"/>
              <a:t>Yy</a:t>
            </a:r>
            <a:r>
              <a:rPr lang="en-US" baseline="0" dirty="0" smtClean="0"/>
              <a:t> gene example with pea color) we say the gene is </a:t>
            </a:r>
            <a:r>
              <a:rPr lang="en-US" baseline="0" dirty="0" err="1" smtClean="0"/>
              <a:t>haplosufficient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3</a:t>
            </a:fld>
            <a:endParaRPr lang="en-US"/>
          </a:p>
        </p:txBody>
      </p:sp>
    </p:spTree>
    <p:extLst>
      <p:ext uri="{BB962C8B-B14F-4D97-AF65-F5344CB8AC3E}">
        <p14:creationId xmlns:p14="http://schemas.microsoft.com/office/powerpoint/2010/main" val="275183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Co-dominance occurs when there are more than two alleles for a given gene, and it is possible for two alleles to be expressed at the same time. Examine the chart that describes the possible alleles for blood type in humans. An</a:t>
            </a:r>
            <a:r>
              <a:rPr lang="en-US" baseline="0" dirty="0" smtClean="0"/>
              <a:t> capital “I” is always dominant over a small “I”, which is why individuals that are I^A/</a:t>
            </a:r>
            <a:r>
              <a:rPr lang="en-US" baseline="0" dirty="0" err="1" smtClean="0"/>
              <a:t>i</a:t>
            </a:r>
            <a:r>
              <a:rPr lang="en-US" baseline="0" dirty="0" smtClean="0"/>
              <a:t> are Type A, and not Type O. However a person can have two different capital “I”s, I^A and I^B. When this happens, neither one is dominant over the other. The cells will just express both A and B together. So, this person is a heterozygote expressing both alleles at the same time, and BOTH contribute to the phenotype. This is different than normal dominance, because for a normal heterozygote (pea color, </a:t>
            </a:r>
            <a:r>
              <a:rPr lang="en-US" baseline="0" dirty="0" err="1" smtClean="0"/>
              <a:t>Yy</a:t>
            </a:r>
            <a:r>
              <a:rPr lang="en-US" baseline="0" dirty="0" smtClean="0"/>
              <a:t>), the mutant y protein may be expressed, but it does NOT contribute at all to the phenotype.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4</a:t>
            </a:fld>
            <a:endParaRPr lang="en-US"/>
          </a:p>
        </p:txBody>
      </p:sp>
    </p:spTree>
    <p:extLst>
      <p:ext uri="{BB962C8B-B14F-4D97-AF65-F5344CB8AC3E}">
        <p14:creationId xmlns:p14="http://schemas.microsoft.com/office/powerpoint/2010/main" val="2672297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 suggests, </a:t>
            </a:r>
            <a:r>
              <a:rPr lang="en-US" dirty="0" smtClean="0"/>
              <a:t>lethal</a:t>
            </a:r>
            <a:r>
              <a:rPr lang="en-US" baseline="0" dirty="0" smtClean="0"/>
              <a:t> alleles</a:t>
            </a:r>
            <a:r>
              <a:rPr lang="en-US" dirty="0" smtClean="0"/>
              <a:t> </a:t>
            </a:r>
            <a:r>
              <a:rPr lang="en-US" dirty="0" smtClean="0"/>
              <a:t>occurs when a gene is absolutely essential for life. So, if an individual inherits two mutant copies, this situation is incompatible with life and the organism dies.</a:t>
            </a:r>
            <a:r>
              <a:rPr lang="en-US" baseline="0" dirty="0" smtClean="0"/>
              <a:t> U</a:t>
            </a:r>
            <a:r>
              <a:rPr lang="en-US" dirty="0" smtClean="0"/>
              <a:t>sually this occurs very early in embryonic development so that the individual is not born.</a:t>
            </a:r>
            <a:r>
              <a:rPr lang="en-US" baseline="0" dirty="0" smtClean="0"/>
              <a:t> If the wild type copy of the gene has </a:t>
            </a:r>
            <a:r>
              <a:rPr lang="en-US" i="1" baseline="0" dirty="0" smtClean="0"/>
              <a:t>complete dominanc</a:t>
            </a:r>
            <a:r>
              <a:rPr lang="en-US" baseline="0" dirty="0" smtClean="0"/>
              <a:t>e, you will see only offspring with the wild type phenotype from this cross (3:1, but the homozygous recessive are dead so you don’t see them). If the gene displays </a:t>
            </a:r>
            <a:r>
              <a:rPr lang="en-US" i="1" baseline="0" dirty="0" smtClean="0"/>
              <a:t>incomplete dominance</a:t>
            </a:r>
            <a:r>
              <a:rPr lang="en-US" i="0" baseline="0" dirty="0" smtClean="0"/>
              <a:t> you will see a 2:1 phenotypic ratio (2 of intermediate phenotype, and 1 </a:t>
            </a:r>
            <a:r>
              <a:rPr lang="en-US" i="0" baseline="0" dirty="0" err="1" smtClean="0"/>
              <a:t>wildtype</a:t>
            </a:r>
            <a:r>
              <a:rPr lang="en-US" i="0" baseline="0" dirty="0" smtClean="0"/>
              <a:t>). The example of the </a:t>
            </a:r>
            <a:r>
              <a:rPr lang="en-US" i="0" baseline="0" dirty="0" err="1" smtClean="0"/>
              <a:t>manx</a:t>
            </a:r>
            <a:r>
              <a:rPr lang="en-US" i="0" baseline="0" dirty="0" smtClean="0"/>
              <a:t> cats above is an example of a gene that displays incomplete dominance, or we can say the M allele is </a:t>
            </a:r>
            <a:r>
              <a:rPr lang="en-US" i="0" baseline="0" dirty="0" err="1" smtClean="0"/>
              <a:t>haploinsufficient</a:t>
            </a:r>
            <a:r>
              <a:rPr lang="en-US" i="0" baseline="0" dirty="0" smtClean="0"/>
              <a:t>. However this is also an example of a lethal allele. In this case the gene affects two phenotypes (the spine, and survival). When a single gene affects multiple phenotypes, we say this gene is pleiotropic.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5</a:t>
            </a:fld>
            <a:endParaRPr lang="en-US"/>
          </a:p>
        </p:txBody>
      </p:sp>
    </p:spTree>
    <p:extLst>
      <p:ext uri="{BB962C8B-B14F-4D97-AF65-F5344CB8AC3E}">
        <p14:creationId xmlns:p14="http://schemas.microsoft.com/office/powerpoint/2010/main" val="122153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you will see a phenotype, and you will not be sure how many genes are contributing to that phenotype.</a:t>
            </a:r>
            <a:r>
              <a:rPr lang="en-US" baseline="0" dirty="0" smtClean="0"/>
              <a:t> Say you are in a field and you see mostly blue-flowering plants. However, there are 100 or so that have white flowers. Are all 100 plants affected by the a mutation of the same gene, or do they represent 100 different mutations in different genes, or something in between? To find out, you can use a complementation test. The idea behind a complementation test is that if the mutations are in two different genes, then when you cross two white individuals you will end up with blue flowers, because  the offspring will now be heterozygous for both genes, so the blue pigment can be produced. In this way, the mutations are said to “complement” each other.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6</a:t>
            </a:fld>
            <a:endParaRPr lang="en-US"/>
          </a:p>
        </p:txBody>
      </p:sp>
    </p:spTree>
    <p:extLst>
      <p:ext uri="{BB962C8B-B14F-4D97-AF65-F5344CB8AC3E}">
        <p14:creationId xmlns:p14="http://schemas.microsoft.com/office/powerpoint/2010/main" val="248388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white flower “$” and white flower “</a:t>
            </a:r>
            <a:r>
              <a:rPr lang="en-US" dirty="0" smtClean="0">
                <a:latin typeface="+mj-lt"/>
                <a:cs typeface="Apple Chancery"/>
              </a:rPr>
              <a:t>L” both have a mutation in gene w1, then when you breed them</a:t>
            </a:r>
            <a:r>
              <a:rPr lang="en-US" baseline="0" dirty="0" smtClean="0">
                <a:latin typeface="+mj-lt"/>
                <a:cs typeface="Apple Chancery"/>
              </a:rPr>
              <a:t> the offspring will all be white, because both parents have homozygous recessive mutations. The offspring will technically be a </a:t>
            </a:r>
            <a:r>
              <a:rPr lang="en-US" baseline="0" dirty="0" err="1" smtClean="0">
                <a:latin typeface="+mj-lt"/>
                <a:cs typeface="Apple Chancery"/>
              </a:rPr>
              <a:t>heretozygote</a:t>
            </a:r>
            <a:r>
              <a:rPr lang="en-US" baseline="0" dirty="0" smtClean="0">
                <a:latin typeface="+mj-lt"/>
                <a:cs typeface="Apple Chancery"/>
              </a:rPr>
              <a:t>, because it has two different mutant alleles, but the phenotype will be recessive (white flowers). In this case, the complementation test reveals that these mutations do NOT complement each other, so the mutations are in the same gene (even if they molecular mutation is different). Take another example with cystic fibrosis mutations: If two people with CF had children, and one parent was homozygous for the F508del mutation (F508del/F508del), and the other was homozygous for the G542X mutation (G542X/G542X), the offspring will be heterozygous for the mutations (F508del/G542X) but would still be affected by cystic fibrosis. And. ALL offspring of these two parents would have CF, just as ALL offspring of flower “”$” and flower “L” will be white.  In the other case, if there are homozygous recessive mutations in two different genes that both independently result in white flowers, mutant “L” (genotype w1/w1; w2+/w2+) and mutant “Y” (genotype w1+/w1+; w2/w2), when you cross these individuals you will restore the functional heterozygous state to both genes, because the offspring are ALL w1+/w1; w2+/w2, so ALL offspring are </a:t>
            </a:r>
            <a:r>
              <a:rPr lang="en-US" baseline="0" dirty="0" err="1" smtClean="0">
                <a:latin typeface="+mj-lt"/>
                <a:cs typeface="Apple Chancery"/>
              </a:rPr>
              <a:t>wildtype</a:t>
            </a:r>
            <a:r>
              <a:rPr lang="en-US" baseline="0" dirty="0" smtClean="0">
                <a:latin typeface="+mj-lt"/>
                <a:cs typeface="Apple Chancery"/>
              </a:rPr>
              <a:t> phenotype (blue). In this case the mutations are said to complement each other. </a:t>
            </a:r>
            <a:endParaRPr lang="en-US" dirty="0">
              <a:latin typeface="+mj-lt"/>
            </a:endParaRPr>
          </a:p>
        </p:txBody>
      </p:sp>
      <p:sp>
        <p:nvSpPr>
          <p:cNvPr id="4" name="Slide Number Placeholder 3"/>
          <p:cNvSpPr>
            <a:spLocks noGrp="1"/>
          </p:cNvSpPr>
          <p:nvPr>
            <p:ph type="sldNum" sz="quarter" idx="10"/>
          </p:nvPr>
        </p:nvSpPr>
        <p:spPr/>
        <p:txBody>
          <a:bodyPr/>
          <a:lstStyle/>
          <a:p>
            <a:fld id="{19DE7A76-74A2-B448-BB4D-6DDC0C6F1564}" type="slidenum">
              <a:rPr lang="en-US" smtClean="0"/>
              <a:t>7</a:t>
            </a:fld>
            <a:endParaRPr lang="en-US"/>
          </a:p>
        </p:txBody>
      </p:sp>
    </p:spTree>
    <p:extLst>
      <p:ext uri="{BB962C8B-B14F-4D97-AF65-F5344CB8AC3E}">
        <p14:creationId xmlns:p14="http://schemas.microsoft.com/office/powerpoint/2010/main" val="3603672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pedigree gives an example</a:t>
            </a:r>
            <a:r>
              <a:rPr lang="en-US" baseline="0" dirty="0" smtClean="0"/>
              <a:t> of complementation in humans. There are many genes in humans that contribute to our ability to hear (in the above example its genes A and B). A homozygous recessive mutation in any number of genes can result in deafness. Individuals within the deaf community often inter-marry (as in the individuals in generation II), and many times the children of a deaf couple are able to hear (generation III), because they are heterozygous for two different mutations. This is an example of complementation, because a wild type copy of each gene A and B is inherited by each of the offspring.</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8</a:t>
            </a:fld>
            <a:endParaRPr lang="en-US"/>
          </a:p>
        </p:txBody>
      </p:sp>
    </p:spTree>
    <p:extLst>
      <p:ext uri="{BB962C8B-B14F-4D97-AF65-F5344CB8AC3E}">
        <p14:creationId xmlns:p14="http://schemas.microsoft.com/office/powerpoint/2010/main" val="290368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this figure before: when considering a cross between two </a:t>
            </a:r>
            <a:r>
              <a:rPr lang="en-US" dirty="0" err="1" smtClean="0"/>
              <a:t>dihybrids</a:t>
            </a:r>
            <a:r>
              <a:rPr lang="en-US" dirty="0" smtClean="0"/>
              <a:t> (in this case color  and texture, R/r, Y/y) th</a:t>
            </a:r>
            <a:r>
              <a:rPr lang="en-US" baseline="0" dirty="0" smtClean="0"/>
              <a:t>e phenotypic ratio of the offspring will 9:3:3:1. But this ratio assumes two important things:</a:t>
            </a:r>
          </a:p>
          <a:p>
            <a:pPr marL="228600" indent="-228600">
              <a:buAutoNum type="arabicParenR"/>
            </a:pPr>
            <a:r>
              <a:rPr lang="en-US" baseline="0" dirty="0" smtClean="0"/>
              <a:t>That the genes are on different chromosomes (NOT linked) and therefore segregate independently during meiosis (we’ve already talked about this);</a:t>
            </a:r>
          </a:p>
          <a:p>
            <a:pPr marL="228600" indent="-228600">
              <a:buAutoNum type="arabicParenR"/>
            </a:pPr>
            <a:r>
              <a:rPr lang="en-US" baseline="0" dirty="0" smtClean="0"/>
              <a:t>That the gene products are functionally independent (we have not yet talked about this!). “Functionally independent” means that the function of the protein made by the Y allele has nothing to do with the function of the protein made by the R allele. We know, for example, that the Y allele is actually a chlorophyll degrading enzyme called “</a:t>
            </a:r>
            <a:r>
              <a:rPr lang="en-US" baseline="0" dirty="0" err="1" smtClean="0"/>
              <a:t>staygreen</a:t>
            </a:r>
            <a:r>
              <a:rPr lang="en-US" baseline="0" dirty="0" smtClean="0"/>
              <a:t>” (SGR). The wrinkled phenotype is caused by a mutation in the starch storage enzyme SBEI. The ability of a pea cell to degrade chlorophyll is completely unrelated to the ability of the same cell to store starch. Thus, these gene products are said to be functionally independent.</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9</a:t>
            </a:fld>
            <a:endParaRPr lang="en-US"/>
          </a:p>
        </p:txBody>
      </p:sp>
    </p:spTree>
    <p:extLst>
      <p:ext uri="{BB962C8B-B14F-4D97-AF65-F5344CB8AC3E}">
        <p14:creationId xmlns:p14="http://schemas.microsoft.com/office/powerpoint/2010/main" val="3825042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if two genes are NOT functionally</a:t>
            </a:r>
            <a:r>
              <a:rPr lang="en-US" baseline="0" dirty="0" smtClean="0"/>
              <a:t> independent? </a:t>
            </a:r>
            <a:r>
              <a:rPr lang="en-US" dirty="0" smtClean="0"/>
              <a:t>Take </a:t>
            </a:r>
            <a:r>
              <a:rPr lang="en-US" dirty="0" smtClean="0"/>
              <a:t>an example: The enzymes at the top of the slide, enzyme A and enzyme B, have unrelated</a:t>
            </a:r>
            <a:r>
              <a:rPr lang="en-US" baseline="0" dirty="0" smtClean="0"/>
              <a:t> functions. Enzyme A affects eye color (red or purple), whereas enzyme B affects wing development (normal or </a:t>
            </a:r>
            <a:r>
              <a:rPr lang="en-US" baseline="0" dirty="0" err="1" smtClean="0"/>
              <a:t>vestigal</a:t>
            </a:r>
            <a:r>
              <a:rPr lang="en-US" baseline="0" dirty="0" smtClean="0"/>
              <a:t>). When a double mutant is made with both of these genes, they can be expressed within the organism completely independently (</a:t>
            </a:r>
            <a:r>
              <a:rPr lang="en-US" baseline="0" dirty="0" err="1" smtClean="0"/>
              <a:t>eg</a:t>
            </a:r>
            <a:r>
              <a:rPr lang="en-US" baseline="0" dirty="0" smtClean="0"/>
              <a:t>, an individual can have red eyes and </a:t>
            </a:r>
            <a:r>
              <a:rPr lang="en-US" baseline="0" dirty="0" err="1" smtClean="0"/>
              <a:t>vestigal</a:t>
            </a:r>
            <a:r>
              <a:rPr lang="en-US" baseline="0" dirty="0" smtClean="0"/>
              <a:t> wings, or red eyes and normal wings, or purple eyes and normal wings... </a:t>
            </a:r>
            <a:r>
              <a:rPr lang="en-US" baseline="0" dirty="0" err="1" smtClean="0"/>
              <a:t>etc</a:t>
            </a:r>
            <a:r>
              <a:rPr lang="en-US" baseline="0" dirty="0" smtClean="0"/>
              <a:t>). But when two or more genes are part of a pathway that leads to a single goal, a these genes do not act independently of each other in creating the resulting phenotype. For example, if there are mutations in both enzyme X and enzyme Z above, these will not give us independent phenotypes, they would both lead to a lack of arginine production (arginine production is the phenotype in this example).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10</a:t>
            </a:fld>
            <a:endParaRPr lang="en-US"/>
          </a:p>
        </p:txBody>
      </p:sp>
    </p:spTree>
    <p:extLst>
      <p:ext uri="{BB962C8B-B14F-4D97-AF65-F5344CB8AC3E}">
        <p14:creationId xmlns:p14="http://schemas.microsoft.com/office/powerpoint/2010/main" val="113361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09406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76126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1981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22995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960D0-0B92-4743-A608-F495A3CB2C7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37275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960D0-0B92-4743-A608-F495A3CB2C7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414860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960D0-0B92-4743-A608-F495A3CB2C7D}"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69663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960D0-0B92-4743-A608-F495A3CB2C7D}" type="datetimeFigureOut">
              <a:rPr lang="en-US" smtClean="0"/>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68707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960D0-0B92-4743-A608-F495A3CB2C7D}" type="datetimeFigureOut">
              <a:rPr lang="en-US" smtClean="0"/>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127758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960D0-0B92-4743-A608-F495A3CB2C7D}" type="datetimeFigureOut">
              <a:rPr lang="en-US" smtClean="0"/>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1784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960D0-0B92-4743-A608-F495A3CB2C7D}"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405447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960D0-0B92-4743-A608-F495A3CB2C7D}"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F2272-DB20-A544-8A20-15C69D0528B4}" type="slidenum">
              <a:rPr lang="en-US" smtClean="0"/>
              <a:t>‹#›</a:t>
            </a:fld>
            <a:endParaRPr lang="en-US"/>
          </a:p>
        </p:txBody>
      </p:sp>
    </p:spTree>
    <p:extLst>
      <p:ext uri="{BB962C8B-B14F-4D97-AF65-F5344CB8AC3E}">
        <p14:creationId xmlns:p14="http://schemas.microsoft.com/office/powerpoint/2010/main" val="2770779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960D0-0B92-4743-A608-F495A3CB2C7D}" type="datetimeFigureOut">
              <a:rPr lang="en-US" smtClean="0"/>
              <a:t>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F2272-DB20-A544-8A20-15C69D0528B4}" type="slidenum">
              <a:rPr lang="en-US" smtClean="0"/>
              <a:t>‹#›</a:t>
            </a:fld>
            <a:endParaRPr lang="en-US"/>
          </a:p>
        </p:txBody>
      </p:sp>
    </p:spTree>
    <p:extLst>
      <p:ext uri="{BB962C8B-B14F-4D97-AF65-F5344CB8AC3E}">
        <p14:creationId xmlns:p14="http://schemas.microsoft.com/office/powerpoint/2010/main" val="1551101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e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980" y="762590"/>
            <a:ext cx="7861111" cy="4893647"/>
          </a:xfrm>
          <a:prstGeom prst="rect">
            <a:avLst/>
          </a:prstGeom>
          <a:noFill/>
        </p:spPr>
        <p:txBody>
          <a:bodyPr wrap="square" rtlCol="0">
            <a:spAutoFit/>
          </a:bodyPr>
          <a:lstStyle/>
          <a:p>
            <a:r>
              <a:rPr lang="en-US" sz="3200" dirty="0" smtClean="0">
                <a:latin typeface="Arial Rounded MT Bold" panose="020F0704030504030204" pitchFamily="34" charset="0"/>
              </a:rPr>
              <a:t>BB2920: Genetics</a:t>
            </a:r>
          </a:p>
          <a:p>
            <a:r>
              <a:rPr lang="en-US" sz="3200" dirty="0" smtClean="0">
                <a:latin typeface="Arial Rounded MT Bold" panose="020F0704030504030204" pitchFamily="34" charset="0"/>
              </a:rPr>
              <a:t>Prof. Farny</a:t>
            </a:r>
            <a:br>
              <a:rPr lang="en-US" sz="3200" dirty="0" smtClean="0">
                <a:latin typeface="Arial Rounded MT Bold" panose="020F0704030504030204" pitchFamily="34" charset="0"/>
              </a:rPr>
            </a:br>
            <a:endParaRPr lang="en-US" sz="3200" dirty="0" smtClean="0">
              <a:latin typeface="Arial Rounded MT Bold" panose="020F0704030504030204" pitchFamily="34" charset="0"/>
            </a:endParaRPr>
          </a:p>
          <a:p>
            <a:r>
              <a:rPr lang="en-US" sz="3200" dirty="0" smtClean="0">
                <a:latin typeface="Arial Rounded MT Bold" panose="020F0704030504030204" pitchFamily="34" charset="0"/>
              </a:rPr>
              <a:t>Lecture 13 – Snow Day Notes</a:t>
            </a:r>
          </a:p>
          <a:p>
            <a:r>
              <a:rPr lang="en-US" sz="3200" dirty="0" smtClean="0">
                <a:latin typeface="Arial Rounded MT Bold" panose="020F0704030504030204" pitchFamily="34" charset="0"/>
              </a:rPr>
              <a:t>2/9/17</a:t>
            </a:r>
          </a:p>
          <a:p>
            <a:endParaRPr lang="en-US" sz="3200" dirty="0" smtClean="0">
              <a:latin typeface="Arial Rounded MT Bold" panose="020F0704030504030204" pitchFamily="34" charset="0"/>
            </a:endParaRPr>
          </a:p>
          <a:p>
            <a:r>
              <a:rPr lang="en-US" sz="2400" dirty="0" smtClean="0">
                <a:latin typeface="Arial Rounded MT Bold" panose="020F0704030504030204" pitchFamily="34" charset="0"/>
              </a:rPr>
              <a:t>These are the slides we would have covered today. Please review them. There are extensive explanations written in the notes section. We will do clicker questions related to these slides on Friday. JC2 is postponed to Monday. Happy Snow Day!!</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6859930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018" y="420920"/>
            <a:ext cx="7706534" cy="954107"/>
          </a:xfrm>
          <a:prstGeom prst="rect">
            <a:avLst/>
          </a:prstGeom>
          <a:noFill/>
        </p:spPr>
        <p:txBody>
          <a:bodyPr wrap="square" rtlCol="0">
            <a:spAutoFit/>
          </a:bodyPr>
          <a:lstStyle/>
          <a:p>
            <a:r>
              <a:rPr lang="en-US" sz="2800" dirty="0" smtClean="0"/>
              <a:t>Gene interactions – how do relationships between gene functions affect observed phenotypic ratios?</a:t>
            </a:r>
            <a:endParaRPr lang="en-US" sz="2800" dirty="0"/>
          </a:p>
        </p:txBody>
      </p:sp>
      <p:sp>
        <p:nvSpPr>
          <p:cNvPr id="3" name="TextBox 2"/>
          <p:cNvSpPr txBox="1"/>
          <p:nvPr/>
        </p:nvSpPr>
        <p:spPr>
          <a:xfrm>
            <a:off x="738043" y="1866452"/>
            <a:ext cx="2729040" cy="646331"/>
          </a:xfrm>
          <a:prstGeom prst="rect">
            <a:avLst/>
          </a:prstGeom>
          <a:noFill/>
        </p:spPr>
        <p:txBody>
          <a:bodyPr wrap="square" rtlCol="0">
            <a:spAutoFit/>
          </a:bodyPr>
          <a:lstStyle/>
          <a:p>
            <a:r>
              <a:rPr lang="en-US" i="1" dirty="0" smtClean="0"/>
              <a:t>Drosophila</a:t>
            </a:r>
            <a:r>
              <a:rPr lang="en-US" dirty="0" smtClean="0"/>
              <a:t> eye color and wing shape?</a:t>
            </a:r>
            <a:endParaRPr lang="en-US" dirty="0"/>
          </a:p>
        </p:txBody>
      </p:sp>
      <p:sp>
        <p:nvSpPr>
          <p:cNvPr id="4" name="TextBox 3"/>
          <p:cNvSpPr txBox="1"/>
          <p:nvPr/>
        </p:nvSpPr>
        <p:spPr>
          <a:xfrm>
            <a:off x="549241" y="4119953"/>
            <a:ext cx="4720037" cy="369332"/>
          </a:xfrm>
          <a:prstGeom prst="rect">
            <a:avLst/>
          </a:prstGeom>
          <a:noFill/>
        </p:spPr>
        <p:txBody>
          <a:bodyPr wrap="square" rtlCol="0">
            <a:spAutoFit/>
          </a:bodyPr>
          <a:lstStyle/>
          <a:p>
            <a:r>
              <a:rPr lang="en-US" dirty="0" smtClean="0"/>
              <a:t>two enzymes in the same biosynthetic pathway?</a:t>
            </a:r>
            <a:endParaRPr lang="en-US" dirty="0"/>
          </a:p>
        </p:txBody>
      </p:sp>
      <p:pic>
        <p:nvPicPr>
          <p:cNvPr id="6" name="Picture 5" descr="Screen Shot 2013-02-07 at 12.31.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00" y="4689465"/>
            <a:ext cx="6782833" cy="632403"/>
          </a:xfrm>
          <a:prstGeom prst="rect">
            <a:avLst/>
          </a:prstGeom>
        </p:spPr>
      </p:pic>
      <p:sp>
        <p:nvSpPr>
          <p:cNvPr id="7" name="TextBox 6"/>
          <p:cNvSpPr txBox="1"/>
          <p:nvPr/>
        </p:nvSpPr>
        <p:spPr>
          <a:xfrm>
            <a:off x="4493932" y="1866452"/>
            <a:ext cx="1101458" cy="369332"/>
          </a:xfrm>
          <a:prstGeom prst="rect">
            <a:avLst/>
          </a:prstGeom>
          <a:noFill/>
        </p:spPr>
        <p:txBody>
          <a:bodyPr wrap="none" rtlCol="0">
            <a:spAutoFit/>
          </a:bodyPr>
          <a:lstStyle/>
          <a:p>
            <a:r>
              <a:rPr lang="en-US" dirty="0" smtClean="0"/>
              <a:t>enzyme A</a:t>
            </a:r>
            <a:endParaRPr lang="en-US" dirty="0"/>
          </a:p>
        </p:txBody>
      </p:sp>
      <p:sp>
        <p:nvSpPr>
          <p:cNvPr id="8" name="TextBox 7"/>
          <p:cNvSpPr txBox="1"/>
          <p:nvPr/>
        </p:nvSpPr>
        <p:spPr>
          <a:xfrm>
            <a:off x="6616763" y="1866452"/>
            <a:ext cx="1095172" cy="369332"/>
          </a:xfrm>
          <a:prstGeom prst="rect">
            <a:avLst/>
          </a:prstGeom>
          <a:noFill/>
        </p:spPr>
        <p:txBody>
          <a:bodyPr wrap="none" rtlCol="0">
            <a:spAutoFit/>
          </a:bodyPr>
          <a:lstStyle/>
          <a:p>
            <a:r>
              <a:rPr lang="en-US" dirty="0" smtClean="0"/>
              <a:t>enzyme B</a:t>
            </a:r>
            <a:endParaRPr lang="en-US" dirty="0"/>
          </a:p>
        </p:txBody>
      </p:sp>
      <p:cxnSp>
        <p:nvCxnSpPr>
          <p:cNvPr id="10" name="Straight Arrow Connector 9"/>
          <p:cNvCxnSpPr/>
          <p:nvPr/>
        </p:nvCxnSpPr>
        <p:spPr>
          <a:xfrm>
            <a:off x="5061825" y="2201462"/>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058262" y="2643551"/>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201660" y="2201462"/>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211699" y="2643551"/>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346583" y="3127424"/>
            <a:ext cx="1351790" cy="369332"/>
          </a:xfrm>
          <a:prstGeom prst="rect">
            <a:avLst/>
          </a:prstGeom>
          <a:noFill/>
        </p:spPr>
        <p:txBody>
          <a:bodyPr wrap="none" rtlCol="0">
            <a:spAutoFit/>
          </a:bodyPr>
          <a:lstStyle/>
          <a:p>
            <a:r>
              <a:rPr lang="en-US" dirty="0" smtClean="0"/>
              <a:t>eye pigment</a:t>
            </a:r>
            <a:endParaRPr lang="en-US" dirty="0"/>
          </a:p>
        </p:txBody>
      </p:sp>
      <p:sp>
        <p:nvSpPr>
          <p:cNvPr id="17" name="TextBox 16"/>
          <p:cNvSpPr txBox="1"/>
          <p:nvPr/>
        </p:nvSpPr>
        <p:spPr>
          <a:xfrm>
            <a:off x="6244784" y="3127424"/>
            <a:ext cx="1933830" cy="369332"/>
          </a:xfrm>
          <a:prstGeom prst="rect">
            <a:avLst/>
          </a:prstGeom>
          <a:noFill/>
        </p:spPr>
        <p:txBody>
          <a:bodyPr wrap="none" rtlCol="0">
            <a:spAutoFit/>
          </a:bodyPr>
          <a:lstStyle/>
          <a:p>
            <a:r>
              <a:rPr lang="en-US" dirty="0" smtClean="0"/>
              <a:t>wing development</a:t>
            </a:r>
            <a:endParaRPr lang="en-US" dirty="0"/>
          </a:p>
        </p:txBody>
      </p:sp>
      <p:sp>
        <p:nvSpPr>
          <p:cNvPr id="5" name="TextBox 4"/>
          <p:cNvSpPr txBox="1"/>
          <p:nvPr/>
        </p:nvSpPr>
        <p:spPr>
          <a:xfrm>
            <a:off x="304800" y="5778340"/>
            <a:ext cx="8636000" cy="646331"/>
          </a:xfrm>
          <a:prstGeom prst="rect">
            <a:avLst/>
          </a:prstGeom>
          <a:noFill/>
        </p:spPr>
        <p:txBody>
          <a:bodyPr wrap="square" rtlCol="0">
            <a:spAutoFit/>
          </a:bodyPr>
          <a:lstStyle/>
          <a:p>
            <a:r>
              <a:rPr lang="en-US" dirty="0" smtClean="0"/>
              <a:t>Gene products (aka: proteins) may have interactions that effect the phenotypes of the offspring, leading to unexpected phenotypic outcomes even when genes are not linked.</a:t>
            </a:r>
            <a:endParaRPr lang="en-US" dirty="0"/>
          </a:p>
        </p:txBody>
      </p:sp>
    </p:spTree>
    <p:extLst>
      <p:ext uri="{BB962C8B-B14F-4D97-AF65-F5344CB8AC3E}">
        <p14:creationId xmlns:p14="http://schemas.microsoft.com/office/powerpoint/2010/main" val="4213678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6" grpId="0"/>
      <p:bldP spid="17"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7948" y="342694"/>
            <a:ext cx="1604526" cy="584776"/>
          </a:xfrm>
          <a:prstGeom prst="rect">
            <a:avLst/>
          </a:prstGeom>
          <a:noFill/>
        </p:spPr>
        <p:txBody>
          <a:bodyPr wrap="none" rtlCol="0">
            <a:spAutoFit/>
          </a:bodyPr>
          <a:lstStyle/>
          <a:p>
            <a:r>
              <a:rPr lang="en-US" sz="3200" dirty="0" smtClean="0"/>
              <a:t>Epistasis</a:t>
            </a:r>
            <a:endParaRPr lang="en-US" sz="3200" dirty="0"/>
          </a:p>
        </p:txBody>
      </p:sp>
      <p:sp>
        <p:nvSpPr>
          <p:cNvPr id="3" name="TextBox 2"/>
          <p:cNvSpPr txBox="1"/>
          <p:nvPr/>
        </p:nvSpPr>
        <p:spPr>
          <a:xfrm>
            <a:off x="599751" y="2286054"/>
            <a:ext cx="8148835" cy="830997"/>
          </a:xfrm>
          <a:prstGeom prst="rect">
            <a:avLst/>
          </a:prstGeom>
          <a:noFill/>
        </p:spPr>
        <p:txBody>
          <a:bodyPr wrap="none" rtlCol="0">
            <a:spAutoFit/>
          </a:bodyPr>
          <a:lstStyle/>
          <a:p>
            <a:r>
              <a:rPr lang="en-US" sz="2400" b="1" i="1" u="sng" dirty="0" err="1" smtClean="0"/>
              <a:t>epistatic</a:t>
            </a:r>
            <a:r>
              <a:rPr lang="en-US" sz="2400" b="1" i="1" u="sng" dirty="0" smtClean="0"/>
              <a:t> </a:t>
            </a:r>
            <a:r>
              <a:rPr lang="en-US" sz="2400" dirty="0" smtClean="0"/>
              <a:t>– one mutation takes precedence, overrides another</a:t>
            </a:r>
          </a:p>
          <a:p>
            <a:r>
              <a:rPr lang="en-US" sz="2400" b="1" i="1" u="sng" dirty="0" smtClean="0"/>
              <a:t>hypostatic</a:t>
            </a:r>
            <a:r>
              <a:rPr lang="en-US" sz="2400" b="1" u="sng" dirty="0" smtClean="0"/>
              <a:t> </a:t>
            </a:r>
            <a:r>
              <a:rPr lang="en-US" sz="2400" dirty="0" smtClean="0"/>
              <a:t>– the mutation that is </a:t>
            </a:r>
            <a:r>
              <a:rPr lang="en-US" sz="2400" dirty="0" err="1" smtClean="0"/>
              <a:t>overriden</a:t>
            </a:r>
            <a:r>
              <a:rPr lang="en-US" sz="2400" dirty="0" smtClean="0"/>
              <a:t> </a:t>
            </a:r>
            <a:endParaRPr lang="en-US" sz="2400" dirty="0"/>
          </a:p>
        </p:txBody>
      </p:sp>
      <p:sp>
        <p:nvSpPr>
          <p:cNvPr id="4" name="TextBox 3"/>
          <p:cNvSpPr txBox="1"/>
          <p:nvPr/>
        </p:nvSpPr>
        <p:spPr>
          <a:xfrm>
            <a:off x="916541" y="990523"/>
            <a:ext cx="7832045" cy="830997"/>
          </a:xfrm>
          <a:prstGeom prst="rect">
            <a:avLst/>
          </a:prstGeom>
          <a:noFill/>
        </p:spPr>
        <p:txBody>
          <a:bodyPr wrap="square" rtlCol="0">
            <a:spAutoFit/>
          </a:bodyPr>
          <a:lstStyle/>
          <a:p>
            <a:r>
              <a:rPr lang="en-US" sz="2400" dirty="0" smtClean="0"/>
              <a:t>a functional relationship between two mutants that changes the </a:t>
            </a:r>
            <a:r>
              <a:rPr lang="en-US" sz="2400" dirty="0" err="1" smtClean="0"/>
              <a:t>Mendelian</a:t>
            </a:r>
            <a:r>
              <a:rPr lang="en-US" sz="2400" dirty="0" smtClean="0"/>
              <a:t> 9:3:3:1 ratio</a:t>
            </a:r>
            <a:endParaRPr lang="en-US" sz="2400" dirty="0"/>
          </a:p>
        </p:txBody>
      </p:sp>
      <p:sp>
        <p:nvSpPr>
          <p:cNvPr id="5" name="TextBox 4"/>
          <p:cNvSpPr txBox="1"/>
          <p:nvPr/>
        </p:nvSpPr>
        <p:spPr>
          <a:xfrm>
            <a:off x="599751" y="4170205"/>
            <a:ext cx="7671286" cy="1231106"/>
          </a:xfrm>
          <a:prstGeom prst="rect">
            <a:avLst/>
          </a:prstGeom>
          <a:noFill/>
        </p:spPr>
        <p:txBody>
          <a:bodyPr wrap="square" rtlCol="0">
            <a:spAutoFit/>
          </a:bodyPr>
          <a:lstStyle/>
          <a:p>
            <a:endParaRPr lang="en-US" b="1" u="sng" dirty="0"/>
          </a:p>
          <a:p>
            <a:r>
              <a:rPr lang="en-US" sz="2800" dirty="0"/>
              <a:t>Genes are on different chromosomes (not linked!) but ARE NOT functionally independent!</a:t>
            </a:r>
          </a:p>
        </p:txBody>
      </p:sp>
    </p:spTree>
    <p:extLst>
      <p:ext uri="{BB962C8B-B14F-4D97-AF65-F5344CB8AC3E}">
        <p14:creationId xmlns:p14="http://schemas.microsoft.com/office/powerpoint/2010/main" val="4142063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108" y="515235"/>
            <a:ext cx="3306715" cy="584776"/>
          </a:xfrm>
          <a:prstGeom prst="rect">
            <a:avLst/>
          </a:prstGeom>
          <a:noFill/>
        </p:spPr>
        <p:txBody>
          <a:bodyPr wrap="none" rtlCol="0">
            <a:spAutoFit/>
          </a:bodyPr>
          <a:lstStyle/>
          <a:p>
            <a:r>
              <a:rPr lang="en-US" sz="3200" dirty="0" smtClean="0"/>
              <a:t>Recessive Epistasis</a:t>
            </a:r>
            <a:endParaRPr lang="en-US" sz="3200" dirty="0"/>
          </a:p>
        </p:txBody>
      </p:sp>
      <p:pic>
        <p:nvPicPr>
          <p:cNvPr id="3" name="Picture 2" descr="figure_06_16"/>
          <p:cNvPicPr>
            <a:picLocks noChangeAspect="1" noChangeArrowheads="1"/>
          </p:cNvPicPr>
          <p:nvPr/>
        </p:nvPicPr>
        <p:blipFill rotWithShape="1">
          <a:blip r:embed="rId3">
            <a:extLst>
              <a:ext uri="{28A0092B-C50C-407E-A947-70E740481C1C}">
                <a14:useLocalDpi xmlns:a14="http://schemas.microsoft.com/office/drawing/2010/main" val="0"/>
              </a:ext>
            </a:extLst>
          </a:blip>
          <a:srcRect b="8376"/>
          <a:stretch/>
        </p:blipFill>
        <p:spPr bwMode="auto">
          <a:xfrm>
            <a:off x="5433610" y="1373547"/>
            <a:ext cx="3453786" cy="482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Box 3"/>
          <p:cNvSpPr txBox="1"/>
          <p:nvPr/>
        </p:nvSpPr>
        <p:spPr>
          <a:xfrm>
            <a:off x="305426" y="952339"/>
            <a:ext cx="5418041"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Two genes function in the same pathway and are required for a wild type phenotype</a:t>
            </a:r>
          </a:p>
          <a:p>
            <a:pPr marL="285750" indent="-285750">
              <a:buFont typeface="Arial" panose="020B0604020202020204" pitchFamily="34" charset="0"/>
              <a:buChar char="•"/>
            </a:pPr>
            <a:r>
              <a:rPr lang="en-US" dirty="0" smtClean="0">
                <a:solidFill>
                  <a:srgbClr val="FF0000"/>
                </a:solidFill>
              </a:rPr>
              <a:t>Intermediate phenotype exists</a:t>
            </a:r>
          </a:p>
          <a:p>
            <a:pPr marL="285750" indent="-285750">
              <a:buFont typeface="Arial" panose="020B0604020202020204" pitchFamily="34" charset="0"/>
              <a:buChar char="•"/>
            </a:pPr>
            <a:r>
              <a:rPr lang="en-US" dirty="0" smtClean="0">
                <a:solidFill>
                  <a:srgbClr val="FF0000"/>
                </a:solidFill>
              </a:rPr>
              <a:t>Both mutations are recessive</a:t>
            </a:r>
          </a:p>
          <a:p>
            <a:endParaRPr lang="en-US" dirty="0"/>
          </a:p>
          <a:p>
            <a:r>
              <a:rPr lang="en-US" dirty="0" err="1" smtClean="0"/>
              <a:t>Genotypically</a:t>
            </a:r>
            <a:r>
              <a:rPr lang="en-US" dirty="0" smtClean="0"/>
              <a:t> the last two categories are different, but we cannot distinguish them on the phenotypic level. </a:t>
            </a:r>
          </a:p>
          <a:p>
            <a:r>
              <a:rPr lang="en-US" dirty="0" smtClean="0">
                <a:solidFill>
                  <a:srgbClr val="FF0000"/>
                </a:solidFill>
              </a:rPr>
              <a:t>Characterized by a 9:3:4 ratio of F2 offspring from dihybrid cross</a:t>
            </a:r>
          </a:p>
          <a:p>
            <a:endParaRPr lang="en-US" dirty="0"/>
          </a:p>
          <a:p>
            <a:r>
              <a:rPr lang="en-US" dirty="0" err="1" smtClean="0"/>
              <a:t>Laborador</a:t>
            </a:r>
            <a:r>
              <a:rPr lang="en-US" dirty="0" smtClean="0"/>
              <a:t> </a:t>
            </a:r>
            <a:r>
              <a:rPr lang="en-US" dirty="0" err="1" smtClean="0"/>
              <a:t>Retreiver</a:t>
            </a:r>
            <a:r>
              <a:rPr lang="en-US" dirty="0" smtClean="0"/>
              <a:t> example in your text:</a:t>
            </a:r>
            <a:endParaRPr lang="en-US" dirty="0"/>
          </a:p>
        </p:txBody>
      </p:sp>
      <p:pic>
        <p:nvPicPr>
          <p:cNvPr id="5" name="Picture 4" descr="Screen Shot 2013-02-08 at 3.38.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218" y="391159"/>
            <a:ext cx="4011316" cy="674469"/>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510" y="3968620"/>
            <a:ext cx="2995797" cy="288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668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625" y="274125"/>
            <a:ext cx="8494232" cy="584776"/>
          </a:xfrm>
          <a:prstGeom prst="rect">
            <a:avLst/>
          </a:prstGeom>
          <a:noFill/>
        </p:spPr>
        <p:txBody>
          <a:bodyPr wrap="none" rtlCol="0">
            <a:spAutoFit/>
          </a:bodyPr>
          <a:lstStyle/>
          <a:p>
            <a:r>
              <a:rPr lang="en-US" sz="3200" dirty="0" smtClean="0"/>
              <a:t>Duplicated recessive “epistasis” - or - the 9:7 ratio</a:t>
            </a:r>
            <a:endParaRPr lang="en-US" sz="3200" dirty="0"/>
          </a:p>
        </p:txBody>
      </p:sp>
      <p:sp>
        <p:nvSpPr>
          <p:cNvPr id="3" name="TextBox 2"/>
          <p:cNvSpPr txBox="1"/>
          <p:nvPr/>
        </p:nvSpPr>
        <p:spPr>
          <a:xfrm>
            <a:off x="711141" y="979194"/>
            <a:ext cx="583615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two genes are in the same pathway</a:t>
            </a:r>
          </a:p>
          <a:p>
            <a:pPr marL="285750" indent="-285750">
              <a:buFont typeface="Arial" panose="020B0604020202020204" pitchFamily="34" charset="0"/>
              <a:buChar char="•"/>
            </a:pPr>
            <a:r>
              <a:rPr lang="en-US" dirty="0" smtClean="0">
                <a:solidFill>
                  <a:srgbClr val="FF0000"/>
                </a:solidFill>
              </a:rPr>
              <a:t>Both mutations are recessive</a:t>
            </a:r>
          </a:p>
          <a:p>
            <a:pPr marL="285750" indent="-285750">
              <a:buFont typeface="Arial" panose="020B0604020202020204" pitchFamily="34" charset="0"/>
              <a:buChar char="•"/>
            </a:pPr>
            <a:r>
              <a:rPr lang="en-US" dirty="0" smtClean="0">
                <a:solidFill>
                  <a:srgbClr val="FF0000"/>
                </a:solidFill>
              </a:rPr>
              <a:t>Both genes are required for the wild-type phenotype</a:t>
            </a:r>
          </a:p>
          <a:p>
            <a:pPr marL="285750" indent="-285750">
              <a:buFont typeface="Arial" panose="020B0604020202020204" pitchFamily="34" charset="0"/>
              <a:buChar char="•"/>
            </a:pPr>
            <a:r>
              <a:rPr lang="en-US" dirty="0" smtClean="0">
                <a:solidFill>
                  <a:srgbClr val="FF0000"/>
                </a:solidFill>
              </a:rPr>
              <a:t>There is no intermediate phenotype</a:t>
            </a:r>
            <a:endParaRPr lang="en-US" dirty="0">
              <a:solidFill>
                <a:srgbClr val="FF0000"/>
              </a:solidFill>
            </a:endParaRPr>
          </a:p>
        </p:txBody>
      </p:sp>
      <p:pic>
        <p:nvPicPr>
          <p:cNvPr id="4" name="Picture 3" descr="Screen Shot 2013-02-08 at 5.14.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069" y="5074344"/>
            <a:ext cx="4141721" cy="1623846"/>
          </a:xfrm>
          <a:prstGeom prst="rect">
            <a:avLst/>
          </a:prstGeom>
        </p:spPr>
      </p:pic>
      <p:sp>
        <p:nvSpPr>
          <p:cNvPr id="5" name="TextBox 4"/>
          <p:cNvSpPr txBox="1"/>
          <p:nvPr/>
        </p:nvSpPr>
        <p:spPr>
          <a:xfrm>
            <a:off x="2482466" y="2355422"/>
            <a:ext cx="2161751" cy="2031325"/>
          </a:xfrm>
          <a:prstGeom prst="rect">
            <a:avLst/>
          </a:prstGeom>
          <a:noFill/>
        </p:spPr>
        <p:txBody>
          <a:bodyPr wrap="square" rtlCol="0">
            <a:spAutoFit/>
          </a:bodyPr>
          <a:lstStyle/>
          <a:p>
            <a:r>
              <a:rPr lang="en-US" dirty="0" smtClean="0"/>
              <a:t>example from your text, the blue flowered harebell – synthesis of the blue pigment requires the activity of both genes</a:t>
            </a:r>
            <a:endParaRPr lang="en-US" dirty="0"/>
          </a:p>
        </p:txBody>
      </p:sp>
      <p:sp>
        <p:nvSpPr>
          <p:cNvPr id="6" name="TextBox 5"/>
          <p:cNvSpPr txBox="1"/>
          <p:nvPr/>
        </p:nvSpPr>
        <p:spPr>
          <a:xfrm>
            <a:off x="4863915" y="2550837"/>
            <a:ext cx="3707911" cy="923330"/>
          </a:xfrm>
          <a:prstGeom prst="rect">
            <a:avLst/>
          </a:prstGeom>
          <a:noFill/>
        </p:spPr>
        <p:txBody>
          <a:bodyPr wrap="square" rtlCol="0">
            <a:spAutoFit/>
          </a:bodyPr>
          <a:lstStyle/>
          <a:p>
            <a:r>
              <a:rPr lang="en-US" dirty="0" smtClean="0">
                <a:solidFill>
                  <a:srgbClr val="FF0000"/>
                </a:solidFill>
              </a:rPr>
              <a:t>the ratio that characterizes duplicated recessive epistasis is: 9:7 (F2 offspring of dihybrid cross)</a:t>
            </a:r>
            <a:endParaRPr lang="en-US" dirty="0">
              <a:solidFill>
                <a:srgbClr val="FF0000"/>
              </a:solidFill>
            </a:endParaRPr>
          </a:p>
        </p:txBody>
      </p:sp>
      <p:pic>
        <p:nvPicPr>
          <p:cNvPr id="8" name="Picture 2" descr="unnumbered_06_p223"/>
          <p:cNvPicPr>
            <a:picLocks noChangeAspect="1" noChangeArrowheads="1"/>
          </p:cNvPicPr>
          <p:nvPr/>
        </p:nvPicPr>
        <p:blipFill rotWithShape="1">
          <a:blip r:embed="rId4">
            <a:extLst>
              <a:ext uri="{28A0092B-C50C-407E-A947-70E740481C1C}">
                <a14:useLocalDpi xmlns:a14="http://schemas.microsoft.com/office/drawing/2010/main" val="0"/>
              </a:ext>
            </a:extLst>
          </a:blip>
          <a:srcRect r="10139" b="9546"/>
          <a:stretch/>
        </p:blipFill>
        <p:spPr bwMode="auto">
          <a:xfrm>
            <a:off x="477110" y="2414612"/>
            <a:ext cx="1951130" cy="202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10" name="Straight Arrow Connector 9"/>
          <p:cNvCxnSpPr>
            <a:stCxn id="11" idx="3"/>
          </p:cNvCxnSpPr>
          <p:nvPr/>
        </p:nvCxnSpPr>
        <p:spPr>
          <a:xfrm>
            <a:off x="5742042" y="4322852"/>
            <a:ext cx="16105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52669" y="4184352"/>
            <a:ext cx="989373" cy="276999"/>
          </a:xfrm>
          <a:prstGeom prst="rect">
            <a:avLst/>
          </a:prstGeom>
          <a:noFill/>
        </p:spPr>
        <p:txBody>
          <a:bodyPr wrap="none" rtlCol="0">
            <a:spAutoFit/>
          </a:bodyPr>
          <a:lstStyle/>
          <a:p>
            <a:r>
              <a:rPr lang="en-US" sz="1200" dirty="0" smtClean="0"/>
              <a:t>Compound X</a:t>
            </a:r>
            <a:endParaRPr lang="en-US" sz="1200" dirty="0"/>
          </a:p>
        </p:txBody>
      </p:sp>
      <p:cxnSp>
        <p:nvCxnSpPr>
          <p:cNvPr id="13" name="Curved Connector 12"/>
          <p:cNvCxnSpPr/>
          <p:nvPr/>
        </p:nvCxnSpPr>
        <p:spPr>
          <a:xfrm>
            <a:off x="6270517" y="3946849"/>
            <a:ext cx="802637" cy="37600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6263692" y="4305578"/>
            <a:ext cx="802637" cy="37600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666074" y="3820526"/>
            <a:ext cx="681597" cy="276999"/>
          </a:xfrm>
          <a:prstGeom prst="rect">
            <a:avLst/>
          </a:prstGeom>
          <a:noFill/>
        </p:spPr>
        <p:txBody>
          <a:bodyPr wrap="none" rtlCol="0">
            <a:spAutoFit/>
          </a:bodyPr>
          <a:lstStyle/>
          <a:p>
            <a:r>
              <a:rPr lang="en-US" sz="1200" dirty="0" smtClean="0"/>
              <a:t>Gene r+</a:t>
            </a:r>
            <a:endParaRPr lang="en-US" sz="1200" dirty="0"/>
          </a:p>
        </p:txBody>
      </p:sp>
      <p:sp>
        <p:nvSpPr>
          <p:cNvPr id="18" name="TextBox 17"/>
          <p:cNvSpPr txBox="1"/>
          <p:nvPr/>
        </p:nvSpPr>
        <p:spPr>
          <a:xfrm>
            <a:off x="5635708" y="4543079"/>
            <a:ext cx="702436" cy="276999"/>
          </a:xfrm>
          <a:prstGeom prst="rect">
            <a:avLst/>
          </a:prstGeom>
          <a:noFill/>
        </p:spPr>
        <p:txBody>
          <a:bodyPr wrap="none" rtlCol="0">
            <a:spAutoFit/>
          </a:bodyPr>
          <a:lstStyle/>
          <a:p>
            <a:r>
              <a:rPr lang="en-US" sz="1200" dirty="0" smtClean="0"/>
              <a:t>Gene a+</a:t>
            </a:r>
            <a:endParaRPr lang="en-US" sz="1200" dirty="0"/>
          </a:p>
        </p:txBody>
      </p:sp>
      <p:sp>
        <p:nvSpPr>
          <p:cNvPr id="20" name="TextBox 19"/>
          <p:cNvSpPr txBox="1"/>
          <p:nvPr/>
        </p:nvSpPr>
        <p:spPr>
          <a:xfrm>
            <a:off x="7352558" y="4097525"/>
            <a:ext cx="702628" cy="461665"/>
          </a:xfrm>
          <a:prstGeom prst="rect">
            <a:avLst/>
          </a:prstGeom>
          <a:noFill/>
        </p:spPr>
        <p:txBody>
          <a:bodyPr wrap="none" rtlCol="0">
            <a:spAutoFit/>
          </a:bodyPr>
          <a:lstStyle/>
          <a:p>
            <a:r>
              <a:rPr lang="en-US" sz="1200" dirty="0" smtClean="0"/>
              <a:t>Blue</a:t>
            </a:r>
          </a:p>
          <a:p>
            <a:r>
              <a:rPr lang="en-US" sz="1200" dirty="0" smtClean="0"/>
              <a:t>pigment</a:t>
            </a:r>
            <a:endParaRPr lang="en-US" sz="1200" dirty="0"/>
          </a:p>
        </p:txBody>
      </p:sp>
      <p:pic>
        <p:nvPicPr>
          <p:cNvPr id="2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0492" t="7417"/>
          <a:stretch/>
        </p:blipFill>
        <p:spPr bwMode="auto">
          <a:xfrm>
            <a:off x="1148753" y="4559190"/>
            <a:ext cx="2817420" cy="2157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062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778" y="284406"/>
            <a:ext cx="3353402" cy="584776"/>
          </a:xfrm>
          <a:prstGeom prst="rect">
            <a:avLst/>
          </a:prstGeom>
          <a:noFill/>
        </p:spPr>
        <p:txBody>
          <a:bodyPr wrap="none" rtlCol="0">
            <a:spAutoFit/>
          </a:bodyPr>
          <a:lstStyle/>
          <a:p>
            <a:r>
              <a:rPr lang="en-US" sz="3200" dirty="0" smtClean="0"/>
              <a:t>Dominant Epistasis</a:t>
            </a:r>
            <a:endParaRPr lang="en-US" sz="3200" dirty="0"/>
          </a:p>
        </p:txBody>
      </p:sp>
      <p:sp>
        <p:nvSpPr>
          <p:cNvPr id="3" name="TextBox 2"/>
          <p:cNvSpPr txBox="1"/>
          <p:nvPr/>
        </p:nvSpPr>
        <p:spPr>
          <a:xfrm>
            <a:off x="809936" y="795562"/>
            <a:ext cx="7768029" cy="923330"/>
          </a:xfrm>
          <a:prstGeom prst="rect">
            <a:avLst/>
          </a:prstGeom>
          <a:noFill/>
        </p:spPr>
        <p:txBody>
          <a:bodyPr wrap="square" rtlCol="0">
            <a:spAutoFit/>
          </a:bodyPr>
          <a:lstStyle/>
          <a:p>
            <a:r>
              <a:rPr lang="en-US" dirty="0" smtClean="0"/>
              <a:t>Similar is theory to recessive epistasis, except that the mutant alleles for both mutations are </a:t>
            </a:r>
            <a:r>
              <a:rPr lang="en-US" b="1" u="sng" dirty="0" smtClean="0"/>
              <a:t>dominant</a:t>
            </a:r>
          </a:p>
          <a:p>
            <a:r>
              <a:rPr lang="en-US" dirty="0" smtClean="0"/>
              <a:t>Still, the gene that is upstream will be </a:t>
            </a:r>
            <a:r>
              <a:rPr lang="en-US" dirty="0" err="1" smtClean="0"/>
              <a:t>epistatic</a:t>
            </a:r>
            <a:r>
              <a:rPr lang="en-US" dirty="0" smtClean="0"/>
              <a:t> to the gene that is downstream</a:t>
            </a:r>
            <a:endParaRPr lang="en-US" dirty="0"/>
          </a:p>
        </p:txBody>
      </p:sp>
      <p:sp>
        <p:nvSpPr>
          <p:cNvPr id="4" name="TextBox 3"/>
          <p:cNvSpPr txBox="1"/>
          <p:nvPr/>
        </p:nvSpPr>
        <p:spPr>
          <a:xfrm>
            <a:off x="349742" y="1755702"/>
            <a:ext cx="4252168" cy="4801315"/>
          </a:xfrm>
          <a:prstGeom prst="rect">
            <a:avLst/>
          </a:prstGeom>
          <a:noFill/>
        </p:spPr>
        <p:txBody>
          <a:bodyPr wrap="square" rtlCol="0">
            <a:spAutoFit/>
          </a:bodyPr>
          <a:lstStyle/>
          <a:p>
            <a:r>
              <a:rPr lang="en-US" dirty="0" smtClean="0"/>
              <a:t>In the example in your text, </a:t>
            </a:r>
            <a:r>
              <a:rPr lang="en-US" dirty="0" err="1" smtClean="0"/>
              <a:t>pg</a:t>
            </a:r>
            <a:r>
              <a:rPr lang="en-US" dirty="0" smtClean="0"/>
              <a:t> 230:</a:t>
            </a:r>
          </a:p>
          <a:p>
            <a:endParaRPr lang="en-US" dirty="0"/>
          </a:p>
          <a:p>
            <a:r>
              <a:rPr lang="en-US" dirty="0" smtClean="0"/>
              <a:t>W is a dominant mutant allele that prevents pigment from being deposited in the main petal of the flower (therefore, for pigment to be present in the main petal, the genotype must be </a:t>
            </a:r>
            <a:r>
              <a:rPr lang="en-US" dirty="0" err="1" smtClean="0"/>
              <a:t>ww</a:t>
            </a:r>
            <a:r>
              <a:rPr lang="en-US" dirty="0" smtClean="0"/>
              <a:t>, otherwise the flower is white)</a:t>
            </a:r>
          </a:p>
          <a:p>
            <a:endParaRPr lang="en-US" dirty="0"/>
          </a:p>
          <a:p>
            <a:r>
              <a:rPr lang="en-US" dirty="0" smtClean="0"/>
              <a:t>D is a dominant mutant allele that results in a darker than normal pigment</a:t>
            </a:r>
          </a:p>
          <a:p>
            <a:r>
              <a:rPr lang="en-US" dirty="0" smtClean="0"/>
              <a:t>(</a:t>
            </a:r>
            <a:r>
              <a:rPr lang="en-US" dirty="0" err="1" smtClean="0"/>
              <a:t>dd</a:t>
            </a:r>
            <a:r>
              <a:rPr lang="en-US" dirty="0" smtClean="0"/>
              <a:t> results in light color flowers)</a:t>
            </a:r>
          </a:p>
          <a:p>
            <a:endParaRPr lang="en-US" dirty="0"/>
          </a:p>
          <a:p>
            <a:r>
              <a:rPr lang="en-US" dirty="0" smtClean="0"/>
              <a:t>So, when a W allele is present, the flowers will be white, regardless of whether the dark pigment (D - ) or the light pigment (</a:t>
            </a:r>
            <a:r>
              <a:rPr lang="en-US" dirty="0" err="1" smtClean="0"/>
              <a:t>dd</a:t>
            </a:r>
            <a:r>
              <a:rPr lang="en-US" dirty="0" smtClean="0"/>
              <a:t>) is made</a:t>
            </a:r>
            <a:endParaRPr lang="en-US" dirty="0"/>
          </a:p>
        </p:txBody>
      </p:sp>
      <p:pic>
        <p:nvPicPr>
          <p:cNvPr id="5" name="Picture 4" descr="Screen Shot 2013-02-08 at 5.08.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165" y="3408887"/>
            <a:ext cx="3987800" cy="1536700"/>
          </a:xfrm>
          <a:prstGeom prst="rect">
            <a:avLst/>
          </a:prstGeom>
        </p:spPr>
      </p:pic>
      <p:sp>
        <p:nvSpPr>
          <p:cNvPr id="6" name="TextBox 5"/>
          <p:cNvSpPr txBox="1"/>
          <p:nvPr/>
        </p:nvSpPr>
        <p:spPr>
          <a:xfrm>
            <a:off x="4749174" y="5429346"/>
            <a:ext cx="4086498" cy="923330"/>
          </a:xfrm>
          <a:prstGeom prst="rect">
            <a:avLst/>
          </a:prstGeom>
          <a:noFill/>
        </p:spPr>
        <p:txBody>
          <a:bodyPr wrap="square" rtlCol="0">
            <a:spAutoFit/>
          </a:bodyPr>
          <a:lstStyle/>
          <a:p>
            <a:r>
              <a:rPr lang="en-US" dirty="0" smtClean="0">
                <a:solidFill>
                  <a:srgbClr val="FF0000"/>
                </a:solidFill>
              </a:rPr>
              <a:t>The ratio of phenotypes that characterizes dominant epistasis in F2 offspring from dihybrid cross is    12:3:1</a:t>
            </a:r>
            <a:endParaRPr lang="en-US" dirty="0">
              <a:solidFill>
                <a:srgbClr val="FF0000"/>
              </a:solidFill>
            </a:endParaRPr>
          </a:p>
        </p:txBody>
      </p:sp>
      <p:pic>
        <p:nvPicPr>
          <p:cNvPr id="7" name="Picture 2" descr="figure_06_18"/>
          <p:cNvPicPr>
            <a:picLocks noChangeAspect="1" noChangeArrowheads="1"/>
          </p:cNvPicPr>
          <p:nvPr/>
        </p:nvPicPr>
        <p:blipFill rotWithShape="1">
          <a:blip r:embed="rId4">
            <a:extLst>
              <a:ext uri="{28A0092B-C50C-407E-A947-70E740481C1C}">
                <a14:useLocalDpi xmlns:a14="http://schemas.microsoft.com/office/drawing/2010/main" val="0"/>
              </a:ext>
            </a:extLst>
          </a:blip>
          <a:srcRect t="10416" b="15326"/>
          <a:stretch/>
        </p:blipFill>
        <p:spPr bwMode="auto">
          <a:xfrm>
            <a:off x="5233628" y="1976562"/>
            <a:ext cx="2681662" cy="148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272731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1588" y="243428"/>
            <a:ext cx="7023526" cy="584775"/>
          </a:xfrm>
          <a:prstGeom prst="rect">
            <a:avLst/>
          </a:prstGeom>
          <a:noFill/>
        </p:spPr>
        <p:txBody>
          <a:bodyPr wrap="none" rtlCol="0">
            <a:spAutoFit/>
          </a:bodyPr>
          <a:lstStyle/>
          <a:p>
            <a:r>
              <a:rPr lang="en-US" sz="3200" dirty="0" smtClean="0"/>
              <a:t>Duplicate Gene “epistasis”: the 15:1 ratio</a:t>
            </a:r>
            <a:endParaRPr lang="en-US" sz="3200" dirty="0"/>
          </a:p>
        </p:txBody>
      </p:sp>
      <p:sp>
        <p:nvSpPr>
          <p:cNvPr id="3" name="TextBox 2"/>
          <p:cNvSpPr txBox="1"/>
          <p:nvPr/>
        </p:nvSpPr>
        <p:spPr>
          <a:xfrm>
            <a:off x="441784" y="920227"/>
            <a:ext cx="8393888" cy="3693319"/>
          </a:xfrm>
          <a:prstGeom prst="rect">
            <a:avLst/>
          </a:prstGeom>
          <a:noFill/>
        </p:spPr>
        <p:txBody>
          <a:bodyPr wrap="square" rtlCol="0">
            <a:spAutoFit/>
          </a:bodyPr>
          <a:lstStyle/>
          <a:p>
            <a:r>
              <a:rPr lang="en-US" dirty="0" smtClean="0"/>
              <a:t>For two functionally redundant genes, whenever any of the two dominant alleles is present, the phenotype will be seen. Thus, the only individual from a dihybrid cross that will be a different genotype will be the </a:t>
            </a:r>
            <a:r>
              <a:rPr lang="en-US" dirty="0" err="1" smtClean="0"/>
              <a:t>aabb</a:t>
            </a:r>
            <a:r>
              <a:rPr lang="en-US" dirty="0" smtClean="0"/>
              <a:t> individual. </a:t>
            </a:r>
          </a:p>
          <a:p>
            <a:endParaRPr lang="en-US" dirty="0" smtClean="0"/>
          </a:p>
          <a:p>
            <a:r>
              <a:rPr lang="en-US" dirty="0" smtClean="0"/>
              <a:t>Therefore, the phenotypic ratio that characterizes Duplicated Dominant is 15:1</a:t>
            </a:r>
          </a:p>
          <a:p>
            <a:endParaRPr lang="en-US" dirty="0"/>
          </a:p>
          <a:p>
            <a:r>
              <a:rPr lang="en-US" dirty="0" smtClean="0"/>
              <a:t>Example: corn kernel color. Two enzymes both function to create corn color, and the single activity of either enzyme results in yellow kernels</a:t>
            </a:r>
          </a:p>
          <a:p>
            <a:endParaRPr lang="en-US" dirty="0"/>
          </a:p>
          <a:p>
            <a:r>
              <a:rPr lang="en-US" u="sng" dirty="0" err="1" smtClean="0"/>
              <a:t>geno</a:t>
            </a:r>
            <a:r>
              <a:rPr lang="en-US" u="sng" dirty="0" smtClean="0"/>
              <a:t>: 	 </a:t>
            </a:r>
            <a:r>
              <a:rPr lang="en-US" u="sng" dirty="0" err="1" smtClean="0"/>
              <a:t>pheno</a:t>
            </a:r>
            <a:r>
              <a:rPr lang="en-US" dirty="0" smtClean="0"/>
              <a:t>:</a:t>
            </a:r>
            <a:endParaRPr lang="en-US" dirty="0"/>
          </a:p>
          <a:p>
            <a:r>
              <a:rPr lang="en-US" dirty="0" smtClean="0"/>
              <a:t>A - - -  	wild type, yellow kernel</a:t>
            </a:r>
          </a:p>
          <a:p>
            <a:r>
              <a:rPr lang="en-US" dirty="0" smtClean="0"/>
              <a:t>- - B -  	 wild type, yellow kernel</a:t>
            </a:r>
          </a:p>
          <a:p>
            <a:r>
              <a:rPr lang="en-US" dirty="0" err="1" smtClean="0"/>
              <a:t>aabb</a:t>
            </a:r>
            <a:r>
              <a:rPr lang="en-US" dirty="0" smtClean="0"/>
              <a:t>   	 mutant, white kernel</a:t>
            </a:r>
            <a:endParaRPr lang="en-US" dirty="0"/>
          </a:p>
        </p:txBody>
      </p:sp>
      <p:pic>
        <p:nvPicPr>
          <p:cNvPr id="4" name="Picture 3" descr="Screen Shot 2013-02-08 at 5.29.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393" y="3939052"/>
            <a:ext cx="3500279" cy="2003172"/>
          </a:xfrm>
          <a:prstGeom prst="rect">
            <a:avLst/>
          </a:prstGeom>
        </p:spPr>
      </p:pic>
      <p:sp>
        <p:nvSpPr>
          <p:cNvPr id="5" name="TextBox 4"/>
          <p:cNvSpPr txBox="1"/>
          <p:nvPr/>
        </p:nvSpPr>
        <p:spPr>
          <a:xfrm>
            <a:off x="3680049" y="3640658"/>
            <a:ext cx="329838" cy="1040922"/>
          </a:xfrm>
          <a:prstGeom prst="rect">
            <a:avLst/>
          </a:prstGeom>
          <a:noFill/>
        </p:spPr>
        <p:txBody>
          <a:bodyPr wrap="none" rtlCol="0">
            <a:spAutoFit/>
          </a:bodyPr>
          <a:lstStyle/>
          <a:p>
            <a:r>
              <a:rPr lang="en-US" sz="3600" dirty="0" smtClean="0"/>
              <a:t>}</a:t>
            </a:r>
            <a:endParaRPr lang="en-US" sz="3600" dirty="0"/>
          </a:p>
        </p:txBody>
      </p:sp>
      <p:sp>
        <p:nvSpPr>
          <p:cNvPr id="6" name="TextBox 5"/>
          <p:cNvSpPr txBox="1"/>
          <p:nvPr/>
        </p:nvSpPr>
        <p:spPr>
          <a:xfrm>
            <a:off x="3919353" y="3821772"/>
            <a:ext cx="741797" cy="369332"/>
          </a:xfrm>
          <a:prstGeom prst="rect">
            <a:avLst/>
          </a:prstGeom>
          <a:noFill/>
        </p:spPr>
        <p:txBody>
          <a:bodyPr wrap="none" rtlCol="0">
            <a:spAutoFit/>
          </a:bodyPr>
          <a:lstStyle/>
          <a:p>
            <a:r>
              <a:rPr lang="en-US" dirty="0" smtClean="0"/>
              <a:t>15/16</a:t>
            </a:r>
            <a:endParaRPr lang="en-US" dirty="0"/>
          </a:p>
        </p:txBody>
      </p:sp>
      <p:sp>
        <p:nvSpPr>
          <p:cNvPr id="7" name="TextBox 6"/>
          <p:cNvSpPr txBox="1"/>
          <p:nvPr/>
        </p:nvSpPr>
        <p:spPr>
          <a:xfrm>
            <a:off x="3532566" y="4244214"/>
            <a:ext cx="624803" cy="369332"/>
          </a:xfrm>
          <a:prstGeom prst="rect">
            <a:avLst/>
          </a:prstGeom>
          <a:noFill/>
        </p:spPr>
        <p:txBody>
          <a:bodyPr wrap="none" rtlCol="0">
            <a:spAutoFit/>
          </a:bodyPr>
          <a:lstStyle/>
          <a:p>
            <a:r>
              <a:rPr lang="en-US" dirty="0" smtClean="0"/>
              <a:t>1/16</a:t>
            </a:r>
            <a:endParaRPr lang="en-US" dirty="0"/>
          </a:p>
        </p:txBody>
      </p:sp>
      <p:pic>
        <p:nvPicPr>
          <p:cNvPr id="8" name="Picture 7" descr="Screen Shot 2013-02-08 at 5.37.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477" y="4813338"/>
            <a:ext cx="2743876" cy="1795146"/>
          </a:xfrm>
          <a:prstGeom prst="rect">
            <a:avLst/>
          </a:prstGeom>
        </p:spPr>
      </p:pic>
    </p:spTree>
    <p:extLst>
      <p:ext uri="{BB962C8B-B14F-4D97-AF65-F5344CB8AC3E}">
        <p14:creationId xmlns:p14="http://schemas.microsoft.com/office/powerpoint/2010/main" val="24507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tackling epistasis problems:</a:t>
            </a:r>
            <a:endParaRPr lang="en-US" dirty="0"/>
          </a:p>
        </p:txBody>
      </p:sp>
      <p:sp>
        <p:nvSpPr>
          <p:cNvPr id="3" name="Content Placeholder 2"/>
          <p:cNvSpPr>
            <a:spLocks noGrp="1"/>
          </p:cNvSpPr>
          <p:nvPr>
            <p:ph idx="1"/>
          </p:nvPr>
        </p:nvSpPr>
        <p:spPr>
          <a:xfrm>
            <a:off x="457200" y="1600201"/>
            <a:ext cx="5717822" cy="3920066"/>
          </a:xfrm>
        </p:spPr>
        <p:txBody>
          <a:bodyPr>
            <a:normAutofit fontScale="77500" lnSpcReduction="20000"/>
          </a:bodyPr>
          <a:lstStyle/>
          <a:p>
            <a:r>
              <a:rPr lang="en-US" dirty="0" smtClean="0"/>
              <a:t>The scenarios in the problem sets are all best described as one of these four options (9:3:4, 9:7, 12:3:1, or 15:1)</a:t>
            </a:r>
          </a:p>
          <a:p>
            <a:r>
              <a:rPr lang="en-US" dirty="0" smtClean="0"/>
              <a:t>Using a generic Punnett square (like the one below) and writing in expected phenotypes (or shading boxes to match phenotype) is very helpful</a:t>
            </a:r>
          </a:p>
          <a:p>
            <a:r>
              <a:rPr lang="en-US" dirty="0" smtClean="0"/>
              <a:t>Punnett Squares do not have to be included with answers, but you can include if you find it helpful (you can also just list the genotypes using dashes, as in the example below)</a:t>
            </a:r>
            <a:endParaRPr lang="en-US" dirty="0"/>
          </a:p>
        </p:txBody>
      </p:sp>
      <p:pic>
        <p:nvPicPr>
          <p:cNvPr id="4" name="Picture 3"/>
          <p:cNvPicPr>
            <a:picLocks noChangeAspect="1"/>
          </p:cNvPicPr>
          <p:nvPr/>
        </p:nvPicPr>
        <p:blipFill>
          <a:blip r:embed="rId2"/>
          <a:stretch>
            <a:fillRect/>
          </a:stretch>
        </p:blipFill>
        <p:spPr>
          <a:xfrm>
            <a:off x="6002514" y="2411136"/>
            <a:ext cx="3141486" cy="2900286"/>
          </a:xfrm>
          <a:prstGeom prst="rect">
            <a:avLst/>
          </a:prstGeom>
        </p:spPr>
      </p:pic>
      <p:pic>
        <p:nvPicPr>
          <p:cNvPr id="5" name="Picture 4" descr="Screen Shot 2013-02-08 at 5.08.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599" y="5520267"/>
            <a:ext cx="2560988" cy="986878"/>
          </a:xfrm>
          <a:prstGeom prst="rect">
            <a:avLst/>
          </a:prstGeom>
        </p:spPr>
      </p:pic>
    </p:spTree>
    <p:extLst>
      <p:ext uri="{BB962C8B-B14F-4D97-AF65-F5344CB8AC3E}">
        <p14:creationId xmlns:p14="http://schemas.microsoft.com/office/powerpoint/2010/main" val="19105901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5519" y="149046"/>
            <a:ext cx="7549212" cy="461665"/>
          </a:xfrm>
          <a:prstGeom prst="rect">
            <a:avLst/>
          </a:prstGeom>
          <a:noFill/>
        </p:spPr>
        <p:txBody>
          <a:bodyPr wrap="none" rtlCol="0">
            <a:spAutoFit/>
          </a:bodyPr>
          <a:lstStyle/>
          <a:p>
            <a:r>
              <a:rPr lang="en-US" sz="2400" dirty="0" smtClean="0"/>
              <a:t>Can we use Mendel’s laws to explain continuous variation?</a:t>
            </a:r>
            <a:endParaRPr lang="en-US" sz="2400" dirty="0"/>
          </a:p>
        </p:txBody>
      </p:sp>
      <p:sp>
        <p:nvSpPr>
          <p:cNvPr id="3" name="TextBox 2"/>
          <p:cNvSpPr txBox="1"/>
          <p:nvPr/>
        </p:nvSpPr>
        <p:spPr>
          <a:xfrm>
            <a:off x="539750" y="785336"/>
            <a:ext cx="8276880" cy="646331"/>
          </a:xfrm>
          <a:prstGeom prst="rect">
            <a:avLst/>
          </a:prstGeom>
          <a:noFill/>
        </p:spPr>
        <p:txBody>
          <a:bodyPr wrap="square" rtlCol="0">
            <a:spAutoFit/>
          </a:bodyPr>
          <a:lstStyle/>
          <a:p>
            <a:r>
              <a:rPr lang="en-US" b="1" u="sng" dirty="0" smtClean="0"/>
              <a:t>Polygenic inheritance</a:t>
            </a:r>
            <a:r>
              <a:rPr lang="en-US" dirty="0" smtClean="0"/>
              <a:t>: multiple genes affecting a single phenotype, explains the genetic component of continuous traits</a:t>
            </a:r>
            <a:endParaRPr lang="en-US" dirty="0"/>
          </a:p>
        </p:txBody>
      </p:sp>
      <p:pic>
        <p:nvPicPr>
          <p:cNvPr id="4" name="Picture 3" descr="Screen Shot 2013-02-03 at 11.49.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766856"/>
            <a:ext cx="3273508" cy="5091144"/>
          </a:xfrm>
          <a:prstGeom prst="rect">
            <a:avLst/>
          </a:prstGeom>
        </p:spPr>
      </p:pic>
      <p:sp>
        <p:nvSpPr>
          <p:cNvPr id="5" name="TextBox 4"/>
          <p:cNvSpPr txBox="1"/>
          <p:nvPr/>
        </p:nvSpPr>
        <p:spPr>
          <a:xfrm>
            <a:off x="4270375" y="1934170"/>
            <a:ext cx="4546255" cy="923330"/>
          </a:xfrm>
          <a:prstGeom prst="rect">
            <a:avLst/>
          </a:prstGeom>
          <a:noFill/>
        </p:spPr>
        <p:txBody>
          <a:bodyPr wrap="square" rtlCol="0">
            <a:spAutoFit/>
          </a:bodyPr>
          <a:lstStyle/>
          <a:p>
            <a:r>
              <a:rPr lang="en-US" dirty="0" smtClean="0"/>
              <a:t>assume a cross between a very light skinned person and very dark skinned person:</a:t>
            </a:r>
          </a:p>
          <a:p>
            <a:r>
              <a:rPr lang="en-US" dirty="0" smtClean="0"/>
              <a:t>a/a, b/b, c/c  x A/A, B/B, C/C</a:t>
            </a:r>
            <a:endParaRPr lang="en-US" dirty="0"/>
          </a:p>
        </p:txBody>
      </p:sp>
      <p:sp>
        <p:nvSpPr>
          <p:cNvPr id="6" name="TextBox 5"/>
          <p:cNvSpPr txBox="1"/>
          <p:nvPr/>
        </p:nvSpPr>
        <p:spPr>
          <a:xfrm>
            <a:off x="4270376" y="2921000"/>
            <a:ext cx="1996723" cy="369332"/>
          </a:xfrm>
          <a:prstGeom prst="rect">
            <a:avLst/>
          </a:prstGeom>
          <a:noFill/>
        </p:spPr>
        <p:txBody>
          <a:bodyPr wrap="none" rtlCol="0">
            <a:spAutoFit/>
          </a:bodyPr>
          <a:lstStyle/>
          <a:p>
            <a:r>
              <a:rPr lang="en-US" dirty="0" smtClean="0"/>
              <a:t>F1 all heterozygous</a:t>
            </a:r>
            <a:endParaRPr lang="en-US" dirty="0"/>
          </a:p>
        </p:txBody>
      </p:sp>
      <p:sp>
        <p:nvSpPr>
          <p:cNvPr id="7" name="TextBox 6"/>
          <p:cNvSpPr txBox="1"/>
          <p:nvPr/>
        </p:nvSpPr>
        <p:spPr>
          <a:xfrm>
            <a:off x="2769859" y="1551930"/>
            <a:ext cx="6046772" cy="369332"/>
          </a:xfrm>
          <a:prstGeom prst="rect">
            <a:avLst/>
          </a:prstGeom>
          <a:noFill/>
        </p:spPr>
        <p:txBody>
          <a:bodyPr wrap="none" rtlCol="0">
            <a:spAutoFit/>
          </a:bodyPr>
          <a:lstStyle/>
          <a:p>
            <a:r>
              <a:rPr lang="en-US" dirty="0" smtClean="0"/>
              <a:t>Skin color: each dominant allele confers one “dose” of pigment</a:t>
            </a:r>
            <a:endParaRPr lang="en-US" dirty="0"/>
          </a:p>
        </p:txBody>
      </p:sp>
      <p:sp>
        <p:nvSpPr>
          <p:cNvPr id="8" name="TextBox 7"/>
          <p:cNvSpPr txBox="1"/>
          <p:nvPr/>
        </p:nvSpPr>
        <p:spPr>
          <a:xfrm>
            <a:off x="4270376" y="3404332"/>
            <a:ext cx="3159839" cy="369332"/>
          </a:xfrm>
          <a:prstGeom prst="rect">
            <a:avLst/>
          </a:prstGeom>
          <a:noFill/>
        </p:spPr>
        <p:txBody>
          <a:bodyPr wrap="none" rtlCol="0">
            <a:spAutoFit/>
          </a:bodyPr>
          <a:lstStyle/>
          <a:p>
            <a:r>
              <a:rPr lang="en-US" dirty="0" smtClean="0"/>
              <a:t>F2 = 3</a:t>
            </a:r>
            <a:r>
              <a:rPr lang="en-US" baseline="30000" dirty="0" smtClean="0"/>
              <a:t>3</a:t>
            </a:r>
            <a:r>
              <a:rPr lang="en-US" dirty="0" smtClean="0"/>
              <a:t> = 27 possible genotypes</a:t>
            </a:r>
            <a:endParaRPr lang="en-US" dirty="0"/>
          </a:p>
        </p:txBody>
      </p:sp>
      <p:sp>
        <p:nvSpPr>
          <p:cNvPr id="9" name="TextBox 8"/>
          <p:cNvSpPr txBox="1"/>
          <p:nvPr/>
        </p:nvSpPr>
        <p:spPr>
          <a:xfrm>
            <a:off x="3952875" y="3905250"/>
            <a:ext cx="4863756" cy="1477328"/>
          </a:xfrm>
          <a:prstGeom prst="rect">
            <a:avLst/>
          </a:prstGeom>
          <a:noFill/>
        </p:spPr>
        <p:txBody>
          <a:bodyPr wrap="none" rtlCol="0">
            <a:spAutoFit/>
          </a:bodyPr>
          <a:lstStyle/>
          <a:p>
            <a:r>
              <a:rPr lang="en-US" dirty="0" smtClean="0"/>
              <a:t>Doses of gene function:</a:t>
            </a:r>
          </a:p>
          <a:p>
            <a:endParaRPr lang="en-US" dirty="0"/>
          </a:p>
          <a:p>
            <a:r>
              <a:rPr lang="en-US" dirty="0" smtClean="0"/>
              <a:t>a/a, B/b, c/c = 1 dose = light</a:t>
            </a:r>
          </a:p>
          <a:p>
            <a:r>
              <a:rPr lang="en-US" dirty="0" smtClean="0"/>
              <a:t>A/A, B/b, c/c  or A/a, B/b, C/c = 3 doses = medium</a:t>
            </a:r>
          </a:p>
          <a:p>
            <a:r>
              <a:rPr lang="en-US" dirty="0" smtClean="0"/>
              <a:t>A/A, B/B, C/C  = 6 doses = dark</a:t>
            </a:r>
          </a:p>
        </p:txBody>
      </p:sp>
    </p:spTree>
    <p:extLst>
      <p:ext uri="{BB962C8B-B14F-4D97-AF65-F5344CB8AC3E}">
        <p14:creationId xmlns:p14="http://schemas.microsoft.com/office/powerpoint/2010/main" val="4272734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isn’t this considered a type of epistasis???</a:t>
            </a:r>
            <a:endParaRPr lang="en-US" dirty="0"/>
          </a:p>
        </p:txBody>
      </p:sp>
      <p:pic>
        <p:nvPicPr>
          <p:cNvPr id="3" name="Picture 2" descr="Screen Shot 2013-02-03 at 11.49.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623981"/>
            <a:ext cx="3273508" cy="5091144"/>
          </a:xfrm>
          <a:prstGeom prst="rect">
            <a:avLst/>
          </a:prstGeom>
        </p:spPr>
      </p:pic>
      <p:sp>
        <p:nvSpPr>
          <p:cNvPr id="4" name="TextBox 3"/>
          <p:cNvSpPr txBox="1"/>
          <p:nvPr/>
        </p:nvSpPr>
        <p:spPr>
          <a:xfrm>
            <a:off x="3952875" y="1967268"/>
            <a:ext cx="4863756" cy="1477328"/>
          </a:xfrm>
          <a:prstGeom prst="rect">
            <a:avLst/>
          </a:prstGeom>
          <a:noFill/>
        </p:spPr>
        <p:txBody>
          <a:bodyPr wrap="none" rtlCol="0">
            <a:spAutoFit/>
          </a:bodyPr>
          <a:lstStyle/>
          <a:p>
            <a:r>
              <a:rPr lang="en-US" dirty="0" smtClean="0"/>
              <a:t>Doses of gene function:</a:t>
            </a:r>
          </a:p>
          <a:p>
            <a:endParaRPr lang="en-US" dirty="0"/>
          </a:p>
          <a:p>
            <a:r>
              <a:rPr lang="en-US" dirty="0" smtClean="0"/>
              <a:t>a/a, B/b, c/c = 1 dose = light</a:t>
            </a:r>
          </a:p>
          <a:p>
            <a:r>
              <a:rPr lang="en-US" dirty="0" smtClean="0"/>
              <a:t>A/A, B/b, c/c  or A/a, B/b, C/c = 3 doses = medium</a:t>
            </a:r>
          </a:p>
          <a:p>
            <a:r>
              <a:rPr lang="en-US" dirty="0" smtClean="0"/>
              <a:t>A/A, B/B, C/C  = 6 doses = dark</a:t>
            </a:r>
          </a:p>
        </p:txBody>
      </p:sp>
      <p:sp>
        <p:nvSpPr>
          <p:cNvPr id="5" name="TextBox 4"/>
          <p:cNvSpPr txBox="1"/>
          <p:nvPr/>
        </p:nvSpPr>
        <p:spPr>
          <a:xfrm>
            <a:off x="4335011" y="3837628"/>
            <a:ext cx="1405719" cy="1200329"/>
          </a:xfrm>
          <a:prstGeom prst="rect">
            <a:avLst/>
          </a:prstGeom>
          <a:noFill/>
        </p:spPr>
        <p:txBody>
          <a:bodyPr wrap="square" rtlCol="0">
            <a:spAutoFit/>
          </a:bodyPr>
          <a:lstStyle/>
          <a:p>
            <a:r>
              <a:rPr lang="en-US" dirty="0" smtClean="0"/>
              <a:t>Gene A</a:t>
            </a:r>
          </a:p>
          <a:p>
            <a:endParaRPr lang="en-US" dirty="0"/>
          </a:p>
          <a:p>
            <a:endParaRPr lang="en-US" dirty="0" smtClean="0"/>
          </a:p>
          <a:p>
            <a:r>
              <a:rPr lang="en-US" dirty="0" smtClean="0"/>
              <a:t>Pigment A</a:t>
            </a:r>
            <a:endParaRPr lang="en-US" dirty="0"/>
          </a:p>
        </p:txBody>
      </p:sp>
      <p:sp>
        <p:nvSpPr>
          <p:cNvPr id="6" name="TextBox 5"/>
          <p:cNvSpPr txBox="1"/>
          <p:nvPr/>
        </p:nvSpPr>
        <p:spPr>
          <a:xfrm>
            <a:off x="5875361" y="3837629"/>
            <a:ext cx="1405719" cy="1200329"/>
          </a:xfrm>
          <a:prstGeom prst="rect">
            <a:avLst/>
          </a:prstGeom>
          <a:noFill/>
        </p:spPr>
        <p:txBody>
          <a:bodyPr wrap="square" rtlCol="0">
            <a:spAutoFit/>
          </a:bodyPr>
          <a:lstStyle/>
          <a:p>
            <a:r>
              <a:rPr lang="en-US" dirty="0" smtClean="0"/>
              <a:t>Gene B</a:t>
            </a:r>
          </a:p>
          <a:p>
            <a:endParaRPr lang="en-US" dirty="0"/>
          </a:p>
          <a:p>
            <a:endParaRPr lang="en-US" dirty="0" smtClean="0"/>
          </a:p>
          <a:p>
            <a:r>
              <a:rPr lang="en-US" dirty="0" smtClean="0"/>
              <a:t>Pigment B</a:t>
            </a:r>
            <a:endParaRPr lang="en-US" dirty="0"/>
          </a:p>
        </p:txBody>
      </p:sp>
      <p:sp>
        <p:nvSpPr>
          <p:cNvPr id="7" name="TextBox 6"/>
          <p:cNvSpPr txBox="1"/>
          <p:nvPr/>
        </p:nvSpPr>
        <p:spPr>
          <a:xfrm>
            <a:off x="7281080" y="3851277"/>
            <a:ext cx="1405719" cy="1200329"/>
          </a:xfrm>
          <a:prstGeom prst="rect">
            <a:avLst/>
          </a:prstGeom>
          <a:noFill/>
        </p:spPr>
        <p:txBody>
          <a:bodyPr wrap="square" rtlCol="0">
            <a:spAutoFit/>
          </a:bodyPr>
          <a:lstStyle/>
          <a:p>
            <a:r>
              <a:rPr lang="en-US" dirty="0" smtClean="0"/>
              <a:t>Gene C</a:t>
            </a:r>
          </a:p>
          <a:p>
            <a:endParaRPr lang="en-US" dirty="0"/>
          </a:p>
          <a:p>
            <a:endParaRPr lang="en-US" dirty="0" smtClean="0"/>
          </a:p>
          <a:p>
            <a:r>
              <a:rPr lang="en-US" dirty="0" smtClean="0"/>
              <a:t>Pigment C</a:t>
            </a:r>
            <a:endParaRPr lang="en-US" dirty="0"/>
          </a:p>
        </p:txBody>
      </p:sp>
      <p:cxnSp>
        <p:nvCxnSpPr>
          <p:cNvPr id="11" name="Straight Arrow Connector 10"/>
          <p:cNvCxnSpPr/>
          <p:nvPr/>
        </p:nvCxnSpPr>
        <p:spPr>
          <a:xfrm>
            <a:off x="4844954" y="4203846"/>
            <a:ext cx="0" cy="53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384752" y="4226592"/>
            <a:ext cx="0" cy="53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781498" y="4208055"/>
            <a:ext cx="0" cy="53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5195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6_22"/>
          <p:cNvPicPr>
            <a:picLocks noChangeAspect="1" noChangeArrowheads="1"/>
          </p:cNvPicPr>
          <p:nvPr/>
        </p:nvPicPr>
        <p:blipFill rotWithShape="1">
          <a:blip r:embed="rId3">
            <a:extLst>
              <a:ext uri="{28A0092B-C50C-407E-A947-70E740481C1C}">
                <a14:useLocalDpi xmlns:a14="http://schemas.microsoft.com/office/drawing/2010/main" val="0"/>
              </a:ext>
            </a:extLst>
          </a:blip>
          <a:srcRect b="59646"/>
          <a:stretch/>
        </p:blipFill>
        <p:spPr bwMode="auto">
          <a:xfrm>
            <a:off x="1735961" y="1334293"/>
            <a:ext cx="5550863" cy="194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067941" y="81489"/>
            <a:ext cx="5246181" cy="584776"/>
          </a:xfrm>
          <a:prstGeom prst="rect">
            <a:avLst/>
          </a:prstGeom>
          <a:noFill/>
        </p:spPr>
        <p:txBody>
          <a:bodyPr wrap="square" rtlCol="0">
            <a:spAutoFit/>
          </a:bodyPr>
          <a:lstStyle/>
          <a:p>
            <a:r>
              <a:rPr lang="en-US" sz="3200" dirty="0" smtClean="0"/>
              <a:t>Expressivity and Penetrance</a:t>
            </a:r>
            <a:endParaRPr lang="en-US" sz="3200" dirty="0"/>
          </a:p>
        </p:txBody>
      </p:sp>
      <p:sp>
        <p:nvSpPr>
          <p:cNvPr id="5" name="TextBox 4"/>
          <p:cNvSpPr txBox="1"/>
          <p:nvPr/>
        </p:nvSpPr>
        <p:spPr>
          <a:xfrm>
            <a:off x="548936" y="855779"/>
            <a:ext cx="8284190" cy="369332"/>
          </a:xfrm>
          <a:prstGeom prst="rect">
            <a:avLst/>
          </a:prstGeom>
          <a:noFill/>
        </p:spPr>
        <p:txBody>
          <a:bodyPr wrap="square" rtlCol="0">
            <a:spAutoFit/>
          </a:bodyPr>
          <a:lstStyle/>
          <a:p>
            <a:r>
              <a:rPr lang="en-US" dirty="0" smtClean="0"/>
              <a:t>Occur when individuals with the same GENOTYPE do NOT have the same PHENOTYPE</a:t>
            </a:r>
            <a:endParaRPr lang="en-US" dirty="0"/>
          </a:p>
        </p:txBody>
      </p:sp>
      <p:sp>
        <p:nvSpPr>
          <p:cNvPr id="6" name="TextBox 5"/>
          <p:cNvSpPr txBox="1"/>
          <p:nvPr/>
        </p:nvSpPr>
        <p:spPr>
          <a:xfrm>
            <a:off x="736979" y="4709880"/>
            <a:ext cx="7642745" cy="1754326"/>
          </a:xfrm>
          <a:prstGeom prst="rect">
            <a:avLst/>
          </a:prstGeom>
          <a:noFill/>
        </p:spPr>
        <p:txBody>
          <a:bodyPr wrap="square" rtlCol="0">
            <a:spAutoFit/>
          </a:bodyPr>
          <a:lstStyle/>
          <a:p>
            <a:r>
              <a:rPr lang="en-US" dirty="0" smtClean="0"/>
              <a:t>Example: Retinoblastoma (</a:t>
            </a:r>
            <a:r>
              <a:rPr lang="en-US" dirty="0" err="1" smtClean="0"/>
              <a:t>Rb</a:t>
            </a:r>
            <a:r>
              <a:rPr lang="en-US" dirty="0"/>
              <a:t>) -hereditary eye </a:t>
            </a:r>
            <a:r>
              <a:rPr lang="en-US" dirty="0" smtClean="0"/>
              <a:t>cancer</a:t>
            </a:r>
          </a:p>
          <a:p>
            <a:r>
              <a:rPr lang="en-US" dirty="0" smtClean="0"/>
              <a:t>A pair of sisters both inherit the homozygous recessive mutation that causes </a:t>
            </a:r>
            <a:r>
              <a:rPr lang="en-US" dirty="0" err="1" smtClean="0"/>
              <a:t>Rb</a:t>
            </a:r>
            <a:r>
              <a:rPr lang="en-US" dirty="0" smtClean="0"/>
              <a:t> (r/r). One sister gets </a:t>
            </a:r>
            <a:r>
              <a:rPr lang="en-US" dirty="0" err="1" smtClean="0"/>
              <a:t>Rb</a:t>
            </a:r>
            <a:r>
              <a:rPr lang="en-US" dirty="0" smtClean="0"/>
              <a:t>, the other does not. </a:t>
            </a:r>
          </a:p>
          <a:p>
            <a:endParaRPr lang="en-US" dirty="0"/>
          </a:p>
          <a:p>
            <a:r>
              <a:rPr lang="en-US" dirty="0" smtClean="0"/>
              <a:t>Note! You must compare “apples to apples” – comparing individuals with the same alleles!</a:t>
            </a:r>
            <a:endParaRPr lang="en-US" dirty="0"/>
          </a:p>
        </p:txBody>
      </p:sp>
      <p:sp>
        <p:nvSpPr>
          <p:cNvPr id="7" name="TextBox 6"/>
          <p:cNvSpPr txBox="1"/>
          <p:nvPr/>
        </p:nvSpPr>
        <p:spPr>
          <a:xfrm>
            <a:off x="573206" y="3630304"/>
            <a:ext cx="8147713" cy="646331"/>
          </a:xfrm>
          <a:prstGeom prst="rect">
            <a:avLst/>
          </a:prstGeom>
          <a:noFill/>
        </p:spPr>
        <p:txBody>
          <a:bodyPr wrap="square" rtlCol="0">
            <a:spAutoFit/>
          </a:bodyPr>
          <a:lstStyle/>
          <a:p>
            <a:r>
              <a:rPr lang="en-US" dirty="0" smtClean="0"/>
              <a:t>Percentage of individuals with a given genotype that express the associated phenotype (AKA incomplete penetrance)</a:t>
            </a:r>
            <a:endParaRPr lang="en-US" dirty="0"/>
          </a:p>
        </p:txBody>
      </p:sp>
    </p:spTree>
    <p:extLst>
      <p:ext uri="{BB962C8B-B14F-4D97-AF65-F5344CB8AC3E}">
        <p14:creationId xmlns:p14="http://schemas.microsoft.com/office/powerpoint/2010/main" val="3436155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Learning Objectives</a:t>
            </a:r>
            <a:endParaRPr lang="en-US" dirty="0"/>
          </a:p>
        </p:txBody>
      </p:sp>
      <p:sp>
        <p:nvSpPr>
          <p:cNvPr id="3" name="Content Placeholder 2"/>
          <p:cNvSpPr>
            <a:spLocks noGrp="1"/>
          </p:cNvSpPr>
          <p:nvPr>
            <p:ph idx="1"/>
          </p:nvPr>
        </p:nvSpPr>
        <p:spPr>
          <a:xfrm>
            <a:off x="457200" y="1497087"/>
            <a:ext cx="8229600" cy="4525963"/>
          </a:xfrm>
        </p:spPr>
        <p:txBody>
          <a:bodyPr>
            <a:normAutofit fontScale="85000" lnSpcReduction="20000"/>
          </a:bodyPr>
          <a:lstStyle/>
          <a:p>
            <a:r>
              <a:rPr lang="en-US" dirty="0" smtClean="0"/>
              <a:t>Understand various relationships between genes that can alter expected Mendelian ratios of crosses</a:t>
            </a:r>
          </a:p>
          <a:p>
            <a:r>
              <a:rPr lang="en-US" dirty="0" smtClean="0"/>
              <a:t>Understand and explain the following genetic concepts:</a:t>
            </a:r>
          </a:p>
          <a:p>
            <a:pPr lvl="1"/>
            <a:r>
              <a:rPr lang="en-US" dirty="0" smtClean="0"/>
              <a:t>incomplete dominance</a:t>
            </a:r>
          </a:p>
          <a:p>
            <a:pPr lvl="1"/>
            <a:r>
              <a:rPr lang="en-US" dirty="0" smtClean="0"/>
              <a:t>co-dominance</a:t>
            </a:r>
          </a:p>
          <a:p>
            <a:pPr lvl="1"/>
            <a:r>
              <a:rPr lang="en-US" dirty="0" smtClean="0"/>
              <a:t>recessive lethal alleles</a:t>
            </a:r>
          </a:p>
          <a:p>
            <a:pPr lvl="1"/>
            <a:r>
              <a:rPr lang="en-US" dirty="0" smtClean="0"/>
              <a:t>complementation</a:t>
            </a:r>
          </a:p>
          <a:p>
            <a:pPr lvl="1"/>
            <a:r>
              <a:rPr lang="en-US" dirty="0" smtClean="0"/>
              <a:t>Epistasis (recessive, duplicated recessive, dominant, duplicated gene)</a:t>
            </a:r>
          </a:p>
          <a:p>
            <a:pPr lvl="1"/>
            <a:r>
              <a:rPr lang="en-US" dirty="0" smtClean="0"/>
              <a:t>polygenic inheritance</a:t>
            </a:r>
          </a:p>
          <a:p>
            <a:pPr lvl="1"/>
            <a:r>
              <a:rPr lang="en-US" dirty="0" smtClean="0"/>
              <a:t>penetrance and expressivity</a:t>
            </a:r>
            <a:endParaRPr lang="en-US" dirty="0" smtClean="0"/>
          </a:p>
          <a:p>
            <a:pPr lvl="1"/>
            <a:endParaRPr lang="en-US" dirty="0" smtClean="0"/>
          </a:p>
        </p:txBody>
      </p:sp>
    </p:spTree>
    <p:extLst>
      <p:ext uri="{BB962C8B-B14F-4D97-AF65-F5344CB8AC3E}">
        <p14:creationId xmlns:p14="http://schemas.microsoft.com/office/powerpoint/2010/main" val="38483741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6_22"/>
          <p:cNvPicPr>
            <a:picLocks noChangeAspect="1" noChangeArrowheads="1"/>
          </p:cNvPicPr>
          <p:nvPr/>
        </p:nvPicPr>
        <p:blipFill rotWithShape="1">
          <a:blip r:embed="rId3">
            <a:extLst>
              <a:ext uri="{28A0092B-C50C-407E-A947-70E740481C1C}">
                <a14:useLocalDpi xmlns:a14="http://schemas.microsoft.com/office/drawing/2010/main" val="0"/>
              </a:ext>
            </a:extLst>
          </a:blip>
          <a:srcRect t="37200" b="35296"/>
          <a:stretch/>
        </p:blipFill>
        <p:spPr bwMode="auto">
          <a:xfrm>
            <a:off x="1763259" y="1726846"/>
            <a:ext cx="5550863" cy="132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067941" y="373877"/>
            <a:ext cx="5246181" cy="584776"/>
          </a:xfrm>
          <a:prstGeom prst="rect">
            <a:avLst/>
          </a:prstGeom>
          <a:noFill/>
        </p:spPr>
        <p:txBody>
          <a:bodyPr wrap="square" rtlCol="0">
            <a:spAutoFit/>
          </a:bodyPr>
          <a:lstStyle/>
          <a:p>
            <a:r>
              <a:rPr lang="en-US" sz="3200" dirty="0" smtClean="0"/>
              <a:t>Expressivity and Penetrance</a:t>
            </a:r>
            <a:endParaRPr lang="en-US" sz="3200" dirty="0"/>
          </a:p>
        </p:txBody>
      </p:sp>
      <p:sp>
        <p:nvSpPr>
          <p:cNvPr id="5" name="TextBox 4"/>
          <p:cNvSpPr txBox="1"/>
          <p:nvPr/>
        </p:nvSpPr>
        <p:spPr>
          <a:xfrm>
            <a:off x="736980" y="4421875"/>
            <a:ext cx="7642745" cy="1200329"/>
          </a:xfrm>
          <a:prstGeom prst="rect">
            <a:avLst/>
          </a:prstGeom>
          <a:noFill/>
        </p:spPr>
        <p:txBody>
          <a:bodyPr wrap="square" rtlCol="0">
            <a:spAutoFit/>
          </a:bodyPr>
          <a:lstStyle/>
          <a:p>
            <a:r>
              <a:rPr lang="en-US" dirty="0" smtClean="0"/>
              <a:t>Example: Retinoblastoma (</a:t>
            </a:r>
            <a:r>
              <a:rPr lang="en-US" dirty="0" err="1" smtClean="0"/>
              <a:t>Rb</a:t>
            </a:r>
            <a:r>
              <a:rPr lang="en-US" dirty="0" smtClean="0"/>
              <a:t>) – hereditary eye cancer</a:t>
            </a:r>
          </a:p>
          <a:p>
            <a:r>
              <a:rPr lang="en-US" dirty="0" smtClean="0"/>
              <a:t>A pair of sisters both inherit the homozygous recessive mutation that causes </a:t>
            </a:r>
            <a:r>
              <a:rPr lang="en-US" dirty="0" err="1" smtClean="0"/>
              <a:t>Rb</a:t>
            </a:r>
            <a:r>
              <a:rPr lang="en-US" dirty="0" smtClean="0"/>
              <a:t> (r/r). Both are affected with </a:t>
            </a:r>
            <a:r>
              <a:rPr lang="en-US" dirty="0" err="1" smtClean="0"/>
              <a:t>Rb</a:t>
            </a:r>
            <a:r>
              <a:rPr lang="en-US" dirty="0" smtClean="0"/>
              <a:t>, but one has a much more aggressive tumor than the other. </a:t>
            </a:r>
            <a:endParaRPr lang="en-US" dirty="0"/>
          </a:p>
        </p:txBody>
      </p:sp>
      <p:sp>
        <p:nvSpPr>
          <p:cNvPr id="6" name="TextBox 5"/>
          <p:cNvSpPr txBox="1"/>
          <p:nvPr/>
        </p:nvSpPr>
        <p:spPr>
          <a:xfrm>
            <a:off x="548936" y="958653"/>
            <a:ext cx="8284190" cy="369332"/>
          </a:xfrm>
          <a:prstGeom prst="rect">
            <a:avLst/>
          </a:prstGeom>
          <a:noFill/>
        </p:spPr>
        <p:txBody>
          <a:bodyPr wrap="square" rtlCol="0">
            <a:spAutoFit/>
          </a:bodyPr>
          <a:lstStyle/>
          <a:p>
            <a:r>
              <a:rPr lang="en-US" dirty="0" smtClean="0"/>
              <a:t>Occur when individuals with the same GENOTYPE do NOT have the same PHENOTYPE</a:t>
            </a:r>
            <a:endParaRPr lang="en-US" dirty="0"/>
          </a:p>
        </p:txBody>
      </p:sp>
      <p:sp>
        <p:nvSpPr>
          <p:cNvPr id="7" name="TextBox 6"/>
          <p:cNvSpPr txBox="1"/>
          <p:nvPr/>
        </p:nvSpPr>
        <p:spPr>
          <a:xfrm>
            <a:off x="1934183" y="3289110"/>
            <a:ext cx="5513696" cy="369332"/>
          </a:xfrm>
          <a:prstGeom prst="rect">
            <a:avLst/>
          </a:prstGeom>
          <a:noFill/>
        </p:spPr>
        <p:txBody>
          <a:bodyPr wrap="square" rtlCol="0">
            <a:spAutoFit/>
          </a:bodyPr>
          <a:lstStyle/>
          <a:p>
            <a:r>
              <a:rPr lang="en-US" dirty="0" smtClean="0"/>
              <a:t>Describes the degree or intensity of a given phenotype</a:t>
            </a:r>
            <a:endParaRPr lang="en-US" dirty="0"/>
          </a:p>
        </p:txBody>
      </p:sp>
    </p:spTree>
    <p:extLst>
      <p:ext uri="{BB962C8B-B14F-4D97-AF65-F5344CB8AC3E}">
        <p14:creationId xmlns:p14="http://schemas.microsoft.com/office/powerpoint/2010/main" val="3148691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6_22"/>
          <p:cNvPicPr>
            <a:picLocks noChangeAspect="1" noChangeArrowheads="1"/>
          </p:cNvPicPr>
          <p:nvPr/>
        </p:nvPicPr>
        <p:blipFill rotWithShape="1">
          <a:blip r:embed="rId3">
            <a:extLst>
              <a:ext uri="{28A0092B-C50C-407E-A947-70E740481C1C}">
                <a14:useLocalDpi xmlns:a14="http://schemas.microsoft.com/office/drawing/2010/main" val="0"/>
              </a:ext>
            </a:extLst>
          </a:blip>
          <a:srcRect b="7791"/>
          <a:stretch/>
        </p:blipFill>
        <p:spPr bwMode="auto">
          <a:xfrm>
            <a:off x="700500" y="1472364"/>
            <a:ext cx="5550863" cy="443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067941" y="373877"/>
            <a:ext cx="5246181" cy="584776"/>
          </a:xfrm>
          <a:prstGeom prst="rect">
            <a:avLst/>
          </a:prstGeom>
          <a:noFill/>
        </p:spPr>
        <p:txBody>
          <a:bodyPr wrap="square" rtlCol="0">
            <a:spAutoFit/>
          </a:bodyPr>
          <a:lstStyle/>
          <a:p>
            <a:r>
              <a:rPr lang="en-US" sz="3200" dirty="0" smtClean="0"/>
              <a:t>Expressivity and Penetrance</a:t>
            </a:r>
            <a:endParaRPr lang="en-US" sz="3200" dirty="0"/>
          </a:p>
        </p:txBody>
      </p:sp>
      <p:sp>
        <p:nvSpPr>
          <p:cNvPr id="4" name="TextBox 3"/>
          <p:cNvSpPr txBox="1"/>
          <p:nvPr/>
        </p:nvSpPr>
        <p:spPr>
          <a:xfrm>
            <a:off x="6663569" y="1269912"/>
            <a:ext cx="2208918" cy="4524315"/>
          </a:xfrm>
          <a:prstGeom prst="rect">
            <a:avLst/>
          </a:prstGeom>
          <a:noFill/>
        </p:spPr>
        <p:txBody>
          <a:bodyPr wrap="square" rtlCol="0">
            <a:spAutoFit/>
          </a:bodyPr>
          <a:lstStyle/>
          <a:p>
            <a:r>
              <a:rPr lang="en-US" dirty="0" smtClean="0"/>
              <a:t>quick and easy way to remember the difference between the two:</a:t>
            </a:r>
          </a:p>
          <a:p>
            <a:endParaRPr lang="en-US" dirty="0"/>
          </a:p>
          <a:p>
            <a:r>
              <a:rPr lang="en-US" dirty="0" smtClean="0"/>
              <a:t>Penetrance = present or absent</a:t>
            </a:r>
          </a:p>
          <a:p>
            <a:r>
              <a:rPr lang="en-US" dirty="0" smtClean="0"/>
              <a:t>(P for presence and penetrance)</a:t>
            </a:r>
          </a:p>
          <a:p>
            <a:endParaRPr lang="en-US" dirty="0"/>
          </a:p>
          <a:p>
            <a:r>
              <a:rPr lang="en-US" dirty="0" smtClean="0"/>
              <a:t>Expressivity = high vs. low  (don’t have a good </a:t>
            </a:r>
            <a:r>
              <a:rPr lang="en-US" dirty="0" err="1" smtClean="0"/>
              <a:t>nmenomic</a:t>
            </a:r>
            <a:r>
              <a:rPr lang="en-US" dirty="0" smtClean="0"/>
              <a:t> for this one, but just remember it</a:t>
            </a:r>
            <a:r>
              <a:rPr lang="fr-FR" dirty="0" smtClean="0"/>
              <a:t>’</a:t>
            </a:r>
            <a:r>
              <a:rPr lang="en-US" dirty="0" smtClean="0"/>
              <a:t>s the other one)</a:t>
            </a:r>
            <a:endParaRPr lang="en-US" dirty="0"/>
          </a:p>
        </p:txBody>
      </p:sp>
      <p:sp>
        <p:nvSpPr>
          <p:cNvPr id="5" name="TextBox 4"/>
          <p:cNvSpPr txBox="1"/>
          <p:nvPr/>
        </p:nvSpPr>
        <p:spPr>
          <a:xfrm>
            <a:off x="317241" y="6148873"/>
            <a:ext cx="8397551" cy="369332"/>
          </a:xfrm>
          <a:prstGeom prst="rect">
            <a:avLst/>
          </a:prstGeom>
          <a:noFill/>
        </p:spPr>
        <p:txBody>
          <a:bodyPr wrap="square" rtlCol="0">
            <a:spAutoFit/>
          </a:bodyPr>
          <a:lstStyle/>
          <a:p>
            <a:r>
              <a:rPr lang="en-US" dirty="0" smtClean="0"/>
              <a:t>Example of </a:t>
            </a:r>
            <a:r>
              <a:rPr lang="en-US" dirty="0" err="1" smtClean="0"/>
              <a:t>Rb</a:t>
            </a:r>
            <a:r>
              <a:rPr lang="en-US" dirty="0" smtClean="0"/>
              <a:t> with variable expressivity and incomplete penetrance?</a:t>
            </a:r>
            <a:endParaRPr lang="en-US" dirty="0"/>
          </a:p>
        </p:txBody>
      </p:sp>
    </p:spTree>
    <p:extLst>
      <p:ext uri="{BB962C8B-B14F-4D97-AF65-F5344CB8AC3E}">
        <p14:creationId xmlns:p14="http://schemas.microsoft.com/office/powerpoint/2010/main" val="553569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0972" y="252495"/>
            <a:ext cx="5404071" cy="1200328"/>
          </a:xfrm>
          <a:prstGeom prst="rect">
            <a:avLst/>
          </a:prstGeom>
          <a:noFill/>
        </p:spPr>
        <p:txBody>
          <a:bodyPr wrap="square" rtlCol="0">
            <a:spAutoFit/>
          </a:bodyPr>
          <a:lstStyle/>
          <a:p>
            <a:r>
              <a:rPr lang="en-US" sz="2400" b="1" u="sng" dirty="0" smtClean="0"/>
              <a:t>Incomplete dominance </a:t>
            </a:r>
            <a:r>
              <a:rPr lang="en-US" sz="2400" dirty="0" smtClean="0"/>
              <a:t>– one allele is not </a:t>
            </a:r>
            <a:r>
              <a:rPr lang="en-US" sz="2400" dirty="0" smtClean="0"/>
              <a:t>completely </a:t>
            </a:r>
            <a:r>
              <a:rPr lang="en-US" sz="2400" dirty="0" smtClean="0"/>
              <a:t>dominant over another, results in an intermediate phenotype </a:t>
            </a:r>
            <a:endParaRPr lang="en-US" sz="2400" dirty="0"/>
          </a:p>
        </p:txBody>
      </p:sp>
      <p:pic>
        <p:nvPicPr>
          <p:cNvPr id="3" name="Picture 2" descr="Screen Shot 2013-02-03 at 11.44.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31" y="2076492"/>
            <a:ext cx="4213234" cy="4441537"/>
          </a:xfrm>
          <a:prstGeom prst="rect">
            <a:avLst/>
          </a:prstGeom>
        </p:spPr>
      </p:pic>
      <p:sp>
        <p:nvSpPr>
          <p:cNvPr id="4" name="TextBox 3"/>
          <p:cNvSpPr txBox="1"/>
          <p:nvPr/>
        </p:nvSpPr>
        <p:spPr>
          <a:xfrm>
            <a:off x="5143501" y="1965313"/>
            <a:ext cx="3270250" cy="3970318"/>
          </a:xfrm>
          <a:prstGeom prst="rect">
            <a:avLst/>
          </a:prstGeom>
          <a:noFill/>
        </p:spPr>
        <p:txBody>
          <a:bodyPr wrap="square" rtlCol="0">
            <a:spAutoFit/>
          </a:bodyPr>
          <a:lstStyle/>
          <a:p>
            <a:r>
              <a:rPr lang="en-US" b="1" u="sng" dirty="0" err="1" smtClean="0"/>
              <a:t>Haplosufficient</a:t>
            </a:r>
            <a:r>
              <a:rPr lang="en-US" dirty="0" smtClean="0"/>
              <a:t> – a single dominant allele provides enough of a gene dosage to result in a completely </a:t>
            </a:r>
            <a:r>
              <a:rPr lang="en-US" dirty="0" err="1" smtClean="0"/>
              <a:t>wildtype</a:t>
            </a:r>
            <a:r>
              <a:rPr lang="en-US" dirty="0" smtClean="0"/>
              <a:t> phenotype in the heterozygote</a:t>
            </a:r>
          </a:p>
          <a:p>
            <a:endParaRPr lang="en-US" dirty="0"/>
          </a:p>
          <a:p>
            <a:r>
              <a:rPr lang="en-US" dirty="0" smtClean="0"/>
              <a:t>When the heterozygote is not the same as the </a:t>
            </a:r>
            <a:r>
              <a:rPr lang="en-US" dirty="0" err="1" smtClean="0"/>
              <a:t>wildtype</a:t>
            </a:r>
            <a:r>
              <a:rPr lang="en-US" dirty="0" smtClean="0"/>
              <a:t>, the dominant allele is:</a:t>
            </a:r>
          </a:p>
          <a:p>
            <a:r>
              <a:rPr lang="en-US" b="1" u="sng" dirty="0" err="1" smtClean="0"/>
              <a:t>Haploinsufficient</a:t>
            </a:r>
            <a:r>
              <a:rPr lang="en-US" dirty="0" smtClean="0"/>
              <a:t> – a single dominant allele does NOT provide enough of a gene dosage to result in a </a:t>
            </a:r>
            <a:r>
              <a:rPr lang="en-US" dirty="0" err="1" smtClean="0"/>
              <a:t>wildtype</a:t>
            </a:r>
            <a:r>
              <a:rPr lang="en-US" dirty="0" smtClean="0"/>
              <a:t> phenotype in the heterozygote.</a:t>
            </a:r>
            <a:endParaRPr lang="en-US" dirty="0"/>
          </a:p>
        </p:txBody>
      </p:sp>
      <p:sp>
        <p:nvSpPr>
          <p:cNvPr id="6" name="TextBox 5"/>
          <p:cNvSpPr txBox="1"/>
          <p:nvPr/>
        </p:nvSpPr>
        <p:spPr>
          <a:xfrm>
            <a:off x="5143501" y="1707161"/>
            <a:ext cx="3012927" cy="369332"/>
          </a:xfrm>
          <a:prstGeom prst="rect">
            <a:avLst/>
          </a:prstGeom>
          <a:noFill/>
        </p:spPr>
        <p:txBody>
          <a:bodyPr wrap="none" rtlCol="0">
            <a:spAutoFit/>
          </a:bodyPr>
          <a:lstStyle/>
          <a:p>
            <a:r>
              <a:rPr lang="en-US" dirty="0" smtClean="0"/>
              <a:t>Fully dominant mutations are:</a:t>
            </a:r>
            <a:endParaRPr lang="en-US" dirty="0"/>
          </a:p>
        </p:txBody>
      </p:sp>
      <p:pic>
        <p:nvPicPr>
          <p:cNvPr id="7" name="Picture 2" descr="figure_06_03"/>
          <p:cNvPicPr>
            <a:picLocks noChangeAspect="1" noChangeArrowheads="1"/>
          </p:cNvPicPr>
          <p:nvPr/>
        </p:nvPicPr>
        <p:blipFill rotWithShape="1">
          <a:blip r:embed="rId4">
            <a:extLst>
              <a:ext uri="{28A0092B-C50C-407E-A947-70E740481C1C}">
                <a14:useLocalDpi xmlns:a14="http://schemas.microsoft.com/office/drawing/2010/main" val="0"/>
              </a:ext>
            </a:extLst>
          </a:blip>
          <a:srcRect t="5955" b="14230"/>
          <a:stretch/>
        </p:blipFill>
        <p:spPr bwMode="auto">
          <a:xfrm>
            <a:off x="815752" y="252495"/>
            <a:ext cx="1159528" cy="146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71652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7841" y="510640"/>
            <a:ext cx="2605000" cy="584776"/>
          </a:xfrm>
          <a:prstGeom prst="rect">
            <a:avLst/>
          </a:prstGeom>
          <a:noFill/>
        </p:spPr>
        <p:txBody>
          <a:bodyPr wrap="none" rtlCol="0">
            <a:spAutoFit/>
          </a:bodyPr>
          <a:lstStyle/>
          <a:p>
            <a:r>
              <a:rPr lang="en-US" sz="3200" dirty="0" smtClean="0"/>
              <a:t>Co-dominance</a:t>
            </a:r>
            <a:endParaRPr lang="en-US" sz="3200" dirty="0"/>
          </a:p>
        </p:txBody>
      </p:sp>
      <p:pic>
        <p:nvPicPr>
          <p:cNvPr id="3" name="Picture 2" descr="Screen Shot 2013-02-06 at 10.23.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476" y="1502522"/>
            <a:ext cx="4508277" cy="3802436"/>
          </a:xfrm>
          <a:prstGeom prst="rect">
            <a:avLst/>
          </a:prstGeom>
        </p:spPr>
      </p:pic>
      <p:sp>
        <p:nvSpPr>
          <p:cNvPr id="4" name="TextBox 3"/>
          <p:cNvSpPr txBox="1"/>
          <p:nvPr/>
        </p:nvSpPr>
        <p:spPr>
          <a:xfrm>
            <a:off x="566405" y="1095416"/>
            <a:ext cx="3192461" cy="2308324"/>
          </a:xfrm>
          <a:prstGeom prst="rect">
            <a:avLst/>
          </a:prstGeom>
          <a:noFill/>
        </p:spPr>
        <p:txBody>
          <a:bodyPr wrap="square" rtlCol="0">
            <a:spAutoFit/>
          </a:bodyPr>
          <a:lstStyle/>
          <a:p>
            <a:r>
              <a:rPr lang="en-US" sz="2400" dirty="0" smtClean="0"/>
              <a:t>Multiple alleles for a single gene</a:t>
            </a:r>
          </a:p>
          <a:p>
            <a:endParaRPr lang="en-US" sz="2400" dirty="0"/>
          </a:p>
          <a:p>
            <a:r>
              <a:rPr lang="en-US" sz="2400" dirty="0" smtClean="0"/>
              <a:t>two of these alleles can be co-expressed in a heterozygote</a:t>
            </a:r>
            <a:endParaRPr lang="en-US" sz="2400" dirty="0"/>
          </a:p>
        </p:txBody>
      </p:sp>
      <p:pic>
        <p:nvPicPr>
          <p:cNvPr id="5" name="Picture 4" descr="Screen Shot 2014-02-13 at 2.18.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76" y="3654381"/>
            <a:ext cx="4330700" cy="2209800"/>
          </a:xfrm>
          <a:prstGeom prst="rect">
            <a:avLst/>
          </a:prstGeom>
        </p:spPr>
      </p:pic>
    </p:spTree>
    <p:extLst>
      <p:ext uri="{BB962C8B-B14F-4D97-AF65-F5344CB8AC3E}">
        <p14:creationId xmlns:p14="http://schemas.microsoft.com/office/powerpoint/2010/main" val="7493536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6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014" y="1848034"/>
            <a:ext cx="3828076" cy="333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917842" y="187474"/>
            <a:ext cx="3969757" cy="584776"/>
          </a:xfrm>
          <a:prstGeom prst="rect">
            <a:avLst/>
          </a:prstGeom>
          <a:noFill/>
        </p:spPr>
        <p:txBody>
          <a:bodyPr wrap="none" rtlCol="0">
            <a:spAutoFit/>
          </a:bodyPr>
          <a:lstStyle/>
          <a:p>
            <a:r>
              <a:rPr lang="en-US" sz="3200" dirty="0" smtClean="0"/>
              <a:t>Recessive lethal alleles</a:t>
            </a:r>
            <a:endParaRPr lang="en-US" sz="3200" dirty="0"/>
          </a:p>
        </p:txBody>
      </p:sp>
      <p:sp>
        <p:nvSpPr>
          <p:cNvPr id="4" name="TextBox 3"/>
          <p:cNvSpPr txBox="1"/>
          <p:nvPr/>
        </p:nvSpPr>
        <p:spPr>
          <a:xfrm>
            <a:off x="493457" y="6006381"/>
            <a:ext cx="8650543" cy="369332"/>
          </a:xfrm>
          <a:prstGeom prst="rect">
            <a:avLst/>
          </a:prstGeom>
          <a:noFill/>
        </p:spPr>
        <p:txBody>
          <a:bodyPr wrap="square" rtlCol="0">
            <a:spAutoFit/>
          </a:bodyPr>
          <a:lstStyle/>
          <a:p>
            <a:r>
              <a:rPr lang="en-US" b="1" u="sng" dirty="0" err="1" smtClean="0"/>
              <a:t>Pleiotropy</a:t>
            </a:r>
            <a:r>
              <a:rPr lang="en-US" dirty="0" smtClean="0"/>
              <a:t> – a single allele that affects more than one phenotype (tail and death)</a:t>
            </a:r>
            <a:endParaRPr lang="en-US" dirty="0"/>
          </a:p>
        </p:txBody>
      </p:sp>
      <p:sp>
        <p:nvSpPr>
          <p:cNvPr id="5" name="TextBox 4"/>
          <p:cNvSpPr txBox="1"/>
          <p:nvPr/>
        </p:nvSpPr>
        <p:spPr>
          <a:xfrm>
            <a:off x="446751" y="832371"/>
            <a:ext cx="7946827" cy="369332"/>
          </a:xfrm>
          <a:prstGeom prst="rect">
            <a:avLst/>
          </a:prstGeom>
          <a:noFill/>
        </p:spPr>
        <p:txBody>
          <a:bodyPr wrap="square" rtlCol="0">
            <a:spAutoFit/>
          </a:bodyPr>
          <a:lstStyle/>
          <a:p>
            <a:r>
              <a:rPr lang="en-US" dirty="0" smtClean="0"/>
              <a:t>an allele that is capable of causing the death of the organism</a:t>
            </a:r>
            <a:endParaRPr lang="en-US" dirty="0"/>
          </a:p>
        </p:txBody>
      </p:sp>
      <p:sp>
        <p:nvSpPr>
          <p:cNvPr id="6" name="TextBox 5"/>
          <p:cNvSpPr txBox="1"/>
          <p:nvPr/>
        </p:nvSpPr>
        <p:spPr>
          <a:xfrm>
            <a:off x="1046989" y="1207597"/>
            <a:ext cx="3786752" cy="2308324"/>
          </a:xfrm>
          <a:prstGeom prst="rect">
            <a:avLst/>
          </a:prstGeom>
          <a:noFill/>
        </p:spPr>
        <p:txBody>
          <a:bodyPr wrap="square" rtlCol="0">
            <a:spAutoFit/>
          </a:bodyPr>
          <a:lstStyle/>
          <a:p>
            <a:r>
              <a:rPr lang="en-US" dirty="0" smtClean="0"/>
              <a:t>M = normal spine</a:t>
            </a:r>
          </a:p>
          <a:p>
            <a:r>
              <a:rPr lang="en-US" dirty="0" smtClean="0"/>
              <a:t>M</a:t>
            </a:r>
            <a:r>
              <a:rPr lang="en-US" baseline="30000" dirty="0" smtClean="0"/>
              <a:t>L</a:t>
            </a:r>
            <a:r>
              <a:rPr lang="en-US" dirty="0" smtClean="0"/>
              <a:t> = abnormal spine</a:t>
            </a:r>
          </a:p>
          <a:p>
            <a:endParaRPr lang="en-US" dirty="0"/>
          </a:p>
          <a:p>
            <a:r>
              <a:rPr lang="en-US" dirty="0" smtClean="0"/>
              <a:t>M/M = normal</a:t>
            </a:r>
          </a:p>
          <a:p>
            <a:r>
              <a:rPr lang="en-US" dirty="0" smtClean="0"/>
              <a:t>M/M</a:t>
            </a:r>
            <a:r>
              <a:rPr lang="en-US" baseline="30000" dirty="0" smtClean="0"/>
              <a:t>L</a:t>
            </a:r>
            <a:r>
              <a:rPr lang="en-US" dirty="0" smtClean="0"/>
              <a:t> = Manx (no tail, intermediate spinal disfigurement)</a:t>
            </a:r>
          </a:p>
          <a:p>
            <a:r>
              <a:rPr lang="en-US" dirty="0" smtClean="0"/>
              <a:t>M</a:t>
            </a:r>
            <a:r>
              <a:rPr lang="en-US" baseline="30000" dirty="0" smtClean="0"/>
              <a:t>L</a:t>
            </a:r>
            <a:r>
              <a:rPr lang="en-US" dirty="0" smtClean="0"/>
              <a:t>/M</a:t>
            </a:r>
            <a:r>
              <a:rPr lang="en-US" baseline="30000" dirty="0" smtClean="0"/>
              <a:t>L</a:t>
            </a:r>
            <a:r>
              <a:rPr lang="en-US" dirty="0" smtClean="0"/>
              <a:t> = lethal (spine disfigurement incompatible with life)</a:t>
            </a:r>
            <a:endParaRPr lang="en-US" dirty="0"/>
          </a:p>
        </p:txBody>
      </p:sp>
      <p:sp>
        <p:nvSpPr>
          <p:cNvPr id="7" name="TextBox 6"/>
          <p:cNvSpPr txBox="1"/>
          <p:nvPr/>
        </p:nvSpPr>
        <p:spPr>
          <a:xfrm>
            <a:off x="102984" y="3563876"/>
            <a:ext cx="4730757" cy="369332"/>
          </a:xfrm>
          <a:prstGeom prst="rect">
            <a:avLst/>
          </a:prstGeom>
          <a:noFill/>
        </p:spPr>
        <p:txBody>
          <a:bodyPr wrap="none" rtlCol="0">
            <a:spAutoFit/>
          </a:bodyPr>
          <a:lstStyle/>
          <a:p>
            <a:r>
              <a:rPr lang="en-US" dirty="0" smtClean="0"/>
              <a:t>What is the outcome of crossing two </a:t>
            </a:r>
            <a:r>
              <a:rPr lang="en-US" dirty="0" err="1" smtClean="0"/>
              <a:t>manx</a:t>
            </a:r>
            <a:r>
              <a:rPr lang="en-US" dirty="0" smtClean="0"/>
              <a:t> cats?</a:t>
            </a:r>
            <a:endParaRPr lang="en-US" dirty="0"/>
          </a:p>
        </p:txBody>
      </p:sp>
      <p:cxnSp>
        <p:nvCxnSpPr>
          <p:cNvPr id="9" name="Straight Connector 8"/>
          <p:cNvCxnSpPr/>
          <p:nvPr/>
        </p:nvCxnSpPr>
        <p:spPr>
          <a:xfrm>
            <a:off x="1750699" y="3912729"/>
            <a:ext cx="0" cy="1390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488742" y="3912729"/>
            <a:ext cx="0" cy="1390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293365" y="3912729"/>
            <a:ext cx="0" cy="1390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287277" y="4170146"/>
            <a:ext cx="2006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287277" y="4751573"/>
            <a:ext cx="2006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87277" y="5317890"/>
            <a:ext cx="200608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39501" y="3809763"/>
            <a:ext cx="382023" cy="369332"/>
          </a:xfrm>
          <a:prstGeom prst="rect">
            <a:avLst/>
          </a:prstGeom>
          <a:noFill/>
        </p:spPr>
        <p:txBody>
          <a:bodyPr wrap="none" rtlCol="0">
            <a:spAutoFit/>
          </a:bodyPr>
          <a:lstStyle/>
          <a:p>
            <a:r>
              <a:rPr lang="en-US" dirty="0" smtClean="0"/>
              <a:t>M</a:t>
            </a:r>
            <a:endParaRPr lang="en-US" dirty="0"/>
          </a:p>
        </p:txBody>
      </p:sp>
      <p:sp>
        <p:nvSpPr>
          <p:cNvPr id="18" name="TextBox 17"/>
          <p:cNvSpPr txBox="1"/>
          <p:nvPr/>
        </p:nvSpPr>
        <p:spPr>
          <a:xfrm>
            <a:off x="1291697" y="4314333"/>
            <a:ext cx="382023" cy="369332"/>
          </a:xfrm>
          <a:prstGeom prst="rect">
            <a:avLst/>
          </a:prstGeom>
          <a:noFill/>
        </p:spPr>
        <p:txBody>
          <a:bodyPr wrap="none" rtlCol="0">
            <a:spAutoFit/>
          </a:bodyPr>
          <a:lstStyle/>
          <a:p>
            <a:r>
              <a:rPr lang="en-US" dirty="0" smtClean="0"/>
              <a:t>M</a:t>
            </a:r>
            <a:endParaRPr lang="en-US" dirty="0"/>
          </a:p>
        </p:txBody>
      </p:sp>
      <p:sp>
        <p:nvSpPr>
          <p:cNvPr id="19" name="TextBox 18"/>
          <p:cNvSpPr txBox="1"/>
          <p:nvPr/>
        </p:nvSpPr>
        <p:spPr>
          <a:xfrm>
            <a:off x="2722172" y="3824874"/>
            <a:ext cx="446719" cy="369332"/>
          </a:xfrm>
          <a:prstGeom prst="rect">
            <a:avLst/>
          </a:prstGeom>
          <a:noFill/>
        </p:spPr>
        <p:txBody>
          <a:bodyPr wrap="none" rtlCol="0">
            <a:spAutoFit/>
          </a:bodyPr>
          <a:lstStyle/>
          <a:p>
            <a:r>
              <a:rPr lang="en-US" dirty="0" smtClean="0"/>
              <a:t>M</a:t>
            </a:r>
            <a:r>
              <a:rPr lang="en-US" baseline="30000" dirty="0" smtClean="0"/>
              <a:t>L</a:t>
            </a:r>
            <a:endParaRPr lang="en-US" dirty="0"/>
          </a:p>
        </p:txBody>
      </p:sp>
      <p:sp>
        <p:nvSpPr>
          <p:cNvPr id="20" name="TextBox 19"/>
          <p:cNvSpPr txBox="1"/>
          <p:nvPr/>
        </p:nvSpPr>
        <p:spPr>
          <a:xfrm>
            <a:off x="1313281" y="4903173"/>
            <a:ext cx="446719" cy="369332"/>
          </a:xfrm>
          <a:prstGeom prst="rect">
            <a:avLst/>
          </a:prstGeom>
          <a:noFill/>
        </p:spPr>
        <p:txBody>
          <a:bodyPr wrap="none" rtlCol="0">
            <a:spAutoFit/>
          </a:bodyPr>
          <a:lstStyle/>
          <a:p>
            <a:r>
              <a:rPr lang="en-US" dirty="0" smtClean="0"/>
              <a:t>M</a:t>
            </a:r>
            <a:r>
              <a:rPr lang="en-US" baseline="30000" dirty="0" smtClean="0"/>
              <a:t>L</a:t>
            </a:r>
            <a:endParaRPr lang="en-US" baseline="30000" dirty="0"/>
          </a:p>
        </p:txBody>
      </p:sp>
      <p:sp>
        <p:nvSpPr>
          <p:cNvPr id="21" name="TextBox 20"/>
          <p:cNvSpPr txBox="1"/>
          <p:nvPr/>
        </p:nvSpPr>
        <p:spPr>
          <a:xfrm>
            <a:off x="1810799" y="4314333"/>
            <a:ext cx="668535" cy="369332"/>
          </a:xfrm>
          <a:prstGeom prst="rect">
            <a:avLst/>
          </a:prstGeom>
          <a:noFill/>
        </p:spPr>
        <p:txBody>
          <a:bodyPr wrap="none" rtlCol="0">
            <a:spAutoFit/>
          </a:bodyPr>
          <a:lstStyle/>
          <a:p>
            <a:r>
              <a:rPr lang="en-US" dirty="0" smtClean="0"/>
              <a:t>M/M</a:t>
            </a:r>
            <a:endParaRPr lang="en-US" dirty="0"/>
          </a:p>
        </p:txBody>
      </p:sp>
      <p:sp>
        <p:nvSpPr>
          <p:cNvPr id="22" name="TextBox 21"/>
          <p:cNvSpPr txBox="1"/>
          <p:nvPr/>
        </p:nvSpPr>
        <p:spPr>
          <a:xfrm>
            <a:off x="2522532" y="4304070"/>
            <a:ext cx="987271" cy="369332"/>
          </a:xfrm>
          <a:prstGeom prst="rect">
            <a:avLst/>
          </a:prstGeom>
          <a:noFill/>
        </p:spPr>
        <p:txBody>
          <a:bodyPr wrap="square" rtlCol="0">
            <a:spAutoFit/>
          </a:bodyPr>
          <a:lstStyle/>
          <a:p>
            <a:r>
              <a:rPr lang="en-US" dirty="0" smtClean="0"/>
              <a:t>M/M</a:t>
            </a:r>
            <a:r>
              <a:rPr lang="en-US" baseline="30000" dirty="0" smtClean="0"/>
              <a:t>L</a:t>
            </a:r>
            <a:endParaRPr lang="en-US" dirty="0"/>
          </a:p>
        </p:txBody>
      </p:sp>
      <p:sp>
        <p:nvSpPr>
          <p:cNvPr id="23" name="TextBox 22"/>
          <p:cNvSpPr txBox="1"/>
          <p:nvPr/>
        </p:nvSpPr>
        <p:spPr>
          <a:xfrm>
            <a:off x="1747552" y="4825802"/>
            <a:ext cx="987271" cy="369332"/>
          </a:xfrm>
          <a:prstGeom prst="rect">
            <a:avLst/>
          </a:prstGeom>
          <a:noFill/>
        </p:spPr>
        <p:txBody>
          <a:bodyPr wrap="square" rtlCol="0">
            <a:spAutoFit/>
          </a:bodyPr>
          <a:lstStyle/>
          <a:p>
            <a:r>
              <a:rPr lang="en-US" dirty="0" smtClean="0"/>
              <a:t>M/M</a:t>
            </a:r>
            <a:r>
              <a:rPr lang="en-US" baseline="30000" dirty="0" smtClean="0"/>
              <a:t>L</a:t>
            </a:r>
            <a:endParaRPr lang="en-US" dirty="0"/>
          </a:p>
        </p:txBody>
      </p:sp>
      <p:sp>
        <p:nvSpPr>
          <p:cNvPr id="24" name="TextBox 23"/>
          <p:cNvSpPr txBox="1"/>
          <p:nvPr/>
        </p:nvSpPr>
        <p:spPr>
          <a:xfrm>
            <a:off x="2488742" y="4877285"/>
            <a:ext cx="987271" cy="369332"/>
          </a:xfrm>
          <a:prstGeom prst="rect">
            <a:avLst/>
          </a:prstGeom>
          <a:noFill/>
        </p:spPr>
        <p:txBody>
          <a:bodyPr wrap="square" rtlCol="0">
            <a:spAutoFit/>
          </a:bodyPr>
          <a:lstStyle/>
          <a:p>
            <a:r>
              <a:rPr lang="en-US" dirty="0" smtClean="0"/>
              <a:t>M</a:t>
            </a:r>
            <a:r>
              <a:rPr lang="en-US" baseline="30000" dirty="0" smtClean="0"/>
              <a:t>L</a:t>
            </a:r>
            <a:r>
              <a:rPr lang="en-US" dirty="0" smtClean="0"/>
              <a:t>/M</a:t>
            </a:r>
            <a:r>
              <a:rPr lang="en-US" baseline="30000" dirty="0" smtClean="0"/>
              <a:t>L</a:t>
            </a:r>
            <a:endParaRPr lang="en-US" dirty="0"/>
          </a:p>
        </p:txBody>
      </p:sp>
      <p:sp>
        <p:nvSpPr>
          <p:cNvPr id="25" name="TextBox 24"/>
          <p:cNvSpPr txBox="1"/>
          <p:nvPr/>
        </p:nvSpPr>
        <p:spPr>
          <a:xfrm>
            <a:off x="669387" y="5650104"/>
            <a:ext cx="2791562" cy="369332"/>
          </a:xfrm>
          <a:prstGeom prst="rect">
            <a:avLst/>
          </a:prstGeom>
          <a:noFill/>
        </p:spPr>
        <p:txBody>
          <a:bodyPr wrap="none" rtlCol="0">
            <a:spAutoFit/>
          </a:bodyPr>
          <a:lstStyle/>
          <a:p>
            <a:r>
              <a:rPr lang="en-US" dirty="0" smtClean="0"/>
              <a:t>Observed phenotypic ratio?</a:t>
            </a:r>
            <a:endParaRPr lang="en-US" dirty="0"/>
          </a:p>
        </p:txBody>
      </p:sp>
      <p:sp>
        <p:nvSpPr>
          <p:cNvPr id="26" name="TextBox 25"/>
          <p:cNvSpPr txBox="1"/>
          <p:nvPr/>
        </p:nvSpPr>
        <p:spPr>
          <a:xfrm>
            <a:off x="3858429" y="5637049"/>
            <a:ext cx="1950624" cy="369332"/>
          </a:xfrm>
          <a:prstGeom prst="rect">
            <a:avLst/>
          </a:prstGeom>
          <a:noFill/>
        </p:spPr>
        <p:txBody>
          <a:bodyPr wrap="none" rtlCol="0">
            <a:spAutoFit/>
          </a:bodyPr>
          <a:lstStyle/>
          <a:p>
            <a:r>
              <a:rPr lang="en-US" dirty="0" smtClean="0"/>
              <a:t>2 tailless: 1 normal</a:t>
            </a:r>
            <a:endParaRPr lang="en-US" dirty="0"/>
          </a:p>
        </p:txBody>
      </p:sp>
    </p:spTree>
    <p:extLst>
      <p:ext uri="{BB962C8B-B14F-4D97-AF65-F5344CB8AC3E}">
        <p14:creationId xmlns:p14="http://schemas.microsoft.com/office/powerpoint/2010/main" val="4011736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6" grpId="0"/>
      <p:bldP spid="18" grpId="0"/>
      <p:bldP spid="19" grpId="0"/>
      <p:bldP spid="20" grpId="0"/>
      <p:bldP spid="2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54962"/>
            <a:ext cx="7173083" cy="523220"/>
          </a:xfrm>
          <a:prstGeom prst="rect">
            <a:avLst/>
          </a:prstGeom>
          <a:noFill/>
        </p:spPr>
        <p:txBody>
          <a:bodyPr wrap="none" rtlCol="0">
            <a:spAutoFit/>
          </a:bodyPr>
          <a:lstStyle/>
          <a:p>
            <a:r>
              <a:rPr lang="en-US" sz="2800" dirty="0" smtClean="0"/>
              <a:t>Inferring gene interactions by complementation</a:t>
            </a:r>
            <a:endParaRPr lang="en-US" sz="2800" dirty="0"/>
          </a:p>
        </p:txBody>
      </p:sp>
      <p:sp>
        <p:nvSpPr>
          <p:cNvPr id="3" name="TextBox 2"/>
          <p:cNvSpPr txBox="1"/>
          <p:nvPr/>
        </p:nvSpPr>
        <p:spPr>
          <a:xfrm>
            <a:off x="806697" y="1781856"/>
            <a:ext cx="3059702" cy="461665"/>
          </a:xfrm>
          <a:prstGeom prst="rect">
            <a:avLst/>
          </a:prstGeom>
          <a:noFill/>
        </p:spPr>
        <p:txBody>
          <a:bodyPr wrap="none" rtlCol="0">
            <a:spAutoFit/>
          </a:bodyPr>
          <a:lstStyle/>
          <a:p>
            <a:r>
              <a:rPr lang="en-US" sz="2400" b="1" u="sng" dirty="0" smtClean="0"/>
              <a:t>Complementation test</a:t>
            </a:r>
            <a:endParaRPr lang="en-US" sz="2400" b="1" u="sng" dirty="0"/>
          </a:p>
        </p:txBody>
      </p:sp>
      <p:pic>
        <p:nvPicPr>
          <p:cNvPr id="5" name="Picture 4" descr="Screen Shot 2013-02-07 at 12.39.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464" y="3047195"/>
            <a:ext cx="6554181" cy="3271143"/>
          </a:xfrm>
          <a:prstGeom prst="rect">
            <a:avLst/>
          </a:prstGeom>
        </p:spPr>
      </p:pic>
      <p:sp>
        <p:nvSpPr>
          <p:cNvPr id="4" name="TextBox 3"/>
          <p:cNvSpPr txBox="1"/>
          <p:nvPr/>
        </p:nvSpPr>
        <p:spPr>
          <a:xfrm>
            <a:off x="1201464" y="1101204"/>
            <a:ext cx="7138154" cy="646331"/>
          </a:xfrm>
          <a:prstGeom prst="rect">
            <a:avLst/>
          </a:prstGeom>
          <a:noFill/>
        </p:spPr>
        <p:txBody>
          <a:bodyPr wrap="none" rtlCol="0">
            <a:spAutoFit/>
          </a:bodyPr>
          <a:lstStyle/>
          <a:p>
            <a:r>
              <a:rPr lang="en-US" dirty="0" smtClean="0"/>
              <a:t>You find 100 white flowers in a population of mostly blue-flowered plants. </a:t>
            </a:r>
          </a:p>
          <a:p>
            <a:r>
              <a:rPr lang="en-US" dirty="0" smtClean="0"/>
              <a:t>Are all these mutants caused by mutations in the same gene?</a:t>
            </a:r>
            <a:endParaRPr lang="en-US" dirty="0"/>
          </a:p>
        </p:txBody>
      </p:sp>
      <p:pic>
        <p:nvPicPr>
          <p:cNvPr id="6" name="Picture 5" descr="Screen Shot 2013-02-07 at 1.09.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451" y="1862727"/>
            <a:ext cx="3690212" cy="1256076"/>
          </a:xfrm>
          <a:prstGeom prst="rect">
            <a:avLst/>
          </a:prstGeom>
        </p:spPr>
      </p:pic>
    </p:spTree>
    <p:extLst>
      <p:ext uri="{BB962C8B-B14F-4D97-AF65-F5344CB8AC3E}">
        <p14:creationId xmlns:p14="http://schemas.microsoft.com/office/powerpoint/2010/main" val="3353098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_06_12"/>
          <p:cNvPicPr>
            <a:picLocks noChangeAspect="1" noChangeArrowheads="1"/>
          </p:cNvPicPr>
          <p:nvPr/>
        </p:nvPicPr>
        <p:blipFill rotWithShape="1">
          <a:blip r:embed="rId3">
            <a:extLst>
              <a:ext uri="{28A0092B-C50C-407E-A947-70E740481C1C}">
                <a14:useLocalDpi xmlns:a14="http://schemas.microsoft.com/office/drawing/2010/main" val="0"/>
              </a:ext>
            </a:extLst>
          </a:blip>
          <a:srcRect b="7735"/>
          <a:stretch/>
        </p:blipFill>
        <p:spPr bwMode="auto">
          <a:xfrm>
            <a:off x="4570525" y="788370"/>
            <a:ext cx="3986581" cy="575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1561904" y="351995"/>
            <a:ext cx="6362188" cy="523220"/>
          </a:xfrm>
          <a:prstGeom prst="rect">
            <a:avLst/>
          </a:prstGeom>
          <a:noFill/>
        </p:spPr>
        <p:txBody>
          <a:bodyPr wrap="none" rtlCol="0">
            <a:spAutoFit/>
          </a:bodyPr>
          <a:lstStyle/>
          <a:p>
            <a:r>
              <a:rPr lang="en-US" sz="2800" dirty="0" smtClean="0"/>
              <a:t>Complementation test: possible outcomes</a:t>
            </a:r>
            <a:endParaRPr lang="en-US" sz="2800" dirty="0"/>
          </a:p>
        </p:txBody>
      </p:sp>
      <p:sp>
        <p:nvSpPr>
          <p:cNvPr id="3" name="TextBox 2"/>
          <p:cNvSpPr txBox="1"/>
          <p:nvPr/>
        </p:nvSpPr>
        <p:spPr>
          <a:xfrm>
            <a:off x="592552" y="877487"/>
            <a:ext cx="4467351" cy="1200329"/>
          </a:xfrm>
          <a:prstGeom prst="rect">
            <a:avLst/>
          </a:prstGeom>
          <a:noFill/>
        </p:spPr>
        <p:txBody>
          <a:bodyPr wrap="none" rtlCol="0">
            <a:spAutoFit/>
          </a:bodyPr>
          <a:lstStyle/>
          <a:p>
            <a:r>
              <a:rPr lang="en-US" dirty="0" smtClean="0"/>
              <a:t>cross two different white mutants:</a:t>
            </a:r>
          </a:p>
          <a:p>
            <a:endParaRPr lang="en-US" dirty="0"/>
          </a:p>
          <a:p>
            <a:r>
              <a:rPr lang="en-US" dirty="0" smtClean="0"/>
              <a:t>What are the possible outcomes?</a:t>
            </a:r>
          </a:p>
          <a:p>
            <a:r>
              <a:rPr lang="en-US" dirty="0" smtClean="0"/>
              <a:t>either all white offspring, or all blue offspring. </a:t>
            </a:r>
            <a:endParaRPr lang="en-US" dirty="0"/>
          </a:p>
        </p:txBody>
      </p:sp>
      <p:sp>
        <p:nvSpPr>
          <p:cNvPr id="5" name="TextBox 4"/>
          <p:cNvSpPr txBox="1"/>
          <p:nvPr/>
        </p:nvSpPr>
        <p:spPr>
          <a:xfrm>
            <a:off x="484321" y="2306482"/>
            <a:ext cx="4086204" cy="3139321"/>
          </a:xfrm>
          <a:prstGeom prst="rect">
            <a:avLst/>
          </a:prstGeom>
          <a:noFill/>
        </p:spPr>
        <p:txBody>
          <a:bodyPr wrap="square" rtlCol="0">
            <a:spAutoFit/>
          </a:bodyPr>
          <a:lstStyle/>
          <a:p>
            <a:r>
              <a:rPr lang="en-US" dirty="0" smtClean="0"/>
              <a:t>If offspring are all white?</a:t>
            </a:r>
          </a:p>
          <a:p>
            <a:r>
              <a:rPr lang="en-US" dirty="0" smtClean="0"/>
              <a:t>that means the mutations were in the same gene in both parent plants (essentially these are different alleles of the same gene, so we refer to these mutants as </a:t>
            </a:r>
            <a:r>
              <a:rPr lang="en-US" b="1" dirty="0" smtClean="0"/>
              <a:t>allelic</a:t>
            </a:r>
            <a:r>
              <a:rPr lang="en-US" dirty="0" smtClean="0"/>
              <a:t>)</a:t>
            </a:r>
            <a:endParaRPr lang="en-US" dirty="0"/>
          </a:p>
          <a:p>
            <a:endParaRPr lang="en-US" dirty="0" smtClean="0"/>
          </a:p>
          <a:p>
            <a:r>
              <a:rPr lang="en-US" dirty="0" smtClean="0"/>
              <a:t>If offspring are all blue?</a:t>
            </a:r>
          </a:p>
          <a:p>
            <a:r>
              <a:rPr lang="en-US" dirty="0" smtClean="0"/>
              <a:t>that means that the mutations were in different genes in each parent, so the mutations </a:t>
            </a:r>
            <a:r>
              <a:rPr lang="en-US" b="1" dirty="0" smtClean="0"/>
              <a:t>complement</a:t>
            </a:r>
            <a:r>
              <a:rPr lang="en-US" dirty="0" smtClean="0"/>
              <a:t> each other</a:t>
            </a:r>
            <a:endParaRPr lang="en-US" dirty="0"/>
          </a:p>
        </p:txBody>
      </p:sp>
    </p:spTree>
    <p:extLst>
      <p:ext uri="{BB962C8B-B14F-4D97-AF65-F5344CB8AC3E}">
        <p14:creationId xmlns:p14="http://schemas.microsoft.com/office/powerpoint/2010/main" val="4271425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5832"/>
            <a:ext cx="7799696" cy="1143000"/>
          </a:xfrm>
        </p:spPr>
        <p:txBody>
          <a:bodyPr>
            <a:normAutofit fontScale="90000"/>
          </a:bodyPr>
          <a:lstStyle/>
          <a:p>
            <a:r>
              <a:rPr lang="en-US" dirty="0" smtClean="0"/>
              <a:t>Complementation in human genetic disease: </a:t>
            </a:r>
            <a:br>
              <a:rPr lang="en-US" dirty="0" smtClean="0"/>
            </a:br>
            <a:r>
              <a:rPr lang="en-US" dirty="0" smtClean="0"/>
              <a:t>Profound congenital hearing loss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55" y="2638709"/>
            <a:ext cx="6889575" cy="2847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53187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71" y="703616"/>
            <a:ext cx="8229600" cy="1143000"/>
          </a:xfrm>
        </p:spPr>
        <p:txBody>
          <a:bodyPr>
            <a:normAutofit fontScale="90000"/>
          </a:bodyPr>
          <a:lstStyle/>
          <a:p>
            <a:r>
              <a:rPr lang="en-US" dirty="0" err="1" smtClean="0"/>
              <a:t>Unliked</a:t>
            </a:r>
            <a:r>
              <a:rPr lang="en-US" dirty="0" smtClean="0"/>
              <a:t> genes that are functionally independent result in 9:3:3:1 phenotypic ratio</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989" y="3422246"/>
            <a:ext cx="399097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5378" y="2308233"/>
            <a:ext cx="7694587" cy="923330"/>
          </a:xfrm>
          <a:prstGeom prst="rect">
            <a:avLst/>
          </a:prstGeom>
          <a:noFill/>
        </p:spPr>
        <p:txBody>
          <a:bodyPr wrap="square" rtlCol="0">
            <a:spAutoFit/>
          </a:bodyPr>
          <a:lstStyle/>
          <a:p>
            <a:r>
              <a:rPr lang="en-US" dirty="0" smtClean="0"/>
              <a:t>Mendelian dihybrid F2 offspring:</a:t>
            </a:r>
          </a:p>
          <a:p>
            <a:r>
              <a:rPr lang="en-US" dirty="0" smtClean="0"/>
              <a:t>9:3:3:1</a:t>
            </a:r>
          </a:p>
          <a:p>
            <a:r>
              <a:rPr lang="en-US" dirty="0" smtClean="0"/>
              <a:t>Genes are on different chromosomes AND are </a:t>
            </a:r>
            <a:r>
              <a:rPr lang="en-US" b="1" u="sng" dirty="0" smtClean="0">
                <a:solidFill>
                  <a:srgbClr val="FF0000"/>
                </a:solidFill>
              </a:rPr>
              <a:t>functionally independent</a:t>
            </a:r>
            <a:endParaRPr lang="en-US" b="1" u="sng" dirty="0">
              <a:solidFill>
                <a:srgbClr val="FF0000"/>
              </a:solidFill>
            </a:endParaRPr>
          </a:p>
        </p:txBody>
      </p:sp>
      <p:sp>
        <p:nvSpPr>
          <p:cNvPr id="3" name="TextBox 2"/>
          <p:cNvSpPr txBox="1"/>
          <p:nvPr/>
        </p:nvSpPr>
        <p:spPr>
          <a:xfrm>
            <a:off x="5602940" y="3824941"/>
            <a:ext cx="3062941" cy="2585323"/>
          </a:xfrm>
          <a:prstGeom prst="rect">
            <a:avLst/>
          </a:prstGeom>
          <a:noFill/>
        </p:spPr>
        <p:txBody>
          <a:bodyPr wrap="square" rtlCol="0">
            <a:spAutoFit/>
          </a:bodyPr>
          <a:lstStyle/>
          <a:p>
            <a:r>
              <a:rPr lang="en-US" dirty="0" smtClean="0">
                <a:solidFill>
                  <a:srgbClr val="FF0000"/>
                </a:solidFill>
              </a:rPr>
              <a:t>Y/y is actually the chlorophyll degrading enzyme SGR/</a:t>
            </a:r>
            <a:r>
              <a:rPr lang="en-US" dirty="0" err="1" smtClean="0">
                <a:solidFill>
                  <a:srgbClr val="FF0000"/>
                </a:solidFill>
              </a:rPr>
              <a:t>sgr</a:t>
            </a:r>
            <a:endParaRPr lang="en-US" dirty="0" smtClean="0">
              <a:solidFill>
                <a:srgbClr val="FF0000"/>
              </a:solidFill>
            </a:endParaRPr>
          </a:p>
          <a:p>
            <a:endParaRPr lang="en-US" dirty="0">
              <a:solidFill>
                <a:srgbClr val="FF0000"/>
              </a:solidFill>
            </a:endParaRPr>
          </a:p>
          <a:p>
            <a:r>
              <a:rPr lang="en-US" dirty="0" smtClean="0">
                <a:solidFill>
                  <a:srgbClr val="FF0000"/>
                </a:solidFill>
              </a:rPr>
              <a:t>R/r is actually the starch storage enzyme SBEI/</a:t>
            </a:r>
            <a:r>
              <a:rPr lang="en-US" dirty="0" err="1" smtClean="0">
                <a:solidFill>
                  <a:srgbClr val="FF0000"/>
                </a:solidFill>
              </a:rPr>
              <a:t>sbei</a:t>
            </a:r>
            <a:endParaRPr lang="en-US" dirty="0" smtClean="0">
              <a:solidFill>
                <a:srgbClr val="FF0000"/>
              </a:solidFill>
            </a:endParaRPr>
          </a:p>
          <a:p>
            <a:endParaRPr lang="en-US" dirty="0">
              <a:solidFill>
                <a:srgbClr val="FF0000"/>
              </a:solidFill>
            </a:endParaRPr>
          </a:p>
          <a:p>
            <a:r>
              <a:rPr lang="en-US" dirty="0" smtClean="0">
                <a:solidFill>
                  <a:srgbClr val="FF0000"/>
                </a:solidFill>
              </a:rPr>
              <a:t>The FUNCTION of the SGR and SBEI proteins have nothing to do with each other!</a:t>
            </a:r>
            <a:endParaRPr lang="en-US" dirty="0">
              <a:solidFill>
                <a:srgbClr val="FF0000"/>
              </a:solidFill>
            </a:endParaRPr>
          </a:p>
        </p:txBody>
      </p:sp>
      <p:cxnSp>
        <p:nvCxnSpPr>
          <p:cNvPr id="6" name="Straight Arrow Connector 5"/>
          <p:cNvCxnSpPr/>
          <p:nvPr/>
        </p:nvCxnSpPr>
        <p:spPr>
          <a:xfrm>
            <a:off x="6499412" y="3231563"/>
            <a:ext cx="29882" cy="5933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880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WASPOLLED" val="2947D858A7D243B4AF41D73FD5F3796B"/>
  <p:tag name="TPVERSION" val="5"/>
  <p:tag name="TPFULLVERSION" val="5.3.2.24"/>
  <p:tag name="PPTVERSION" val="15"/>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2160</TotalTime>
  <Words>4692</Words>
  <Application>Microsoft Macintosh PowerPoint</Application>
  <PresentationFormat>On-screen Show (4:3)</PresentationFormat>
  <Paragraphs>229</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Complementation in human genetic disease:  Profound congenital hearing loss</vt:lpstr>
      <vt:lpstr>Unliked genes that are functionally independent result in 9:3:3:1 phenotypic ratio</vt:lpstr>
      <vt:lpstr>PowerPoint Presentation</vt:lpstr>
      <vt:lpstr>PowerPoint Presentation</vt:lpstr>
      <vt:lpstr>PowerPoint Presentation</vt:lpstr>
      <vt:lpstr>PowerPoint Presentation</vt:lpstr>
      <vt:lpstr>PowerPoint Presentation</vt:lpstr>
      <vt:lpstr>PowerPoint Presentation</vt:lpstr>
      <vt:lpstr>Tips for tackling epistasis problems:</vt:lpstr>
      <vt:lpstr>PowerPoint Presentation</vt:lpstr>
      <vt:lpstr>Why isn’t this considered a type of epistasis???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dc:title>
  <dc:creator>Natalie Farny</dc:creator>
  <cp:lastModifiedBy>Natalie Farny</cp:lastModifiedBy>
  <cp:revision>81</cp:revision>
  <cp:lastPrinted>2014-02-21T18:28:59Z</cp:lastPrinted>
  <dcterms:created xsi:type="dcterms:W3CDTF">2013-02-08T14:34:30Z</dcterms:created>
  <dcterms:modified xsi:type="dcterms:W3CDTF">2017-02-09T04:09:59Z</dcterms:modified>
</cp:coreProperties>
</file>