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80" r:id="rId2"/>
    <p:sldId id="310" r:id="rId3"/>
    <p:sldId id="351" r:id="rId4"/>
    <p:sldId id="348" r:id="rId5"/>
    <p:sldId id="349" r:id="rId6"/>
    <p:sldId id="313" r:id="rId7"/>
    <p:sldId id="314" r:id="rId8"/>
    <p:sldId id="315" r:id="rId9"/>
    <p:sldId id="316" r:id="rId10"/>
    <p:sldId id="317" r:id="rId11"/>
    <p:sldId id="318" r:id="rId12"/>
    <p:sldId id="350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</p:sldIdLst>
  <p:sldSz cx="9144000" cy="6858000" type="screen4x3"/>
  <p:notesSz cx="7010400" cy="92964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59" autoAdjust="0"/>
  </p:normalViewPr>
  <p:slideViewPr>
    <p:cSldViewPr snapToGrid="0" snapToObjects="1"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946.39398" units="1/cm"/>
          <inkml:channelProperty channel="Y" name="resolution" value="1675.80408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2-17T20:47:40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7995 10277 369 0,'0'0'6'0,"0"0"3"15,-8 0 2 1,8 0 1-16,0 0 0 0,0 0 2 15,-13 0 0-15,13 0 2 16,0 0-5-16,0 0-3 0,0 0 0 16,0 0-2-1,0 0 0-15,0 0 0 0,0 0-3 16,0 0-3-1,0 0 0-15,-3 8 0 0,3-8 0 16,0 0 0-16,0 0 0 0,0 0 0 16,0 0 0-16,0 0 0 15,0 0 0-15,4 4 0 16,-4-4 0-16,0 0 0 15,14 5 0-15,-14-5 0 0,11 3 0 16,-11-3 0 0,11 2 0-16,-11-2 0 0,13 2 0 15,-3-1 0-15,1-1 0 0,0 0 0 16,1 0 0-1,3 0 0-15,0 0 0 0,-2-1 0 16,2-1 0-16,0 0 0 16,0 2 0-16,2-3 0 0,0 3 0 15,1-1 0 1,-1 0 0-16,1 0 0 0,-1 0 0 15,0 1 0 1,0 0 0-16,-1 0 0 0,3 0 0 16,-2 0 0-16,0 0 0 0,3 0 0 15,0 1 0-15,1 0 0 16,0 0 0-16,-1 0 0 15,1-1 0-15,-3 2 0 16,-1-1 0-16,0-1 0 0,-2 2 0 16,0-2 0-1,-2 0 0-15,3 0 0 0,-2 0 0 16,3 0 0-16,-1 0 0 15,1 0 0-15,-2-2 0 16,2-1 0-16,-4 1 0 0,0-1 0 16,1 0 0-16,-4 2 0 15,1-2 0-15,-1 2 0 0,-1-2 0 16,1 3 0-1,-2-3 0-15,4 1 0 0,-3 1 0 16,3-2 0 0,-2 1 0-16,0 0 0 0,1 0 0 15,-1 0 0-15,0 1 0 0,-10 1 0 16,17-4 0-16,-17 4 0 15,15 0 0-15,-15 0 0 16,12-3 0-16,-12 3 0 16,16-2 0-16,-16 2 0 0,14-3 0 15,-14 3 0 1,16-4 0-16,-16 4 0 0,14-4 0 15,-14 4 0-15,12-3 0 16,-12 3 0-16,11-2 0 16,-11 2 0-16,10-3 0 0,-10 3 0 15,0 0 0-15,11-3 0 16,-11 3 0-16,0 0 0 0,0 0 0 15,0 0 0 1,0 0 0-16,0 0 0 0,0 0 0 16,0 0 0-1,0 0 0-15,1-10 0 0,-1 10-77 16,0 0-17-16</inkml:trace>
  <inkml:trace contextRef="#ctx0" brushRef="#br0" timeOffset="8500.17">11655 9757 407 0,'0'0'4'16,"0"0"3"-16,0 0 1 0,0-10 1 16,0 10 3-16,0 0 0 0,0 0 1 15,0 0 2 1,0 0-4-16,0 0-2 0,0 0-5 15,0 0-4-15,0 0 0 16,0 0 0-16,0 0 0 0,0 0 0 16,-10 5 0-1,10-5 0-15,0 20 0 0,0-5 0 16,0 4 0-1,0 5 0-15,0 3 0 0,0 1 0 16,0 2 0-16,-1 0 0 0,0 0 0 16,-1 2 0-16,1-1 0 15,0 0 0-15,1-1 0 16,0 1 0-16,0-4 0 15,-1 3 0-15,-2-3 0 0,2 0 0 16,-1-3 0 0,0 2 0-16,0-3 0 0,-1-2 0 15,2-1 0-15,-1-1 0 0,2 0 0 16,-1-1 0-1,1 1 0-15,-3-5 0 0,2 3 0 16,0-2 0-16,1 2 0 16,-2-3 0-16,1-2 0 0,1 2 0 15,-1-2 0 1,1 1 0-16,-1-2 0 0,0 0 0 15,1-1 0 1,-1-1 0-16,0 1 0 0,1-10 0 16,-2 14 0-16,2-14 0 0,0 0-9 15,0 0-24-15,0 0-55 16,0 0-1-16</inkml:trace>
  <inkml:trace contextRef="#ctx0" brushRef="#br0" timeOffset="9680.1936">11284 10063 293 0,'0'0'5'15,"0"0"2"-15,0 0 2 16,0 0 4-16,0 0 0 15,-8-1 3-15,8 1 1 16,-12 0 2-16,12 0-5 0,-13 2-2 16,13-2-2-1,-15 5-2-15,7-2-1 0,8-3-1 16,-16 7-1-16,16-7 0 15,-18 5 0-15,18-5 0 16,-12 5 1-16,12-5-1 0,-11 3 0 16,11-3-1-16,0 0 0 15,0 0-1-15,0 0-1 0,0 0 0 16,0 0 0-1,0 0-1-15,0 0 0 0,0 9 1 16,0-9-1 0,12 5 0-16,-1-1 2 0,5-2-3 15,2 0 0-15,1-1 0 0,5-1 0 16,1 0 0-16,0 2 0 15,3-1 0-15,0 0 0 0,0 1 0 16,2 1 0 0,1 3 0-16,0-1 0 0,0 1 0 15,1 0 0 1,-1-1 0-16,0 0 0 0,-3-2 0 15,2 1 0-15,-3-4 0 16,-2 1 0-16,-2-1 0 16,-2 0 0-16,1-1 0 0,-6-1 0 15,3 1 0-15,-5 0 0 16,0 0 0-16,-3-1 0 0,-1 2 0 15,-10 0 0 1,13-1 0-16,-13 1 0 0,0 0 0 16,10 0 0-1,-10 0 0-15,0 0 0 0,0 0 0 16,0 0 0-16,0 0 0 15,0 0 0-15,0 0 0 0,0 0 0 16,0 0 0-16,0 0 0 0,9 3 0 16,-9-3 0-1,0 0 0-15,12 6 0 0,-12-6 0 16,12 5 0-1,-12-5 0-15,10 4 0 0,-10-4 0 16,9 2 0-16,-9-2 0 16,0 0 0-16,10 5 0 0,-10-5 0 15,0 0 0-15,14 0 0 16,-14 0 0-16,18 0 0 15,-7 0 0-15,3-3 0 0,0 1 0 16,1-1 0 0,-1-1 0-16,0 1 0 0,-2 1 0 15,-1-2 0 1,1 1 0-16,-12 3 0 0,15-3 0 15,-15 3 0-15,7-3 0 16,-7 3 0-16,0 0 0 0,0 0 0 16,0 0 0-16,0 0 0 0,0 0 0 15,0 0 0 1,0 0 0-16,0 0-30 0,0 0-60 15,5 6-3 1</inkml:trace>
  <inkml:trace contextRef="#ctx0" brushRef="#br0" timeOffset="18050.361">14235 10142 259 0,'0'0'10'0,"0"0"5"0,0 0 5 15,0 0 3-15,8 10 1 16,-8-10 4-16,11 8 2 0,-11-8 0 16,13 5-8-1,-13-5-4-15,17 1-4 0,-6-1-3 16,2 0-4-16,0-2-7 0,6-2 0 15,2 1 0 1,5 0 0-16,5-2 0 0,3 2 0 16,1-1 0-16,5 2 0 15,1-1 0-15,2 2 0 16,-3 0 0-16,2 1 0 15,-7 0 0-15,-3 1 0 0,-2 2 0 16,-3 1 0 0,-2 0 0-16,-3 0 0 0,-1-3 0 15,0 1 0-15,-1-2 0 0,0 0 0 16,-2 0 0-1,-2 0 0-15,1-3 0 0,-3-1 0 16,-2 1 0-16,2-1 0 16,-4-1 0-16,6 3-2 0,-6-7-39 15,-1 3-48 1,9 1-2-16</inkml:trace>
  <inkml:trace contextRef="#ctx0" brushRef="#br0" timeOffset="19090.3818">17543 9818 405 0,'0'0'5'0,"0"0"2"16,0 0 1 0,0 0 2-16,0 0 1 0,1-8 0 15,-1 8 1 1,0 0 1-16,0 0-4 0,0 0-2 15,0 12-1-15,-1-2-2 0,-2 5-1 16,1 4-3-16,0 4 0 16,0 3 0-16,-2 0 0 15,3 5 0-15,0 1 0 16,1 3 0-16,0-2 0 0,0 1 0 15,0-1 0 1,5 1 0-16,-1-1 0 0,2-3 0 16,1 1 0-16,0-6 0 15,1 0 0-15,-3-3 0 16,2-1 0-16,-3-7 0 0,2 1 0 15,-3-6 0-15,-3-9 0 16,0 12-8-16,0-12 1 0,0 0-5 16,0 0-4-1,-9 3-8-15,9-3-25 0,0 0-35 16,0 0-3-1</inkml:trace>
  <inkml:trace contextRef="#ctx0" brushRef="#br0" timeOffset="19650.393">17088 10147 229 0,'0'0'9'15,"0"0"3"-15,0 0 5 0,0 0 2 16,0 0 3-1,9 0 2-15,-9 0 0 0,8 0 3 16,-8 0-8-16,12 2-3 16,-12-2-3-16,17 5-2 0,-6-3-1 15,3-1-2-15,7-1-1 0,2 0 0 16,9 0-2-1,10-6 0-15,6-4 0 0,13-4-2 16,4-1 1 0,4-4-1-16,6-5-1 0,3 0 1 15,-4-1-1-15,-4 1-1 16,-6 1 0-16,-12 3-1 0,-8 6-5 15,-12-6-14-15,-18 13-65 16,1 2-3-16</inkml:trace>
  <inkml:trace contextRef="#ctx0" brushRef="#br0" timeOffset="33880.6776">19657 10052 376 0,'0'0'7'15,"0"0"2"-15,-1-10 2 16,1 10 2-16,0 0 1 0,-7-11 1 15,7 11 0 1,0 0 1-16,0 0-5 0,-5 12-3 16,5 6-2-16,0 7-2 15,0 4 0-15,0 7-2 16,0 5-2-16,1 2 0 0,1 2 0 15,-1-6 0-15,4 2-5 16,-3-12-7-16,5 0-16 0,3-11-57 16,-4-8-1-1</inkml:trace>
  <inkml:trace contextRef="#ctx0" brushRef="#br0" timeOffset="34130.6826">19625 9801 355 0,'0'0'7'15,"0"0"4"-15,0 0 2 0,0 0 1 16,0 0 0-16,0 0 0 16,-13-10-3-16,13 10-11 15,-13-1-33-15,13 1-44 16,0 0-5-16</inkml:trace>
  <inkml:trace contextRef="#ctx0" brushRef="#br0" timeOffset="34900.698">19802 10127 270 0,'0'0'7'16,"0"0"3"-16,-2 17 5 0,2-7 1 15,0 7 3 1,-1 2 0-16,1 6 2 0,0 3 1 16,0 1-7-16,2 0-3 15,1 1-5-15,-1-1-1 16,3-5-3-16,0-3-1 0,0-4-1 15,-1-4 1-15,-4-13-1 16,4 12 1-16,-4-12 1 0,0 0 0 16,0 0 2-1,-3-12 0-15,2-1 0 0,-1-4-1 16,-2-5 0-1,2-4 0-15,2-1-1 0,0-2-1 16,4-2-1-16,1 1 0 0,5 3-1 16,5 1 0-16,1 4 0 15,5 4 0-15,0 3 0 0,4 4-1 16,0 4 1-1,-1 4 0-15,3 3-1 0,-2 3 1 16,0 6 0 0,-4 6 0-16,0 4 1 0,-4 5-1 15,0 1 0-15,-4 4 1 16,-3 0 0-16,0-1 0 15,-5-1 0-15,2-2 0 0,-4 0-1 16,1-5-1-16,-3-3-3 16,-1-5-6-16,4 2-24 0,6-4-49 15,-10-10-1 1</inkml:trace>
  <inkml:trace contextRef="#ctx0" brushRef="#br0" timeOffset="35920.7184">20532 10187 223 0,'0'0'5'16,"0"0"1"-16,0-11 3 15,0 11 4-15,0 0 3 0,0-12 4 16,0 12 3-16,-7-12 3 16,7 12-2-16,-11-5-2 15,1 5-3-15,-2 0-1 0,-5 7-3 16,3 1-3-1,-3 4-4-15,2 3-1 0,-1 4-3 16,2 2 0-16,2 3-1 16,2 3-1-16,3-3-1 15,4 3 0-15,2-1-1 16,1-2 0-16,5-4 0 0,9-6 1 15,0-4-1-15,5-8 0 0,-2-4-1 16,3-9-1 0,0-7-1-16,-1-6 0 0,-5-4-2 15,2-4 0 1,-6-3-1-16,-1-5 0 0,-3 0 0 15,-2 3 2-15,-3-2 2 16,-1 2 1-16,0 1 1 0,-4 3 2 16,-2 5 0-1,0 4 2-15,2 3 1 0,-2 3-1 16,3 4 1-16,-2 6-1 0,5 8 0 15,0 0 0 1,0 0-1-16,0 15 0 0,5 7 0 16,0 4-2-16,3 5 1 15,3 6-1-15,-1 2 0 16,2 3 0-16,4 0-1 15,-2-4-1-15,0 0 0 0,2-2-2 16,-4-5-3-16,5-2-7 0,-9-7-12 16,5-10-40-1,3 2-18-15</inkml:trace>
  <inkml:trace contextRef="#ctx0" brushRef="#br0" timeOffset="36250.725">20820 10146 352 0,'0'0'5'0,"0"0"3"0,0 0 1 15,1 13 1 1,0-4 0-16,3 6-1 0,-1 1 1 15,1 4 0-15,1 1-5 16,1 2-3-16,3 0 0 0,4 0 0 16,2-2-1-1,3-3 0-15,1-2 1 0,4-6 1 16,-1-1 1-16,-1-9 0 0,2-4 0 15,-5-12-1 1,-1-7 2-16,-3-6-1 0,-6-7-1 16,1-3-2-16,-7-1-1 15,2 4-3-15,-4-1-7 16,0 9-18-16,0 5-53 15,0 3-1-15</inkml:trace>
  <inkml:trace contextRef="#ctx0" brushRef="#br0" timeOffset="36850.737">21312 10069 346 0,'0'0'6'0,"-9"0"4"16,9 0 3-16,-16 15 2 0,3-4 0 15,0 4 0 1,-2 5 3-16,0 2-3 0,4 4-5 16,1 3-3-16,4 3-4 15,6-1 0-15,2 1-2 16,9 0-2-16,3-6-1 15,7-3-1-15,3-7-1 0,4-6 0 16,2-9-1-16,1-3-3 0,-2-13-2 16,1-4 1-1,-4-7 0-15,0-1 2 0,-4-1 0 16,-6 0 2-1,-1 4 3-15,-7 2 5 0,0 8 2 16,-2 1 3-16,-6 13 0 16,2-9 1-16,-2 9-1 0,0 6-1 15,-1 4-1 1,0 5-2-16,1 2-1 0,0 1-1 15,1 1 0-15,9 1-1 0,-1-2-1 16,7-1-5 0,0-7-9-16,5-5-38 0,0 0-30 15,0-3-2-15</inkml:trace>
  <inkml:trace contextRef="#ctx0" brushRef="#br0" timeOffset="37020.7404">21652 9926 450 0,'0'0'1'16,"0"0"-4"-16,0 0-11 15,-13-10-63-15,13 10-1 16</inkml:trace>
  <inkml:trace contextRef="#ctx0" brushRef="#br0" timeOffset="37800.756">21841 9792 377 0,'0'0'2'16,"0"0"3"-16,0 0-1 0,-1 9 1 16,1-9 2-16,-1 20 2 15,1-2 1-15,0 5 0 16,0 8-1-16,0 2-2 15,4 8-1-15,1 1-1 0,3 1-1 16,-3-2-2-16,2 1-2 0,1-7 1 16,-3-3-1-1,-1-7 0-15,-3-4-1 0,1-6 1 16,-1-3-2-1,-1-12 0-15,1 8-1 0,-1-8-1 16,0 0-1-16,0-13-3 16,-2 2-5-16,-5-7-3 0,4-1-1 15,-7 0 0 1,2-3 1-16,-1 0 2 0,1 0 4 15,0 4 4-15,1 0 7 0,4 4 6 16,2 1 5 0,1 2 2-16,4 3 1 0,7 1 1 15,2 4-2-15,5 2-2 16,5 3-1-16,4 7-3 15,2 5-3-15,-1 6-2 16,1 4-1-16,-1 2-2 0,-2 2 1 16,-3 1-1-1,-6 1 0-15,-6-3 1 0,-4 2 1 16,-6-3 1-16,-3-3 2 0,-12-1 1 15,-7-6 1 1,-2 0 0-16,-8-6 1 0,-2-4-2 16,-1-2-1-16,-3-4-3 15,4-4-3-15,1-7-9 0,11 1-27 16,3-5-47-1,7-3-3-15</inkml:trace>
  <inkml:trace contextRef="#ctx0" brushRef="#br0" timeOffset="38350.767">22161 9839 287 0,'0'0'3'0,"0"0"4"16,0 0 0-1,0 0 1-15,0 0 3 0,4 5-1 16,-4-5 2-16,0 0 2 0,5 10 0 15,-5-10-2-15,3 11-1 16,-3-11 2-16,3 19-1 16,-1-6-1-16,1 5-1 15,-1 3-2-15,1 1-1 0,1 5-2 16,0 2-1-1,-2 0-1-15,2 2-2 0,1 1 0 16,-4-3 1-16,4 1-2 0,-2-1 1 16,-1-2 0-1,0-2 0-15,3-3 0 0,-3-2 0 16,0-4 0-16,4-1 0 15,-1-1 0-15,0-4 0 0,0 2-1 16,-1-4-1 0,2 1-3-16,-6-9-1 0,8 13-3 15,-8-13-5 1,7 9-17-16,-7-9-48 0,11 5-6 15</inkml:trace>
  <inkml:trace contextRef="#ctx0" brushRef="#br0" timeOffset="39160.7832">22354 10288 300 0,'0'0'6'0,"0"0"2"16,9 6 5-16,-9-6 1 15,11 12 4-15,-2-7 2 0,1-1 2 16,5-1 0-1,1-3-5-15,3-3-3 0,-1-5-3 16,1-5-3-16,1 0-2 0,-3-4-2 16,-3-1-1-1,-1-2-1-15,-5 2-1 0,0-1 1 16,-8 0-2-16,0 1 1 15,-3 3-1-15,-5 1-1 0,-3 4 1 16,-6 3-1 0,0 2 0-16,-4 5-1 0,-1 0 1 15,0 2 1 1,-1 7-1-16,0 0 1 0,4 3 0 15,0 2 1-15,6 0-1 0,3 1 0 16,5 2 1-16,1 0-1 16,4 2 0-16,9-2 0 15,3 2 0-15,6-1 0 16,3 0 0-16,3-2 1 0,5-2-1 15,1-2 1 1,0-2 1-16,3-5-1 0,-4 0 0 16,-1-3 0-1,0-2 1-15,-5 0-1 0,1 0 1 16,-6-1 0-16,0-2-1 0,-3 3 2 15,-1-1 1-15,-2 1-2 16,0-2-2-16,-4 2 0 0,1 0 0 16,-2 0 0-1,-7 0 0-15,15 0 0 0,-15 0 0 16,11 3 0-1,-11-3 0-15,9 3 0 0,-9-3 0 16,0 0 0-16,13 5 0 0,-13-5 0 16,0 0 0-16,8 7 0 15,-8-7 0-15,0 0 0 16,12 4 0-16,-12-4 0 15,0 0 0-15,14 0 0 0,-14 0 0 16,11 0 0 0,-11 0 0-16,11 2 0 0,-11-2 0 15,10 1 0 1,-10-1 0-16,0 0 0 0,0 0 0 15,0 0-18-15,0 0-67 0,0 0-6 16</inkml:trace>
  <inkml:trace contextRef="#ctx0" brushRef="#br0" timeOffset="179463.5892">8253 11526 386 0,'0'0'4'16,"0"0"3"-16,0 0 2 0,0 0 1 15,0 0 0-15,0 0 2 16,10 7 2-16,-10-7 1 16,2 18-3-16,-2-4-2 15,0 7-1-15,0 6-1 0,1 7-3 16,0 12-5-1,0 4 0-15,4 8 0 0,-3 2 0 16,5 6 0-16,-4 0 0 0,5 2 0 16,-1-6 0-1,2-5 0-15,1-8 0 0,0-7 0 16,-3-17-14-16,-6-6-73 15,-1-19-2-15</inkml:trace>
  <inkml:trace contextRef="#ctx0" brushRef="#br0" timeOffset="179703.594">7875 12030 460 0,'0'0'3'0,"21"4"2"0,1-2 1 16,9-2 1-16,10 0 0 0,10-1-1 15,8-6-3 1,11 1-7-16,-6-1-51 0,11-7-31 15,-1-3-1-15</inkml:trace>
  <inkml:trace contextRef="#ctx0" brushRef="#br0" timeOffset="180383.6076">11684 11708 433 0,'0'0'3'16,"0"14"1"-16,0 6 1 0,0 6 0 15,0 7 0-15,1 9 1 0,0 8-1 16,0 5 0-16,6 2-3 16,-4-5-3-16,1-1-5 15,-1-8-6-15,1-5-25 16,4-9-44-16,-8-7-3 0</inkml:trace>
  <inkml:trace contextRef="#ctx0" brushRef="#br0" timeOffset="180603.612">11397 11948 452 0,'0'0'3'0,"0"0"1"15,7 10 2-15,3-4 0 0,4 2 2 16,7-1 0-1,6-1 0-15,12-2-1 0,2-4-4 16,14-1-7-16,4-12-19 0,0-2-60 16,23-3-4-1</inkml:trace>
  <inkml:trace contextRef="#ctx0" brushRef="#br0" timeOffset="181133.6226">14693 11548 390 0,'0'0'6'16,"0"0"3"-16,0 0 1 15,0 0 2-15,-10 0 1 0,10 0 2 16,-2 12 1 0,2 3-1-16,0 2-4 0,0 5-3 15,4 11-2 1,-2 7-6-16,4 8 0 0,-2 6 0 15,1 4 0-15,-1-1 0 0,4 3-5 16,-5-11-15-16,7-5-40 16,-5-3-28-16,-1-9-1 15</inkml:trace>
  <inkml:trace contextRef="#ctx0" brushRef="#br0" timeOffset="181353.627">14373 11947 457 0,'0'0'3'16,"9"4"1"-16,2 0 1 15,11 1 1-15,6-1 0 0,6-2-1 16,11 0-2-1,4-2-12-15,-8-4-70 0,26-6-5 16</inkml:trace>
  <inkml:trace contextRef="#ctx0" brushRef="#br0" timeOffset="181803.636">17726 11464 462 0,'0'0'3'15,"0"0"1"-15,1 19 1 0,1-2 0 16,-1 8 0-1,1 7 0-15,-1 7 0 0,-1 7-1 16,0 8-2-16,-1 1-3 0,-3 2-3 16,-5-1-2-1,4-2-1-15,-4-3-5 0,0-1-15 16,3-6-56-16,-7-9-2 15</inkml:trace>
  <inkml:trace contextRef="#ctx0" brushRef="#br0" timeOffset="182003.64">17341 11893 460 0,'0'0'4'0,"18"1"1"16,3 3 2-16,5 1 1 15,13-1 0-15,8-1-1 16,10 0-1-16,13 0-6 0,-6-9-33 16,12 0-50-16,-2-7-5 0</inkml:trace>
  <inkml:trace contextRef="#ctx0" brushRef="#br0" timeOffset="183873.6774">19275 11794 416 0,'0'0'2'16,"4"-11"-1"-16,-2 3 1 0,4-4 0 16,-1-1 1-16,1-3 1 0,-3-1 1 15,1 0 1-15,-4 2-1 16,0 5 0-16,0 10 0 15,-13-8 0-15,1 8 0 16,-7 11-1-16,0 7-2 0,-6 5 0 16,2 11 0-1,-2 2-1-15,-1 7 1 0,6 4-1 16,4 4-1-1,7-1-1-15,8 1-3 0,2-5-4 16,18-1-8-16,7-7-6 0,14-11-10 16,3-18-9-16,12-7-2 15,8-11 0-15,1-17 1 0,5-5 0 16,-7-11 6-1,-1-4 6-15,-12-2 12 0,0 6 22 16,-16-2 8 0,-10 10 7-16,-7 1 9 0,-6 9 5 15,-8 6 5-15,-2 7 0 16,0 11-1-16,-19-1-8 0,8 9-6 15,-4 9-1-15,3 7-9 16,1 5-4-16,2 4-1 16,4 0-2-16,5 0-2 0,10-2-2 15,2-6-1 1,6-10-1-16,4-8-1 0,1-7 0 15,-2-12 1 1,-1-10-1-16,-5-7 1 0,-8-5 0 16,0-7 0-16,-6 2 1 0,-1 2 0 15,-5 4 0-15,-3 4 0 16,3 8-1-16,2 7 1 0,3 14-1 15,0 0 1 1,7 6-1-16,8 11 0 0,3 7-1 16,7 8 0-1,5 2 1-15,2 3 0 0,1 1 0 16,-2 0 1-16,-3-1-1 15,-5-5 2-15,-5-3-1 0,-9-6 1 16,-3-3 1-16,-4-6 0 16,-2-14 0-16,-3 9 0 15,3-9 0-15,-7-11-1 0,5-4 0 16,2-8-1-1,7-4 0-15,3-2-1 0,5-1 0 16,4 0 1 0,6 5-1-16,-1 3 2 0,-1 5 0 15,-2 9 1-15,-4 6-1 16,-1 4 1-16,-4 9 0 0,-2 10-1 15,0 4-1-15,-1 4-3 0,-3 2-5 16,6 5-23 0,4-2-52-16,-6-2 0 0</inkml:trace>
  <inkml:trace contextRef="#ctx0" brushRef="#br0" timeOffset="184243.6848">20679 11719 452 0,'0'0'1'0,"0"0"0"16,-17 3 0-16,3 5 0 0,-2 1 0 16,-4 2 0-1,-1 2 0-15,0 3-1 0,4-1 0 16,6 3-1-16,6-1-1 15,5-3 1-15,12 3-1 16,5-2 1-16,7-1-1 0,8 2 2 16,1 1-1-16,3 0 1 15,0 3 0-15,-3 1 1 0,-1 2 1 16,-4 1 0-1,-5-1 1-15,-7-1 1 0,-4-1 0 16,-7-2 1 0,-3-1-1-16,-2-2-1 0,-9-4-1 15,-3-2-3-15,-4-3-2 16,-5 0-2-16,-6-7-5 0,3 1-12 15,-9-3-40-15,5-7-21 0,3-3-4 16</inkml:trace>
  <inkml:trace contextRef="#ctx0" brushRef="#br0" timeOffset="184443.6888">21018 11521 466 0,'0'0'2'0,"0"0"-1"16,5 9 2-16,-5 7-2 15,0 6 1-15,-1 11 0 16,-6 8 0-16,-1 10-1 0,-6 7-2 16,1 8-5-1,-3-8-11-15,5 2-32 0,6-7-33 16,-4-10-3-16</inkml:trace>
  <inkml:trace contextRef="#ctx0" brushRef="#br0" timeOffset="184693.6938">20900 11717 347 0,'0'0'6'0,"2"8"-1"0,2 3 0 16,2 6-5 0,0 1-11-16,10 3-23 0,1 5-10 15,3-1 2-15,4-5-1 16,4-4 12-16,1-4 7 15,3-9 14-15,-1 0 24 0,0-3 29 16,-6-3 11-16,-2-2-3 16,-2 5-7-16,-6 0-13 0,-3 5-4 15,-2 6-9 1,-2 6-7-16,-5 8-8 0,-3-1-14 15,3 2-62 1,3 7-4-16</inkml:trace>
  <inkml:trace contextRef="#ctx0" brushRef="#br0" timeOffset="184843.6968">21294 11672 432 0,'0'0'1'16,"0"0"-7"-1,-7 7-68-15,7-7-2 0</inkml:trace>
  <inkml:trace contextRef="#ctx0" brushRef="#br0" timeOffset="185163.7032">21578 11430 420 0,'0'0'4'15,"0"13"1"1,5 1 1-16,-1 11 0 0,3 7 1 16,-2 11-1-16,1 9 1 0,-3 8-1 15,-3 4-7 1,1 3-4-16,-1-5-8 0,0-2-13 15,0-4-52-15,-3-19-4 16</inkml:trace>
  <inkml:trace contextRef="#ctx0" brushRef="#br0" timeOffset="185543.7108">21366 11747 408 0,'0'0'3'0,"0"0"1"16,5 4 0-1,3 0 1-15,5 1-1 0,2 3 0 16,5-1-1-16,4 1-2 15,4-2-5-15,5-2-3 0,0-3-1 16,4-1 2 0,-1 3 2-16,-2-3 3 0,0 0 4 15,-5 0 2 1,-1 3 4-16,-6 2 2 0,-2 4 1 15,-7 6-1-15,1-1-3 0,-3 7-2 16,-2 2-2 0,2 1 0-16,0 1-1 0,3 0-1 15,4-3 2-15,6-4-1 16,0-4 2-16,7-7 0 0,1-7 0 15,0-11 0 1,-2-7-5-16,-6-9 0 0,-6-9 0 16,-7-3-6-16,-6-5-8 0,-5 2-14 15,-6 0-33 1,-4-2-27-16,0 4-2 0</inkml:trace>
  <inkml:trace contextRef="#ctx0" brushRef="#br0" timeOffset="185743.7148">22342 11350 478 0,'0'0'3'0,"0"0"2"16,15 17 0-1,-7-3 0-15,1 10 1 0,-2 7 0 16,-4 12-3-1,1 7-3-15,-4 1 0 0,0 11-15 16,-13-3-18-16,3-3-31 16,0-3-24-16,-1-6-4 0</inkml:trace>
  <inkml:trace contextRef="#ctx0" brushRef="#br0" timeOffset="186013.7202">22225 11656 460 0,'0'0'1'15,"13"4"-1"-15,2 0 0 16,3-1-1-16,8 2-2 0,-1-2-1 16,7 1 0-16,4-3 0 0,-2-1 0 15,-1 0-1 1,-4 0 2-16,-1 1 3 0,-5 1 2 15,-4 4 3 1,-2 3 1-16,-5 3 1 0,-4 6 0 16,0 4 1-16,-4 4-1 15,0 2-1-15,1 3-4 0,-2-3-7 16,5 3-29-1,8-4-49-15,-10-9 0 0</inkml:trace>
  <inkml:trace contextRef="#ctx0" brushRef="#br0" timeOffset="186143.7228">22616 11397 216 0,'15'0'-54'0,"-15"0"-2"16</inkml:trace>
  <inkml:trace contextRef="#ctx0" brushRef="#br0" timeOffset="186783.7356">22852 11722 435 0,'0'0'3'0,"7"11"1"0,0 2 1 16,1 4 0-16,3 7 0 0,0 6 0 16,2 5 0-1,0 2 1-15,-1 2-4 0,-1-3 0 16,-3-4-2-1,0-7-1-15,0-7 0 0,-4-10 0 16,-4-8 1-16,15-8-1 16,-9-9 1-16,2-9-1 15,1-4 1-15,1-3 0 16,2 0 0-16,0 1 0 0,3 7 1 15,0 3 0-15,4 5 1 0,3 7 1 16,4 6 0 0,10 4 0-16,4 2-1 0,7 0 0 15,4 1-1 1,5-3-1-16,-1-7 0 0,0-5 0 15,-7-5-1-15,-7-5 1 16,-7-3 1-16,-12-2 2 0,-7 4 0 16,-14 1 2-16,-1 10-1 0,-10 4 2 15,-2 8-6 1,-8 6 0-16,2 10 0 0,-1 13 0 15,3 5 0 1,4 6 0-16,10-1 0 0,6 6 0 16,18-4 0-16,15 0 0 15,-2-7-45-15,28-9-45 0,6-8-1 16</inkml:trace>
  <inkml:trace contextRef="#ctx0" brushRef="#br0" timeOffset="192353.847">8143 13443 391 0,'0'0'3'0,"5"14"0"0,-2-1 1 16,2 4-1-16,1 6 2 0,3 6 0 16,0 7 0-1,0 7 0-15,-1 1-2 0,0 0-1 16,1 0-2-16,-3 0-4 15,-1-1-6-15,-5-9-9 0,0-5-41 16,0-3-18 0</inkml:trace>
  <inkml:trace contextRef="#ctx0" brushRef="#br0" timeOffset="192573.8514">7793 13746 398 0,'0'0'4'0,"8"-5"0"16,2 3 1-16,8 0 0 0,5-2 1 16,9 1 0-16,13-2 0 0,8-4-1 15,11 2-5 1,0-5-13-16,6 1-64 0,2-3-2 15</inkml:trace>
  <inkml:trace contextRef="#ctx0" brushRef="#br0" timeOffset="193243.8648">11492 13318 279 0,'0'0'3'16,"0"0"2"-16,0 13 3 16,0 2 0-16,3 6 1 0,-1 8 2 15,2 8 1-15,2 6 1 0,0 8-3 16,2 2 0-1,2 1-4-15,2-4-2 0,-1-1-1 16,0-3-5 0,-4-11-7-16,2-2-21 0,0 0-39 15,-9-11-7-15</inkml:trace>
  <inkml:trace contextRef="#ctx0" brushRef="#br0" timeOffset="193463.8692">11203 13682 397 0,'0'0'4'15,"11"2"0"-15,3 0 2 0,4 1 0 16,9-3 1-16,6 1-1 15,7-1 0-15,7 0 0 0,9-1-7 16,-1-12-14-16,6-5-63 0,5 6-2 16</inkml:trace>
  <inkml:trace contextRef="#ctx0" brushRef="#br0" timeOffset="194273.8854">14539 13346 321 0,'0'0'3'0,"0"0"1"16,0 14 1-16,0-14 1 15,0 19 1-15,0-8 0 16,2 8 1-16,1 5 1 15,2 0-2-15,-3 8-1 0,5 2-1 16,-1 8-1-16,1 0-3 0,1 4-3 16,1 0-6-1,-5-4-14-15,3-4-25 0,3 0-27 16,-8-8-7-1</inkml:trace>
  <inkml:trace contextRef="#ctx0" brushRef="#br0" timeOffset="194513.8902">14296 13687 387 0,'0'0'3'15,"12"4"1"-15,0-2 0 16,12 0 1-16,5-1-1 16,13 1 0-16,8-2-3 0,11 3-4 15,3-3-13-15,2 0-19 16,5 3-33-16,1-3-12 0</inkml:trace>
  <inkml:trace contextRef="#ctx0" brushRef="#br0" timeOffset="195013.9002">17575 13406 357 0,'0'0'4'0,"0"0"1"15,6 0 3 1,-6 0 1-16,11 13-1 0,-1 1 2 16,-2 5 0-1,2 8 1-15,-3 8-4 0,-1 7-1 16,3 7-1-16,-3 7-2 15,1 4-3-15,-4-2-3 0,1 3-9 16,-4-11-15-16,0-4-37 16,0 0-15-16</inkml:trace>
  <inkml:trace contextRef="#ctx0" brushRef="#br0" timeOffset="195243.9048">17282 13774 353 0,'0'0'7'0,"0"0"3"16,13 10 1-16,2-4 2 0,6 1 0 15,8 1 1 1,9 0 0-16,9 1-1 0,4-6-7 15,7 4-13 1,-4 1-68-16,8-12-5 0</inkml:trace>
  <inkml:trace contextRef="#ctx0" brushRef="#br0" timeOffset="196183.9236">21123 13307 329 0,'0'0'5'16,"0"0"3"-16,0 0 3 0,0 0 1 16,0 0 3-16,0 0 1 0,0 0 1 15,0 0 1-15,0 0-5 16,0 0-2-16,0 0-1 0,0 7-2 15,0 3-1 1,0 5-2-16,0 4 0 0,-6 5-1 16,0 3 0-1,-7 4-2-15,1 3-1 0,0 0-2 16,-1 0-2-16,-1-2-3 15,4 1-4-15,-2-11-5 0,8 4-18 16,4 1-49-16,0-14-4 16</inkml:trace>
  <inkml:trace contextRef="#ctx0" brushRef="#br0" timeOffset="196563.9312">21426 13307 310 0,'0'0'5'0,"0"0"3"0,0 0 0 16,0 0 1-16,0 0 1 0,0 0 2 15,0 0 2-15,0 0 1 16,0 0-4-16,0 0-1 15,0 5-1-15,-2 4 1 16,-6 6 0-16,1 4-2 0,-2 8 0 16,-3 6-1-1,-1 4-1-15,-3 8-2 0,0 1-1 16,-1 4-2-16,0-4-4 15,3 2-7-15,-5-10-34 16,9-5-38-16,3-10-3 0</inkml:trace>
  <inkml:trace contextRef="#ctx0" brushRef="#br0" timeOffset="202824.0564">8193 15328 195 0,'0'0'9'15,"0"0"6"-15,-1 10 4 0,1 1 1 16,1 0 4-1,4 2 0-15,5 4 2 0,3-1-1 16,10 4-6-16,-2-5-5 16,12-5-5-16,6 0-2 15,8-5-5-15,12-1-9 0,0 2-38 16,11-6-28-16,4 0-6 15</inkml:trace>
  <inkml:trace contextRef="#ctx0" brushRef="#br0" timeOffset="203314.0662">11622 15476 307 0,'0'0'8'0,"11"-1"2"15,1-1 0-15,8-1 1 16,7-1 1-16,6 0 2 16,8 1 0-16,6-1-1 0,12 2-7 15,4 0-2 1,2 2-2-16,8-2-6 0,3 2-10 15,0 3-28-15,4-1-32 0,4-1-6 16</inkml:trace>
  <inkml:trace contextRef="#ctx0" brushRef="#br0" timeOffset="203744.0748">14430 15331 400 0,'0'0'3'16,"0"0"1"-16,17 0 2 0,-1-2-1 15,3 0 1 1,3 0 1-16,8-3 0 0,6 0-1 15,4 1-3-15,5 1-3 0,-1-2-5 16,7 3-8 0,-1-4-9-16,5 5-16 0,1 1-29 15,6 0-16-15</inkml:trace>
  <inkml:trace contextRef="#ctx0" brushRef="#br0" timeOffset="204194.0838">16853 15453 314 0,'0'0'7'15,"0"0"3"-15,11-4 1 0,-2 1 3 16,6 1 2 0,4-4 0-16,5 1 0 0,7 1 1 15,2-1-6 1,7-2-3-16,2 2-3 0,7 0-2 15,3 1-4-15,-2-4-6 16,9 1-34-16,-2 2-37 0,-8-1-4 16</inkml:trace>
  <inkml:trace contextRef="#ctx0" brushRef="#br0" timeOffset="207014.1402">19218 15202 280 0,'0'0'2'0,"0"0"1"15,0 0 0 1,0 0 2-16,0 0 1 0,10 0 2 16,-10 0 2-1,0 0 4-15,0 0-1 0,0 0 0 16,0 0 0-16,0 0-2 15,0 0 1-15,1 10-2 16,-1-10-3-16,0 15-2 16,0-2-1-16,0 4 0 0,0 6-1 15,1 5 1-15,1 1-2 0,0 5 1 16,0 1-2-1,-1 0 1-15,0-3-1 0,3-1-1 16,-2-8 1 0,0-5-1-16,1-5 0 0,-3-13-1 15,12 3 1-15,-5-8-1 16,-1-11 1-16,0-3-2 0,-1-2 0 15,0-6-1-15,4-2-1 16,-5-6-2-16,5 4 0 16,0-2-1-16,4 3 1 0,1 1 2 15,2 2 2 1,2 4 1-16,2 3 3 0,0 6 1 15,2 4 0-15,0 6 1 16,-3 4-1-16,1 3 0 16,-5 10-1-16,-2 4-1 15,-3 7 2-15,-1 5 0 0,-5 0-1 16,-1 2 1-16,1-2-2 0,-2 1-1 15,6-4-5 1,-2-4-7-16,4-1-14 0,0-4-22 16,-2-5-30-1,5-1-4-15</inkml:trace>
  <inkml:trace contextRef="#ctx0" brushRef="#br0" timeOffset="207334.1466">19859 15333 299 0,'0'0'2'0,"0"0"-1"0,0 14 1 15,0-2 0-15,-2 5 2 16,2 2 0-16,-1 6 0 0,1 1 2 15,1 3-2-15,6-4-1 16,3-4 1-16,6-5-1 16,3-5-1-16,6-7-3 0,-3-5-2 15,4-10 0 1,-3-8 0-16,1-5 1 0,-6-7-1 15,-9-1 0 1,-5-2 4-16,-9 3 0 0,-7 2 2 16,-11 9-2-16,-4 2-11 15,-4 4-33-15,3 12-22 0</inkml:trace>
  <inkml:trace contextRef="#ctx0" brushRef="#br0" timeOffset="207774.1554">20035 15327 287 0,'0'0'5'0,"0"0"-1"16,15 20 0-16,-1-7 1 15,0 7-1-15,4 2 0 0,-1 3 0 16,0 5 1 0,0 0-5-16,-8-6-1 0,3-2 1 15,-9-4-2-15,-2-3 4 16,-1-6 0-16,0-9 1 15,0 0 0-15,0-6 1 0,0-9 1 16,0-6-1-16,0-5 0 16,1-6-3-16,6-2 1 0,2-5-1 15,3 3-1 1,0-2 2-16,4 4 3 0,2 5 3 15,3 4 3 1,2 9 2-16,-1 5-1 0,-1 11 2 16,0 6-1-16,-1 8-1 15,-3 9-3-15,-1 6-3 0,-2 4-2 16,-4 1-3-16,2 4-4 15,-6-6-11-15,5-6-42 16,-3 1-24-16,1-10-4 0</inkml:trace>
  <inkml:trace contextRef="#ctx0" brushRef="#br0" timeOffset="207984.1596">20679 15371 329 0,'0'0'6'16,"8"0"1"-16,5 0 1 0,2 0-1 15,3 0-1 1,-1 0-8-16,6-2-26 0,1 2-37 15,-8-3-9-15</inkml:trace>
  <inkml:trace contextRef="#ctx0" brushRef="#br0" timeOffset="208354.167">21050 15116 451 0,'0'0'3'16,"0"0"0"-16,6 3 0 15,-6-3 1-15,15 19 0 16,-6-3 0-16,0 5 0 16,-2 3-1-16,3 6-4 0,-4 0-3 15,-2 6-13 1,-4 3-44-16,1-11-22 0</inkml:trace>
  <inkml:trace contextRef="#ctx0" brushRef="#br0" timeOffset="208534.1706">21079 14887 459 0,'0'0'1'0,"0"0"-3"16,4 0-6-16,-4 0-37 0,0 0-34 15,10 12-4 1</inkml:trace>
  <inkml:trace contextRef="#ctx0" brushRef="#br0" timeOffset="208854.177">21187 15233 328 0,'0'0'2'16,"2"12"0"0,2-3 1-16,2 7 1 0,1 5 1 15,3-1 0-15,-1 3 3 0,0 1 1 16,-1-2-1-1,-2-7 1-15,-1-1-2 0,-5-14-1 16,0 0 0-16,10 0-2 16,-9-11-1-16,1-7-1 15,1-5 0-15,0-5-1 16,1-3 0-16,1-2 0 0,3 1 0 15,1-1 1-15,8 5 1 0,-2 2 2 16,1 6 1 0,5 6 1-16,0 6 0 0,-2 7 0 15,3 3 0 1,-5 12-3-16,-1 5-2 0,1 6-8 15,-3-1-10-15,5 8-31 16,3 3-35-16,-4-2-2 0</inkml:trace>
  <inkml:trace contextRef="#ctx0" brushRef="#br0" timeOffset="209754.195">21870 15190 368 0,'0'0'7'15,"0"0"2"1,0 0 0-16,-2-11 0 0,2 11 1 15,-11-4 1 1,0 4-1-16,-3 1 2 0,-3 7-6 16,-3 7-2-16,-1 2-2 15,0 9 1-15,2 4 0 0,0 5-1 16,5 2-1-16,5 2-2 0,7-2 0 15,2-2-1 1,12-4-1-16,1-10-2 0,7-9-2 16,1-12-4-1,5-9-1-15,-4-14 1 0,-1-9 0 16,-3-7 1-16,-3-7 2 15,-3-4-1-15,-1-4 3 16,-1 7 6-16,-3-2 5 16,2 11 5-16,-4 3 1 0,-2 7 0 15,-1 8 0-15,-1 8 1 0,-1 12 1 16,0 0-2-1,-7 23-3-15,-1 3-3 0,2 7-2 16,0 6-1 0,3 7 0-16,3 0 0 0,0 0-1 15,8-5 0-15,1-2-1 16,5-9-1-16,1-7-1 0,4-11 0 15,-1-7-1-15,-2-5 0 0,0-8 0 16,-2-6-1 0,-3-4 0-16,-1 0 1 0,-1 3 0 15,-3 2 1 1,-6 13 1-16,7-10 1 0,-7 10 0 15,10 12 1-15,-3 4 0 16,2 1 1-16,2 4 0 16,7 1-1-16,4 1 0 15,4-6-1-15,2-3 1 0,2-4 0 16,-1-10 1-16,0 0 1 0,0-10 1 15,-6-5 0 1,-7-7 0-16,-4-4-1 0,-5-3-1 16,-5-5-4-1,-2 5-9-15,-10-5-28 0,-2 7-44 16,-3 7-2-16</inkml:trace>
  <inkml:trace contextRef="#ctx0" brushRef="#br0" timeOffset="210204.204">22710 15216 391 0,'0'0'4'15,"0"0"1"-15,-7-12 2 0,7 12 1 16,-16-13 0-16,5 8 2 15,-4 0 0-15,-3 3 1 16,0 2-4-16,-1 8 0 0,1 6-3 16,0 5-1-1,0 6-1-15,7 4-1 0,1 2-2 16,7 0-1-16,3-1-2 15,9-3-4-15,10-3-4 16,3-6-7-16,6-8-10 16,1-9-19-16,1-6-14 0,2-7-12 15</inkml:trace>
  <inkml:trace contextRef="#ctx0" brushRef="#br0" timeOffset="210344.2068">22850 15237 392 0,'0'0'4'16,"0"0"3"-16,0 13 0 0,0 2 0 15,-3 3 1 1,3 4 1-16,0 3 0 0,3 3-1 15,2-2-7-15,5 2-10 0,0-2-43 16,5-10-28-16,5-8-2 16</inkml:trace>
  <inkml:trace contextRef="#ctx0" brushRef="#br0" timeOffset="210494.2098">22940 15086 456 0,'0'0'3'16,"0"0"-1"-16,0 0-1 0,-5-8-13 15,-6 4-66-15,11 4-2 16</inkml:trace>
  <inkml:trace contextRef="#ctx0" brushRef="#br0" timeOffset="211074.2214">23193 14744 396 0,'0'0'3'0,"0"0"1"0,12 18 2 15,-4-4-1-15,-1 5 1 16,-2 8 0-16,4 5 0 0,0 8 0 15,-5 2-3 1,-1 5-2-16,-1-1 0 0,-2 0-1 16,0-5 0-1,0-4 0-15,0-7 0 0,-2-6 2 16,2-7 1-16,-1-8 2 0,1-9 0 15,0 0 0-15,0 0 0 16,-7-12 0-16,7 0-1 16,0-3-1-16,3-2-2 15,7 1-1-15,3 0 0 0,5 4-1 16,6 5 0-1,0 7 0-15,4 4 0 0,2 12 0 16,0 4-1-16,-3 6 0 16,-5 3 1-16,-6 4-1 15,-3-2 1-15,-7-2 1 0,-6-3 1 16,-9-5 0-16,-7-4 2 15,-9-5 1-15,-3-4-1 0,-7-5 0 16,-7-3-2 0,0-1-3-16,-4-9-8 0,8-11-49 15,1 3-24 1,1-2-4-16</inkml:trace>
  <inkml:trace contextRef="#ctx0" brushRef="#br0" timeOffset="211694.2338">23708 14759 344 0,'0'0'8'0,"0"0"2"0,0 0 3 16,0 0 0-1,0 0 0-15,0 0 1 0,3 6 2 16,-3 4-1 0,-1 4-7-16,-3 3-2 0,1 4-1 15,0 6-2-15,0 3 0 0,3 4-2 16,0 4 0-16,4 1-1 15,5 0 0-15,2 4 0 16,3-3-1-16,0-2 0 16,6-3 1-16,1-4-1 0,4-7-1 15,1-3 1 1,-1-7 0-16,4-7 0 0,-3-7 1 15,4-5-1-15,-3-10 0 0,0-7-1 16,-4-4 0 0,-2-6 1-16,-1 0 1 0,-5 1 0 15,-5 0 1-15,-2 4 0 16,-3 5 1-16,-3 7 1 0,-4 4 1 15,2 11-1 1,-16 0 0-16,4 10 0 0,-4 9-1 16,3 5 1-1,-1 8 0-15,0 6-1 0,6 3 1 16,4 4 0-16,6-3-1 0,10 0-1 15,6-3 0-15,13-6-2 16,8-4-2-16,2-11-6 16,16-14-58-16,2-1-17 15</inkml:trace>
  <inkml:trace contextRef="#ctx0" brushRef="#br0" timeOffset="215064.3012">8142 17097 384 0,'0'0'2'16,"19"1"-1"-16,5 0 1 0,6 0 0 15,8 2 0-15,8 0 0 0,12 2 0 16,8 1 0 0,9 0-1-16,4 0-4 0,10-5-46 15,1 6-24-15,4-4-4 16</inkml:trace>
  <inkml:trace contextRef="#ctx0" brushRef="#br0" timeOffset="215634.3126">11476 17093 396 0,'0'0'3'16,"10"0"0"-16,1-2 0 0,5-2 1 15,5 1 0 1,5-2 0-16,6 0 0 0,7-1 0 16,2 1-3-16,4 3-1 15,3-1-2-15,5 3-3 0,3 0-1 16,5 5-5-1,-4 0-12-15,5-3-51 0,6 7-6 16</inkml:trace>
  <inkml:trace contextRef="#ctx0" brushRef="#br0" timeOffset="216104.322">14328 17009 418 0,'0'0'3'16,"12"0"1"-16,3 2 1 15,2-1 1-15,11 1 1 0,4-1 0 16,9 0 0 0,9-1 1-16,3 0-5 0,2 0-1 15,8 0-6-15,-2-5-6 0,10 1-11 16,-6-1-18-1,9-2-44-15,6 3-3 0</inkml:trace>
  <inkml:trace contextRef="#ctx0" brushRef="#br0" timeOffset="216604.332">17289 16961 390 0,'0'0'3'16,"0"0"2"-1,0 0 0-15,0 0 2 0,0 0 0 16,0 0 1 0,13 0 1-16,2 0 0 0,4-3-3 15,7 3-2-15,10 0 0 16,6-2-2-16,9 2-1 15,4-2-2-15,7 2-3 0,3 0-7 16,8 0-30-16,4 0-40 16,-2 2-3-16</inkml:trace>
  <inkml:trace contextRef="#ctx0" brushRef="#br0" timeOffset="217654.353">21193 16469 167 0,'0'0'7'15,"0"0"6"1,7 0 5-16,-7 0 6 0,11-4 2 16,-11 4 3-16,14-3 1 15,-14 3 2-15,7-9-4 16,-7 9-4-16,0 0-7 0,9-5-4 15,-9 5-3-15,0 0-4 16,0 0-1-16,-3 14-1 0,-4-2-1 16,1 8-1-1,-5 5-1-15,0 3 1 0,-3 6 0 16,3 4 0-1,-4 1 0-15,0 2-1 0,0 2-1 16,-2-6 0-16,4-1-3 16,-2-5-2-16,1-2-4 0,-1-5-4 15,4-2-10-15,0-4-21 16,-5-7-38-16,11 0-4 15</inkml:trace>
  <inkml:trace contextRef="#ctx0" brushRef="#br0" timeOffset="218284.3656">21442 16484 254 0,'0'0'5'0,"0"0"2"15,0 0 1 1,0 0 4-16,0 0 0 0,0 0 2 15,0 0 4-15,0 0 0 0,7 10-4 16,-7-10 1 0,0 0-2-16,12 7-3 0,-12-7-1 15,0 0-2-15,11 10-1 16,-11-10-2-16,0 21-2 0,0-5 0 15,-5 8 0 1,-3 2 1-16,-4 7 0 0,0 4 0 16,-3 1-1-1,2 0 1-15,-1-1 0 0,3-2-1 16,-2-7-4-16,7 0-9 0,-6-6-21 15,-4-4-48-15,8-1-3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FCCAB6E-C4E3-B645-BED8-84D82F04430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9DE7A76-74A2-B448-BB4D-6DDC0C6F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3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E7A76-74A2-B448-BB4D-6DDC0C6F15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67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E91B-4DD8-3B4D-8FAF-D6AC9FE4A5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6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6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6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8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5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0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3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7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8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7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960D0-0B92-4743-A608-F495A3CB2C7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0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tags" Target="../tags/tag6.xml"/><Relationship Id="rId7" Type="http://schemas.openxmlformats.org/officeDocument/2006/relationships/oleObject" Target="../embeddings/oleObject2.bin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tags" Target="../tags/tag10.xml"/><Relationship Id="rId7" Type="http://schemas.openxmlformats.org/officeDocument/2006/relationships/oleObject" Target="../embeddings/oleObject3.bin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emf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9124" y="510688"/>
            <a:ext cx="74915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BB2920-C16: Genetics</a:t>
            </a:r>
          </a:p>
          <a:p>
            <a:r>
              <a:rPr lang="en-US" sz="2800" dirty="0" smtClean="0"/>
              <a:t>Prof. Farny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Lecture 14</a:t>
            </a:r>
          </a:p>
          <a:p>
            <a:r>
              <a:rPr lang="en-US" sz="2800" dirty="0" smtClean="0"/>
              <a:t>2/17/17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Early Exam: Thursday March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, 4-5pm, HL116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Any student may elect to take the exam early (subject to nondisclosure agreement). No sign up or explanation necessary!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PS5 due Thursday 2/23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JC3 materials are posted, due Fri 2/24</a:t>
            </a:r>
          </a:p>
        </p:txBody>
      </p:sp>
    </p:spTree>
    <p:extLst>
      <p:ext uri="{BB962C8B-B14F-4D97-AF65-F5344CB8AC3E}">
        <p14:creationId xmlns:p14="http://schemas.microsoft.com/office/powerpoint/2010/main" val="368599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7253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In the absence of lactose, the </a:t>
            </a:r>
            <a:r>
              <a:rPr lang="en-US" sz="3200" dirty="0" err="1" smtClean="0"/>
              <a:t>lacI</a:t>
            </a:r>
            <a:r>
              <a:rPr lang="en-US" sz="3200" dirty="0" smtClean="0"/>
              <a:t> repressor protein binds the operator, and the operon is “off” - no transcription of the </a:t>
            </a:r>
            <a:r>
              <a:rPr lang="en-US" sz="3200" dirty="0" err="1" smtClean="0"/>
              <a:t>lacZ</a:t>
            </a:r>
            <a:r>
              <a:rPr lang="en-US" sz="3200" dirty="0" smtClean="0"/>
              <a:t> </a:t>
            </a:r>
            <a:r>
              <a:rPr lang="en-US" sz="3200" dirty="0" err="1" smtClean="0"/>
              <a:t>lacY</a:t>
            </a:r>
            <a:r>
              <a:rPr lang="en-US" sz="3200" dirty="0" smtClean="0"/>
              <a:t> and </a:t>
            </a:r>
            <a:r>
              <a:rPr lang="en-US" sz="3200" dirty="0" err="1" smtClean="0"/>
              <a:t>lacA</a:t>
            </a:r>
            <a:r>
              <a:rPr lang="en-US" sz="3200" dirty="0" smtClean="0"/>
              <a:t> genes</a:t>
            </a:r>
            <a:endParaRPr lang="en-US" sz="3200" dirty="0"/>
          </a:p>
        </p:txBody>
      </p:sp>
      <p:pic>
        <p:nvPicPr>
          <p:cNvPr id="4" name="Picture 2" descr="figure_11_06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01"/>
          <a:stretch/>
        </p:blipFill>
        <p:spPr bwMode="auto">
          <a:xfrm>
            <a:off x="304800" y="2347954"/>
            <a:ext cx="8531225" cy="362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16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125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When lactose is present, the lactose binds to the </a:t>
            </a:r>
            <a:r>
              <a:rPr lang="en-US" sz="2400" dirty="0" err="1" smtClean="0"/>
              <a:t>lacI</a:t>
            </a:r>
            <a:r>
              <a:rPr lang="en-US" sz="2400" dirty="0" smtClean="0"/>
              <a:t> repressor, the repressor can no longer bind the operator, and the operon is “on”  - transcription may begin, </a:t>
            </a:r>
            <a:r>
              <a:rPr lang="en-US" sz="2400" dirty="0" err="1" smtClean="0"/>
              <a:t>lacZ</a:t>
            </a:r>
            <a:r>
              <a:rPr lang="en-US" sz="2400" dirty="0" smtClean="0"/>
              <a:t> </a:t>
            </a:r>
            <a:r>
              <a:rPr lang="en-US" sz="2400" dirty="0" err="1" smtClean="0"/>
              <a:t>lacY</a:t>
            </a:r>
            <a:r>
              <a:rPr lang="en-US" sz="2400" dirty="0" smtClean="0"/>
              <a:t> and </a:t>
            </a:r>
            <a:r>
              <a:rPr lang="en-US" sz="2400" dirty="0" err="1" smtClean="0"/>
              <a:t>lacA</a:t>
            </a:r>
            <a:r>
              <a:rPr lang="en-US" sz="2400" dirty="0" smtClean="0"/>
              <a:t> are produced</a:t>
            </a:r>
            <a:endParaRPr lang="en-US" sz="2400" dirty="0"/>
          </a:p>
        </p:txBody>
      </p:sp>
      <p:pic>
        <p:nvPicPr>
          <p:cNvPr id="3" name="Picture 2" descr="figure_11_06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2"/>
          <a:stretch/>
        </p:blipFill>
        <p:spPr bwMode="auto">
          <a:xfrm>
            <a:off x="1735646" y="1787509"/>
            <a:ext cx="6724231" cy="404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1194" y="5365016"/>
            <a:ext cx="3762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u="sng" dirty="0" smtClean="0"/>
              <a:t>Induction</a:t>
            </a:r>
            <a:r>
              <a:rPr lang="en-US" dirty="0" smtClean="0"/>
              <a:t>: turning the operon “on”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effectors are called </a:t>
            </a:r>
            <a:r>
              <a:rPr lang="en-US" b="1" u="sng" dirty="0" smtClean="0"/>
              <a:t>inducers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system is referred to as </a:t>
            </a:r>
            <a:r>
              <a:rPr lang="en-US" b="1" u="sng" dirty="0" smtClean="0"/>
              <a:t>inducible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3353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igure 11-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1" t="52594" b="7565"/>
          <a:stretch/>
        </p:blipFill>
        <p:spPr bwMode="auto">
          <a:xfrm>
            <a:off x="2388870" y="1565910"/>
            <a:ext cx="4593165" cy="340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93321" y="4251960"/>
            <a:ext cx="1984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Break Out!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691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27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Let’s make some predictions about the effects of mutations on the function of the lac operon</a:t>
            </a:r>
            <a:endParaRPr lang="en-US" sz="3200" dirty="0"/>
          </a:p>
        </p:txBody>
      </p:sp>
      <p:pic>
        <p:nvPicPr>
          <p:cNvPr id="3" name="Picture 2" descr="figure_11_06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01"/>
          <a:stretch/>
        </p:blipFill>
        <p:spPr bwMode="auto">
          <a:xfrm>
            <a:off x="617036" y="1317277"/>
            <a:ext cx="4928005" cy="2094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" name="Picture 3" descr="figure_11_06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2"/>
          <a:stretch/>
        </p:blipFill>
        <p:spPr bwMode="auto">
          <a:xfrm>
            <a:off x="608769" y="3761274"/>
            <a:ext cx="4936272" cy="2972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32809" y="2054124"/>
            <a:ext cx="26539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would happen to the expression of Z Y and A if there was a deletion </a:t>
            </a:r>
            <a:r>
              <a:rPr lang="en-US" dirty="0" smtClean="0"/>
              <a:t>of </a:t>
            </a:r>
            <a:r>
              <a:rPr lang="en-US" dirty="0"/>
              <a:t>the operator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would happen to the expression of  Z Y and A if there is a mutation in the Lac I gene that prevents it from binding to lactose?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0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393700" y="320676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What would happen to the expression of Z Y and A if there was a deletion of the operator?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2397967"/>
            <a:ext cx="4114800" cy="3984674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Arial"/>
              <a:buAutoNum type="alphaUcPeriod"/>
            </a:pPr>
            <a:r>
              <a:rPr lang="en-US" dirty="0"/>
              <a:t>Z Y A would only be expressed in the presence of lactose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/>
              <a:t>Z Y A would only be expressed in the absence of lactose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Z Y A would always be expressed, regardless of lactose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Z Y A would never be expressed, regardless of lactose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469488792"/>
              </p:ext>
            </p:extLst>
          </p:nvPr>
        </p:nvGraphicFramePr>
        <p:xfrm>
          <a:off x="3839427" y="17145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39427" y="17145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/>
          <p:cNvSpPr/>
          <p:nvPr>
            <p:custDataLst>
              <p:tags r:id="rId5"/>
            </p:custDataLst>
          </p:nvPr>
        </p:nvSpPr>
        <p:spPr>
          <a:xfrm rot="10800000">
            <a:off x="254000" y="4390304"/>
            <a:ext cx="406400" cy="4064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gradFill flip="none" rotWithShape="1">
            <a:gsLst>
              <a:gs pos="0">
                <a:srgbClr val="00C8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igure_11_06a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3" b="62097"/>
          <a:stretch/>
        </p:blipFill>
        <p:spPr bwMode="auto">
          <a:xfrm>
            <a:off x="719672" y="1569875"/>
            <a:ext cx="4928005" cy="69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10093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27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Let’s make some predictions about the effects of mutations on the function of the lac operon</a:t>
            </a:r>
            <a:endParaRPr lang="en-US" sz="3200" dirty="0"/>
          </a:p>
        </p:txBody>
      </p:sp>
      <p:pic>
        <p:nvPicPr>
          <p:cNvPr id="3" name="Picture 2" descr="figure_11_06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01"/>
          <a:stretch/>
        </p:blipFill>
        <p:spPr bwMode="auto">
          <a:xfrm>
            <a:off x="617036" y="1317277"/>
            <a:ext cx="4928005" cy="2094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" name="Picture 3" descr="figure_11_06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2"/>
          <a:stretch/>
        </p:blipFill>
        <p:spPr bwMode="auto">
          <a:xfrm>
            <a:off x="608769" y="3761274"/>
            <a:ext cx="4936272" cy="2972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32809" y="2054124"/>
            <a:ext cx="26539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would happen to the expression of Z Y and A if there was a deletion </a:t>
            </a:r>
            <a:r>
              <a:rPr lang="en-US" dirty="0" smtClean="0"/>
              <a:t>of </a:t>
            </a:r>
            <a:r>
              <a:rPr lang="en-US" dirty="0"/>
              <a:t>the operator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would happen to the expression of  Z Y and A if there is a mutation in the Lac I gene that prevents it from binding to lactose?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8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/>
              <a:t>What would happen to the expression of  Z Y and A if there is a mutation in the Lac I gene that prevents it from binding to lactose?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2491273"/>
            <a:ext cx="4114800" cy="3958276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Arial"/>
              <a:buAutoNum type="alphaUcPeriod"/>
            </a:pPr>
            <a:r>
              <a:rPr lang="en-US" dirty="0"/>
              <a:t>Z Y A would only be expressed in the presence of lactose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/>
              <a:t>Z Y A would only be expressed in the absence of lactose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/>
              <a:t>Z Y A would always be expressed, regardless of lactose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/>
              <a:t>Z Y A would never be expressed, regardless of lactose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63547863"/>
              </p:ext>
            </p:extLst>
          </p:nvPr>
        </p:nvGraphicFramePr>
        <p:xfrm>
          <a:off x="4508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8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/>
          <p:cNvSpPr/>
          <p:nvPr>
            <p:custDataLst>
              <p:tags r:id="rId5"/>
            </p:custDataLst>
          </p:nvPr>
        </p:nvSpPr>
        <p:spPr>
          <a:xfrm rot="10800000">
            <a:off x="132080" y="5232021"/>
            <a:ext cx="406400" cy="4064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gradFill flip="none" rotWithShape="1">
            <a:gsLst>
              <a:gs pos="0">
                <a:srgbClr val="00C8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igure_11_06a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3" b="62097"/>
          <a:stretch/>
        </p:blipFill>
        <p:spPr bwMode="auto">
          <a:xfrm>
            <a:off x="859631" y="1691173"/>
            <a:ext cx="4928005" cy="69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2626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27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Let’s make some predictions about the effects of mutations on the function of the lac operon</a:t>
            </a:r>
            <a:endParaRPr lang="en-US" sz="3200" dirty="0"/>
          </a:p>
        </p:txBody>
      </p:sp>
      <p:pic>
        <p:nvPicPr>
          <p:cNvPr id="3" name="Picture 2" descr="figure_11_06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01"/>
          <a:stretch/>
        </p:blipFill>
        <p:spPr bwMode="auto">
          <a:xfrm>
            <a:off x="617036" y="1317277"/>
            <a:ext cx="4928005" cy="2094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" name="Picture 3" descr="figure_11_06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2"/>
          <a:stretch/>
        </p:blipFill>
        <p:spPr bwMode="auto">
          <a:xfrm>
            <a:off x="608769" y="3761274"/>
            <a:ext cx="4936272" cy="2972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32809" y="2054124"/>
            <a:ext cx="26539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would happen to the expression of Z Y and A if there was a deletion </a:t>
            </a:r>
            <a:r>
              <a:rPr lang="en-US" dirty="0" smtClean="0"/>
              <a:t>of </a:t>
            </a:r>
            <a:r>
              <a:rPr lang="en-US" dirty="0"/>
              <a:t>the operator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would happen to the expression of  Z Y and A if there is a mutation in the Lac I gene that prevents it from binding to lactose?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ure_11_0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85"/>
          <a:stretch/>
        </p:blipFill>
        <p:spPr bwMode="auto">
          <a:xfrm>
            <a:off x="2080581" y="1358798"/>
            <a:ext cx="6254097" cy="2464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1276" y="214662"/>
            <a:ext cx="7845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Heterozygotes can be made using F’ plasmids to create partial diploids of the operon with or without mutations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55514" y="5422308"/>
            <a:ext cx="6903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operator mutation: O</a:t>
            </a:r>
            <a:r>
              <a:rPr lang="en-US" baseline="30000" dirty="0" smtClean="0"/>
              <a:t>C </a:t>
            </a:r>
            <a:r>
              <a:rPr lang="en-US" b="1" u="sng" dirty="0" smtClean="0"/>
              <a:t>constitutive</a:t>
            </a:r>
            <a:r>
              <a:rPr lang="en-US" dirty="0" smtClean="0"/>
              <a:t> expression, repressor can’t bind operator, operon is always “on”</a:t>
            </a:r>
          </a:p>
          <a:p>
            <a:endParaRPr lang="en-US" dirty="0"/>
          </a:p>
          <a:p>
            <a:r>
              <a:rPr lang="en-US" dirty="0" smtClean="0"/>
              <a:t>Promoter mutation (P-) no polymerase binding = operon is always off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10860" y="2992143"/>
            <a:ext cx="34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F’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4161" y="1729402"/>
            <a:ext cx="1322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endogenote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61" y="3336655"/>
            <a:ext cx="5204703" cy="219873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Operators are </a:t>
            </a:r>
            <a:r>
              <a:rPr lang="en-US" sz="2000" b="1" u="sng" dirty="0" smtClean="0"/>
              <a:t>cis-acting</a:t>
            </a:r>
            <a:r>
              <a:rPr lang="en-US" sz="2000" dirty="0" smtClean="0"/>
              <a:t>: they must be in front of the operon they are regulating, on the </a:t>
            </a:r>
            <a:r>
              <a:rPr lang="en-US" sz="2000" b="1" i="1" dirty="0" smtClean="0"/>
              <a:t>same</a:t>
            </a:r>
            <a:r>
              <a:rPr lang="en-US" sz="2000" dirty="0" smtClean="0"/>
              <a:t> piece of DNA</a:t>
            </a:r>
            <a:r>
              <a:rPr lang="en-US" sz="2000" dirty="0"/>
              <a:t>	</a:t>
            </a:r>
            <a:r>
              <a:rPr lang="en-US" sz="2000" dirty="0" smtClean="0"/>
              <a:t>	CIS=SAME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43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ure_11_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6"/>
          <a:stretch/>
        </p:blipFill>
        <p:spPr bwMode="auto">
          <a:xfrm>
            <a:off x="930676" y="3012960"/>
            <a:ext cx="4775194" cy="205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05870" y="3916328"/>
            <a:ext cx="331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Making partial diploids can also help determine dominance</a:t>
            </a:r>
          </a:p>
          <a:p>
            <a:r>
              <a:rPr lang="en-US" dirty="0" smtClean="0"/>
              <a:t>In this case, the I</a:t>
            </a:r>
            <a:r>
              <a:rPr lang="en-US" baseline="30000" dirty="0" smtClean="0"/>
              <a:t>S</a:t>
            </a:r>
            <a:r>
              <a:rPr lang="en-US" dirty="0" smtClean="0"/>
              <a:t> mutation is dominant over the normal I</a:t>
            </a:r>
            <a:r>
              <a:rPr lang="en-US" baseline="30000" dirty="0" smtClean="0"/>
              <a:t>+</a:t>
            </a:r>
            <a:r>
              <a:rPr lang="en-US" dirty="0" smtClean="0"/>
              <a:t> allele, which is dominant over I-</a:t>
            </a:r>
            <a:endParaRPr lang="en-US" dirty="0"/>
          </a:p>
        </p:txBody>
      </p:sp>
      <p:pic>
        <p:nvPicPr>
          <p:cNvPr id="6" name="Picture 5" descr="figure_11_0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23"/>
          <a:stretch/>
        </p:blipFill>
        <p:spPr bwMode="auto">
          <a:xfrm>
            <a:off x="984334" y="1226392"/>
            <a:ext cx="4541702" cy="1649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170523" y="1226392"/>
            <a:ext cx="2396667" cy="2574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Repressors are </a:t>
            </a:r>
            <a:r>
              <a:rPr lang="en-US" sz="2000" b="1" u="sng" dirty="0" smtClean="0"/>
              <a:t>trans-acting: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they can regulate relevant operons regardless of whether they are encoded on the same DNA molecule</a:t>
            </a:r>
            <a:endParaRPr lang="en-US" sz="20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721276" y="214662"/>
            <a:ext cx="7845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Heterozygotes can be made using F’ plasmids to create partial diploids of the operon with or without mutations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92022" y="5277649"/>
            <a:ext cx="9706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Repressor mutations: </a:t>
            </a:r>
          </a:p>
          <a:p>
            <a:r>
              <a:rPr lang="en-US" dirty="0" smtClean="0"/>
              <a:t>I-, </a:t>
            </a:r>
            <a:r>
              <a:rPr lang="en-US" dirty="0" err="1" smtClean="0"/>
              <a:t>lacI</a:t>
            </a:r>
            <a:r>
              <a:rPr lang="en-US" dirty="0" smtClean="0"/>
              <a:t> protein is mutated or absent, cannot bind operator = operon constitutively “on”</a:t>
            </a:r>
          </a:p>
          <a:p>
            <a:r>
              <a:rPr lang="en-US" dirty="0" smtClean="0"/>
              <a:t>I</a:t>
            </a:r>
            <a:r>
              <a:rPr lang="en-US" baseline="30000" dirty="0" smtClean="0"/>
              <a:t>S</a:t>
            </a:r>
            <a:r>
              <a:rPr lang="en-US" dirty="0" smtClean="0"/>
              <a:t>, the super-repressor, cannot bind lactose, always bound to operator even when lactose</a:t>
            </a:r>
          </a:p>
          <a:p>
            <a:r>
              <a:rPr lang="en-US" dirty="0" smtClean="0"/>
              <a:t> is present = operon always “off”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8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</a:t>
            </a:r>
            <a:r>
              <a:rPr lang="en-US" dirty="0" smtClean="0">
                <a:solidFill>
                  <a:srgbClr val="FF0000"/>
                </a:solidFill>
              </a:rPr>
              <a:t>negative</a:t>
            </a:r>
            <a:r>
              <a:rPr lang="en-US" dirty="0" smtClean="0"/>
              <a:t> regulation of the lac operon by </a:t>
            </a:r>
            <a:r>
              <a:rPr lang="en-US" dirty="0" smtClean="0">
                <a:solidFill>
                  <a:srgbClr val="FF0000"/>
                </a:solidFill>
              </a:rPr>
              <a:t>lactose</a:t>
            </a:r>
          </a:p>
          <a:p>
            <a:r>
              <a:rPr lang="en-US" dirty="0" smtClean="0"/>
              <a:t>Predict the transcriptional state of the operon under certain physiological conditions, or in response to particular mutations.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495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lactose analog IPTG can bind the </a:t>
            </a:r>
            <a:r>
              <a:rPr lang="en-US" dirty="0" err="1" smtClean="0"/>
              <a:t>lacI</a:t>
            </a:r>
            <a:r>
              <a:rPr lang="en-US" dirty="0" smtClean="0"/>
              <a:t> repressor, but cannot be cleaved by B-</a:t>
            </a:r>
            <a:r>
              <a:rPr lang="en-US" dirty="0" err="1" smtClean="0"/>
              <a:t>galactosidase</a:t>
            </a:r>
            <a:endParaRPr lang="en-US" dirty="0"/>
          </a:p>
        </p:txBody>
      </p:sp>
      <p:pic>
        <p:nvPicPr>
          <p:cNvPr id="3" name="Picture 2" descr="figure_11_0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69"/>
          <a:stretch/>
        </p:blipFill>
        <p:spPr bwMode="auto">
          <a:xfrm>
            <a:off x="1941702" y="2558054"/>
            <a:ext cx="2529691" cy="1844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4" descr="Screen Shot 2013-02-18 at 1.26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547" y="4652596"/>
            <a:ext cx="3038312" cy="17857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90946" y="6253679"/>
            <a:ext cx="85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lactose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-Point Star 1"/>
          <p:cNvSpPr/>
          <p:nvPr/>
        </p:nvSpPr>
        <p:spPr>
          <a:xfrm>
            <a:off x="1460810" y="970155"/>
            <a:ext cx="1851102" cy="1326996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5-Point Star 2"/>
          <p:cNvSpPr/>
          <p:nvPr/>
        </p:nvSpPr>
        <p:spPr>
          <a:xfrm>
            <a:off x="1780478" y="1234067"/>
            <a:ext cx="1851102" cy="1326996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/>
          <p:cNvSpPr/>
          <p:nvPr/>
        </p:nvSpPr>
        <p:spPr>
          <a:xfrm>
            <a:off x="2271132" y="1523999"/>
            <a:ext cx="1851102" cy="1326996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2706029" y="1821364"/>
            <a:ext cx="1851102" cy="1326996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2973659" y="2187497"/>
            <a:ext cx="1851102" cy="1326996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3330497" y="2449551"/>
            <a:ext cx="1851102" cy="1326996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3631580" y="2850995"/>
            <a:ext cx="1851102" cy="1326996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4557131" y="3408554"/>
            <a:ext cx="1851102" cy="1326996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4122234" y="3113049"/>
            <a:ext cx="1851102" cy="1326996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4657493" y="3490333"/>
            <a:ext cx="2791522" cy="189942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Break Out!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8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0722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Consider the affects of the following mutations on the function of </a:t>
            </a:r>
            <a:r>
              <a:rPr lang="en-US" sz="2400" dirty="0" err="1" smtClean="0"/>
              <a:t>lacZ</a:t>
            </a:r>
            <a:r>
              <a:rPr lang="en-US" sz="2400" dirty="0" smtClean="0"/>
              <a:t> and </a:t>
            </a:r>
            <a:r>
              <a:rPr lang="en-US" sz="2400" dirty="0" err="1" smtClean="0"/>
              <a:t>lacY</a:t>
            </a:r>
            <a:r>
              <a:rPr lang="en-US" sz="2400" dirty="0" smtClean="0"/>
              <a:t>, as well as the result for the cell:</a:t>
            </a:r>
            <a:endParaRPr lang="en-US" sz="2400" dirty="0"/>
          </a:p>
        </p:txBody>
      </p:sp>
      <p:pic>
        <p:nvPicPr>
          <p:cNvPr id="3" name="Picture 2" descr="table_11_0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9" t="19569" b="61196"/>
          <a:stretch/>
        </p:blipFill>
        <p:spPr bwMode="auto">
          <a:xfrm>
            <a:off x="733303" y="2777547"/>
            <a:ext cx="7870204" cy="554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31320" y="350033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I+ O+ Z+ Y+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4119" y="4107594"/>
            <a:ext cx="118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I- O+ Z+ Y+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4119" y="4733671"/>
            <a:ext cx="124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I+ O</a:t>
            </a:r>
            <a:r>
              <a:rPr lang="en-US" baseline="30000" dirty="0" smtClean="0"/>
              <a:t>C</a:t>
            </a:r>
            <a:r>
              <a:rPr lang="en-US" dirty="0" smtClean="0"/>
              <a:t> Z+ Y+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3575" y="5345683"/>
            <a:ext cx="122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30000" dirty="0" smtClean="0"/>
              <a:t>S</a:t>
            </a:r>
            <a:r>
              <a:rPr lang="en-US" dirty="0" smtClean="0"/>
              <a:t> O+ Z+ Y+</a:t>
            </a:r>
            <a:endParaRPr lang="en-US" dirty="0"/>
          </a:p>
        </p:txBody>
      </p:sp>
      <p:pic>
        <p:nvPicPr>
          <p:cNvPr id="9" name="Picture 2" descr="figure_11_06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5" t="22418" b="55912"/>
          <a:stretch/>
        </p:blipFill>
        <p:spPr bwMode="auto">
          <a:xfrm>
            <a:off x="2056838" y="1782703"/>
            <a:ext cx="5007964" cy="58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22197" y="2279094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21791" y="2132035"/>
            <a:ext cx="158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          Y          A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78094" y="2078371"/>
            <a:ext cx="87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       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13575" y="5967007"/>
            <a:ext cx="124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 O+ Z+ Y+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6944" y="6433521"/>
            <a:ext cx="387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anything not listed is assumed </a:t>
            </a:r>
            <a:r>
              <a:rPr lang="en-US" dirty="0" err="1" smtClean="0"/>
              <a:t>wildtype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805480" y="3508920"/>
              <a:ext cx="5931720" cy="26618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1800" y="3492360"/>
                <a:ext cx="5957280" cy="268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001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many of you have studied the lac operon?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>
              <a:buFont typeface="Arial"/>
              <a:buAutoNum type="alphaUcPeriod"/>
            </a:pPr>
            <a:r>
              <a:rPr lang="en-US" dirty="0" smtClean="0"/>
              <a:t>Yes, many times, I’m quite comfortable with it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Once or twice but I’m rusty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Never, this would be the first time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73054984"/>
              </p:ext>
            </p:extLst>
          </p:nvPr>
        </p:nvGraphicFramePr>
        <p:xfrm>
          <a:off x="3754120" y="158877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Chart" r:id="rId6" imgW="4571952" imgH="5143584" progId="MSGraph.Chart.8">
                  <p:embed followColorScheme="full"/>
                </p:oleObj>
              </mc:Choice>
              <mc:Fallback>
                <p:oleObj name="Chart" r:id="rId6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54120" y="158877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44574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00522"/>
            <a:ext cx="8229600" cy="1143000"/>
          </a:xfrm>
        </p:spPr>
        <p:txBody>
          <a:bodyPr/>
          <a:lstStyle/>
          <a:p>
            <a:r>
              <a:rPr lang="en-US" dirty="0" smtClean="0"/>
              <a:t>Regulating Gene Expression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8024" y="1227936"/>
            <a:ext cx="78282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Most genes aren’t “on” all the time. Why not?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 smtClean="0"/>
              <a:t>Conserves energy and resources (you don’t bother to carry around your ski boots and an umbrella on a sunny day in July, do you?)</a:t>
            </a:r>
          </a:p>
          <a:p>
            <a:pPr marL="342900" indent="-342900">
              <a:buAutoNum type="arabicParenR"/>
            </a:pPr>
            <a:r>
              <a:rPr lang="en-US" dirty="0" smtClean="0"/>
              <a:t>Different cell types have different metabolic and/or structural needs (neurons vs. skin vs. liver)</a:t>
            </a:r>
          </a:p>
          <a:p>
            <a:endParaRPr lang="en-US" dirty="0"/>
          </a:p>
          <a:p>
            <a:r>
              <a:rPr lang="en-US" b="1" dirty="0" smtClean="0"/>
              <a:t>What are the signals/triggers that tell a cell to turn genes on or off?</a:t>
            </a:r>
          </a:p>
          <a:p>
            <a:endParaRPr lang="en-US" b="1" dirty="0"/>
          </a:p>
          <a:p>
            <a:r>
              <a:rPr lang="en-US" dirty="0" smtClean="0"/>
              <a:t>	- Environment (internal or external, nutrients available, temperature, other individuals or organisms nearby, </a:t>
            </a:r>
            <a:r>
              <a:rPr lang="en-US" dirty="0" err="1" smtClean="0"/>
              <a:t>etc</a:t>
            </a:r>
            <a:r>
              <a:rPr lang="en-US" dirty="0" smtClean="0"/>
              <a:t>, etc….)</a:t>
            </a:r>
          </a:p>
          <a:p>
            <a:endParaRPr lang="en-US" dirty="0"/>
          </a:p>
          <a:p>
            <a:r>
              <a:rPr lang="en-US" dirty="0" smtClean="0"/>
              <a:t>Example: E. coli are </a:t>
            </a:r>
            <a:r>
              <a:rPr lang="en-US" b="1" i="1" dirty="0" err="1" smtClean="0"/>
              <a:t>prototrophs</a:t>
            </a:r>
            <a:r>
              <a:rPr lang="en-US" dirty="0" smtClean="0"/>
              <a:t> (can make the carbon sources they need for growth), but can turn genes on or off depending upon which carbon sources are available</a:t>
            </a:r>
          </a:p>
          <a:p>
            <a:endParaRPr lang="en-US" dirty="0"/>
          </a:p>
          <a:p>
            <a:r>
              <a:rPr lang="en-US" b="1" dirty="0" smtClean="0"/>
              <a:t>In order for this to work, you need ?????</a:t>
            </a:r>
          </a:p>
          <a:p>
            <a:pPr marL="342900" indent="-342900">
              <a:buAutoNum type="arabicParenR"/>
            </a:pPr>
            <a:r>
              <a:rPr lang="en-US" dirty="0" smtClean="0"/>
              <a:t>A way of sensing what’s available in the environment</a:t>
            </a:r>
          </a:p>
          <a:p>
            <a:pPr marL="342900" indent="-342900">
              <a:buAutoNum type="arabicParenR"/>
            </a:pPr>
            <a:r>
              <a:rPr lang="en-US" dirty="0" smtClean="0"/>
              <a:t>A way of flipping a gene on or off, like a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7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5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E. coli </a:t>
            </a:r>
            <a:r>
              <a:rPr lang="en-US" dirty="0" smtClean="0"/>
              <a:t>as a model for gene regulation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924" y="3372558"/>
            <a:ext cx="5812574" cy="218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2763" y="1064234"/>
            <a:ext cx="738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Haploid – one copy of each gene, single large circular chromosome, mutations will be expressed (no heterozygous state)</a:t>
            </a:r>
          </a:p>
          <a:p>
            <a:endParaRPr lang="en-US" dirty="0"/>
          </a:p>
          <a:p>
            <a:r>
              <a:rPr lang="en-US" dirty="0" smtClean="0"/>
              <a:t>HOWEVER</a:t>
            </a:r>
          </a:p>
          <a:p>
            <a:endParaRPr lang="en-US" dirty="0"/>
          </a:p>
          <a:p>
            <a:r>
              <a:rPr lang="en-US" dirty="0" smtClean="0"/>
              <a:t>Using plasmids, you can create a second copy of a gene if you wish (in order to examine dominance of different mutations)</a:t>
            </a:r>
          </a:p>
          <a:p>
            <a:r>
              <a:rPr lang="en-US" dirty="0" smtClean="0"/>
              <a:t>These plasmids are called “F’ plasmids”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5987" y="5671124"/>
            <a:ext cx="8481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Lactose metabolism: </a:t>
            </a:r>
            <a:r>
              <a:rPr lang="en-US" i="1" dirty="0" smtClean="0"/>
              <a:t>E coli </a:t>
            </a:r>
            <a:r>
              <a:rPr lang="en-US" dirty="0" smtClean="0"/>
              <a:t>can use lactose as a carbon source but only when </a:t>
            </a:r>
            <a:r>
              <a:rPr lang="en-US" dirty="0" err="1" smtClean="0"/>
              <a:t>galactose</a:t>
            </a:r>
            <a:r>
              <a:rPr lang="en-US" dirty="0" smtClean="0"/>
              <a:t> and glucose are not available, turns on lactose metabolizing genes only when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5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05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Genes can be either positively or negatively regulated</a:t>
            </a:r>
            <a:endParaRPr lang="en-US" sz="2800" dirty="0"/>
          </a:p>
        </p:txBody>
      </p:sp>
      <p:pic>
        <p:nvPicPr>
          <p:cNvPr id="3" name="Picture 2" descr="figure_11_0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60" b="15069"/>
          <a:stretch/>
        </p:blipFill>
        <p:spPr bwMode="auto">
          <a:xfrm>
            <a:off x="304801" y="1727208"/>
            <a:ext cx="4166594" cy="28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9174" y="5863140"/>
            <a:ext cx="7412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Activator and repressor proteins can be both the “switches” (on/off) and the environmental sensors (they have to know when to bind and when not to)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615239"/>
            <a:ext cx="3674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Activator </a:t>
            </a:r>
            <a:r>
              <a:rPr lang="en-US" dirty="0" smtClean="0"/>
              <a:t>must be </a:t>
            </a:r>
            <a:r>
              <a:rPr lang="en-US" i="1" dirty="0" smtClean="0"/>
              <a:t>present</a:t>
            </a:r>
            <a:r>
              <a:rPr lang="en-US" dirty="0" smtClean="0"/>
              <a:t> for transcription to occur (Think: regulator protein flips gene ON)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7390" y="4588759"/>
            <a:ext cx="3273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Repressor</a:t>
            </a:r>
            <a:r>
              <a:rPr lang="en-US" dirty="0" smtClean="0"/>
              <a:t> must be </a:t>
            </a:r>
            <a:r>
              <a:rPr lang="en-US" i="1" dirty="0" smtClean="0"/>
              <a:t>absent</a:t>
            </a:r>
            <a:r>
              <a:rPr lang="en-US" dirty="0" smtClean="0"/>
              <a:t> for transcription to occur (Think: regulator protein flips gene OFF)</a:t>
            </a:r>
            <a:endParaRPr lang="en-US" dirty="0"/>
          </a:p>
        </p:txBody>
      </p:sp>
      <p:pic>
        <p:nvPicPr>
          <p:cNvPr id="7" name="Picture 6" descr="figure_11_0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8" b="15069"/>
          <a:stretch/>
        </p:blipFill>
        <p:spPr bwMode="auto">
          <a:xfrm>
            <a:off x="4668135" y="1700728"/>
            <a:ext cx="4320290" cy="28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21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Activators and Repressors respond to </a:t>
            </a:r>
            <a:r>
              <a:rPr lang="en-US" sz="2800" b="1" u="sng" dirty="0" smtClean="0"/>
              <a:t>effectors</a:t>
            </a:r>
            <a:r>
              <a:rPr lang="en-US" sz="2800" dirty="0" smtClean="0"/>
              <a:t> in the environment</a:t>
            </a:r>
            <a:endParaRPr lang="en-US" sz="2800" dirty="0"/>
          </a:p>
        </p:txBody>
      </p:sp>
      <p:pic>
        <p:nvPicPr>
          <p:cNvPr id="3" name="Picture 4" descr="figure 11-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5"/>
          <a:stretch/>
        </p:blipFill>
        <p:spPr bwMode="auto">
          <a:xfrm>
            <a:off x="988178" y="1643974"/>
            <a:ext cx="4550753" cy="319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88178" y="4841471"/>
            <a:ext cx="769862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DNA-binding domain</a:t>
            </a:r>
            <a:r>
              <a:rPr lang="en-US" dirty="0" smtClean="0"/>
              <a:t>:  contacts the DNA</a:t>
            </a:r>
          </a:p>
          <a:p>
            <a:endParaRPr lang="en-US" dirty="0"/>
          </a:p>
          <a:p>
            <a:r>
              <a:rPr lang="en-US" b="1" u="sng" dirty="0" smtClean="0"/>
              <a:t>Allosteric site</a:t>
            </a:r>
            <a:r>
              <a:rPr lang="en-US" dirty="0" smtClean="0"/>
              <a:t>: the “sensor”, binds the effector</a:t>
            </a:r>
          </a:p>
          <a:p>
            <a:endParaRPr lang="en-US" dirty="0"/>
          </a:p>
          <a:p>
            <a:r>
              <a:rPr lang="en-US" b="1" u="sng" dirty="0" smtClean="0"/>
              <a:t>Effector</a:t>
            </a:r>
            <a:r>
              <a:rPr lang="en-US" dirty="0" smtClean="0"/>
              <a:t>: the “signal” in the environment that the regulatory protein responds to</a:t>
            </a:r>
          </a:p>
          <a:p>
            <a:r>
              <a:rPr lang="en-US" dirty="0" smtClean="0"/>
              <a:t>(Example: carbon sources, lactose)</a:t>
            </a:r>
            <a:endParaRPr lang="en-US" dirty="0"/>
          </a:p>
        </p:txBody>
      </p:sp>
      <p:pic>
        <p:nvPicPr>
          <p:cNvPr id="5" name="Picture 4" descr="Screen Shot 2013-02-18 at 1.17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79" y="2252183"/>
            <a:ext cx="2697421" cy="35221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9379" y="1765179"/>
            <a:ext cx="255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lacI</a:t>
            </a:r>
            <a:r>
              <a:rPr lang="en-US" dirty="0" smtClean="0"/>
              <a:t> repressor protein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ure_11_0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82"/>
          <a:stretch/>
        </p:blipFill>
        <p:spPr bwMode="auto">
          <a:xfrm>
            <a:off x="1855258" y="1697639"/>
            <a:ext cx="6014396" cy="2140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9080" y="4094187"/>
            <a:ext cx="73152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Promoter</a:t>
            </a:r>
            <a:r>
              <a:rPr lang="en-US" dirty="0" smtClean="0"/>
              <a:t>: binding site for RNA polymerase</a:t>
            </a:r>
          </a:p>
          <a:p>
            <a:endParaRPr lang="en-US" dirty="0"/>
          </a:p>
          <a:p>
            <a:r>
              <a:rPr lang="en-US" b="1" u="sng" dirty="0" smtClean="0"/>
              <a:t>Operator</a:t>
            </a:r>
            <a:r>
              <a:rPr lang="en-US" dirty="0" smtClean="0"/>
              <a:t>: between the promoter and the transcription start site, binding site for the </a:t>
            </a:r>
            <a:r>
              <a:rPr lang="en-US" dirty="0" err="1" smtClean="0"/>
              <a:t>lacI</a:t>
            </a:r>
            <a:r>
              <a:rPr lang="en-US" dirty="0" smtClean="0"/>
              <a:t> protein</a:t>
            </a:r>
          </a:p>
          <a:p>
            <a:endParaRPr lang="en-US" b="1" u="sng" dirty="0"/>
          </a:p>
          <a:p>
            <a:r>
              <a:rPr lang="en-US" b="1" u="sng" dirty="0" err="1" smtClean="0"/>
              <a:t>lacI</a:t>
            </a:r>
            <a:r>
              <a:rPr lang="en-US" b="1" u="sng" dirty="0" smtClean="0"/>
              <a:t>, repressor protein</a:t>
            </a:r>
            <a:r>
              <a:rPr lang="en-US" dirty="0" smtClean="0"/>
              <a:t>: made by a separate gene in the genome (not regulated, always made, and therefore technically not part of the operon, but critical to its function). Binds to the operator.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971" y="3653839"/>
            <a:ext cx="248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Regulatory components: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Example of negative regulation: the lac operon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055249" y="981522"/>
            <a:ext cx="744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Operon</a:t>
            </a:r>
            <a:r>
              <a:rPr lang="en-US" dirty="0" smtClean="0"/>
              <a:t>: a region of DNA that includes a </a:t>
            </a:r>
            <a:r>
              <a:rPr lang="en-US" dirty="0" err="1" smtClean="0"/>
              <a:t>multigenic</a:t>
            </a:r>
            <a:r>
              <a:rPr lang="en-US" dirty="0" smtClean="0"/>
              <a:t> (multi-</a:t>
            </a:r>
            <a:r>
              <a:rPr lang="en-US" dirty="0" err="1" smtClean="0"/>
              <a:t>cistronic</a:t>
            </a:r>
            <a:r>
              <a:rPr lang="en-US" dirty="0" smtClean="0"/>
              <a:t>) mRNA, and the regulatory elements that control the transcription of that mRNA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3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ure_11_0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82"/>
          <a:stretch/>
        </p:blipFill>
        <p:spPr bwMode="auto">
          <a:xfrm>
            <a:off x="1891029" y="1346084"/>
            <a:ext cx="5978625" cy="2128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" name="Picture 3" descr="figure_11_0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07"/>
          <a:stretch/>
        </p:blipFill>
        <p:spPr bwMode="auto">
          <a:xfrm>
            <a:off x="5673682" y="3788593"/>
            <a:ext cx="2834258" cy="1556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4026924"/>
            <a:ext cx="52304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l</a:t>
            </a:r>
            <a:r>
              <a:rPr lang="en-US" b="1" u="sng" dirty="0" err="1" smtClean="0"/>
              <a:t>acZ</a:t>
            </a:r>
            <a:r>
              <a:rPr lang="en-US" b="1" u="sng" dirty="0" smtClean="0"/>
              <a:t>, encodes B-</a:t>
            </a:r>
            <a:r>
              <a:rPr lang="en-US" b="1" u="sng" dirty="0" err="1" smtClean="0"/>
              <a:t>galactosidase</a:t>
            </a:r>
            <a:r>
              <a:rPr lang="en-US" dirty="0" smtClean="0"/>
              <a:t>: cleaves lactose into </a:t>
            </a:r>
            <a:r>
              <a:rPr lang="en-US" dirty="0" err="1" smtClean="0"/>
              <a:t>galactose</a:t>
            </a:r>
            <a:r>
              <a:rPr lang="en-US" dirty="0" smtClean="0"/>
              <a:t> and glucose</a:t>
            </a:r>
          </a:p>
          <a:p>
            <a:endParaRPr lang="en-US" dirty="0"/>
          </a:p>
          <a:p>
            <a:r>
              <a:rPr lang="en-US" b="1" u="sng" dirty="0" err="1" smtClean="0"/>
              <a:t>lacY</a:t>
            </a:r>
            <a:r>
              <a:rPr lang="en-US" b="1" u="sng" dirty="0" smtClean="0"/>
              <a:t>, lactose </a:t>
            </a:r>
            <a:r>
              <a:rPr lang="en-US" b="1" u="sng" dirty="0" err="1" smtClean="0"/>
              <a:t>permease</a:t>
            </a:r>
            <a:r>
              <a:rPr lang="en-US" dirty="0" smtClean="0"/>
              <a:t>: a transport protein that brings lactose into the cell from the environment</a:t>
            </a:r>
          </a:p>
          <a:p>
            <a:endParaRPr lang="en-US" dirty="0"/>
          </a:p>
          <a:p>
            <a:r>
              <a:rPr lang="en-US" dirty="0" err="1" smtClean="0"/>
              <a:t>lacA</a:t>
            </a:r>
            <a:r>
              <a:rPr lang="en-US" dirty="0" smtClean="0"/>
              <a:t>, </a:t>
            </a:r>
            <a:r>
              <a:rPr lang="en-US" dirty="0" err="1" smtClean="0"/>
              <a:t>galactose</a:t>
            </a:r>
            <a:r>
              <a:rPr lang="en-US" dirty="0" smtClean="0"/>
              <a:t> </a:t>
            </a:r>
            <a:r>
              <a:rPr lang="en-US" dirty="0" err="1" smtClean="0"/>
              <a:t>transacetylase</a:t>
            </a:r>
            <a:r>
              <a:rPr lang="en-US" dirty="0" smtClean="0"/>
              <a:t>, exact role remains uncertain, but not essential for lactose metabolism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055" y="3603927"/>
            <a:ext cx="177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Structural genes: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Example of negative regulation: the lac operon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457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BC4CCABF830A46BD8BC3CB771EE0C841"/>
  <p:tag name="TPVERSION" val="5"/>
  <p:tag name="TPFULLVERSION" val="5.3.1.3337"/>
  <p:tag name="PPTVERSION" val="15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NUMBERFORMAT" val="0"/>
  <p:tag name="LABELFORMAT" val="0"/>
  <p:tag name="COLORTYPE" val="SCHEM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71C9E6D1C3FA4BB98287E0AC8323B159&lt;/guid&gt;&#10;        &lt;description /&gt;&#10;        &lt;date&gt;2/19/2016 2:46:56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2E94D3434A624FC9BA95AD3129BC15C3&lt;/guid&gt;&#10;            &lt;repollguid&gt;C5329B06C7B449658F3C608B8247BB9E&lt;/repollguid&gt;&#10;            &lt;sourceid&gt;437E529620E343599183D62587CCE0CE&lt;/sourceid&gt;&#10;            &lt;questiontext&gt;How many of you have studied the lac operon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D9CBA85A946040F2BFD92331A4D60250&lt;/guid&gt;&#10;                    &lt;answertext&gt;Yes, many times, I’m quite comfortable with it&lt;/answertext&gt;&#10;                    &lt;valuetype&gt;0&lt;/valuetype&gt;&#10;                &lt;/answer&gt;&#10;                &lt;answer&gt;&#10;                    &lt;guid&gt;0AFD408C8249475C8EDEF3C58FA5EC4D&lt;/guid&gt;&#10;                    &lt;answertext&gt;Once or twice but I’m rusty&lt;/answertext&gt;&#10;                    &lt;valuetype&gt;0&lt;/valuetype&gt;&#10;                &lt;/answer&gt;&#10;                &lt;answer&gt;&#10;                    &lt;guid&gt;B281D3C25B0344CA811A891CAD4B33B3&lt;/guid&gt;&#10;                    &lt;answertext&gt;Never, this would be the first time&lt;/answertext&gt;&#10;                    &lt;valuetype&gt;0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How many of you have studied the lac operon?[;crlf;]64[;]64[;]64[;]False[;]0[;][;crlf;]2.390625[;]2[;]0.576009643473961[;]0.331787109375[;crlf;]3[;]0[;]Yes, many times, I’m quite comfortable with it1[;]Yes, many times, I’m quite comfortable with it[;][;crlf;]33[;]0[;]Once or twice but I’m rusty2[;]Once or twice but I’m rusty[;][;crlf;]28[;]0[;]Never, this would be the first time3[;]Never, this would be the first time[;]"/>
  <p:tag name="HASRESULTS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63D9B3C951DA488DB423E675423555E4&lt;/guid&gt;&#10;        &lt;description /&gt;&#10;        &lt;date&gt;2/25/2014 11:22:33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354CC874D821401C8C7C31278B4C37B8&lt;/guid&gt;&#10;            &lt;repollguid&gt;242C8C62B72D49BA819CD58F490DBF1A&lt;/repollguid&gt;&#10;            &lt;sourceid&gt;9C568C17E67D4D46BC7A294F83165983&lt;/sourceid&gt;&#10;            &lt;questiontext&gt;What would happen to the expression of Z Y and A if there was a deletion of the operator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DF08CFF557B54C68B221C05B935B4392&lt;/guid&gt;&#10;                    &lt;answertext&gt;Z Y A would only be expressed in the presence of lactose&lt;/answertext&gt;&#10;                    &lt;valuetype&gt;-1&lt;/valuetype&gt;&#10;                &lt;/answer&gt;&#10;                &lt;answer&gt;&#10;                    &lt;guid&gt;C61964FC36674829938789F585734666&lt;/guid&gt;&#10;                    &lt;answertext&gt;Z Y A would only be expressed in the absence of lactose&lt;/answertext&gt;&#10;                    &lt;valuetype&gt;-1&lt;/valuetype&gt;&#10;                &lt;/answer&gt;&#10;                &lt;answer&gt;&#10;                    &lt;guid&gt;9430FABAECCF455FACC2EE537916A893&lt;/guid&gt;&#10;                    &lt;answertext&gt;Z Y A would always be expressed, regardless of lactose&lt;/answertext&gt;&#10;                    &lt;valuetype&gt;1&lt;/valuetype&gt;&#10;                &lt;/answer&gt;&#10;                &lt;answer&gt;&#10;                    &lt;guid&gt;B25DD501059241A88E2F5FA8A1730433&lt;/guid&gt;&#10;                    &lt;answertext&gt;Z Y A would never be expressed, regardless of lactose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What would happen to the expression of Z Y and A if there was a deletion of the operator?[;crlf;]65[;]65[;]65[;]False[;]53[;][;crlf;]3.01538461538462[;]3[;]0.568190317311366[;]0.322840236686391[;crlf;]3[;]-1[;]Z Y A would only be expressed in the presence of lactose1[;]Z Y A would only be expressed in the presence of lactose[;][;crlf;]1[;]-1[;]Z Y A would only be expressed in the absence of lactose2[;]Z Y A would only be expressed in the absence of lactose[;][;crlf;]53[;]1[;]Z Y A would always be expressed, regardless of lactose3[;]Z Y A would always be expressed, regardless of lactose[;][;crlf;]8[;]-1[;]Z Y A would never be expressed, regardless of lactose4[;]Z Y A would never be expressed, regardless of lactose[;]"/>
  <p:tag name="HASRESULTS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NUMBERFORMAT" val="0"/>
  <p:tag name="LABELFORMAT" val="0"/>
  <p:tag name="COLORTYPE" val="SCHEM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921388D35C6B4FCCB21A3C3230AC1FA6&lt;/guid&gt;&#10;        &lt;description /&gt;&#10;        &lt;date&gt;2/25/2014 11:26:18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14FDDDB226274246ACB4D40EDEF28CD4&lt;/guid&gt;&#10;            &lt;repollguid&gt;66A104EF0F1842F8BF8CBFB54C299385&lt;/repollguid&gt;&#10;            &lt;sourceid&gt;188772B0479D4142A5315482F0416CE3&lt;/sourceid&gt;&#10;            &lt;questiontext&gt;What would happen to the expression of  Z Y and A if there is a mutation in the Lac I gene that prevents it from binding to lactos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A6385F5BFAFC44168C9BA85BCA87797A&lt;/guid&gt;&#10;                    &lt;answertext&gt;Z Y A would only be expressed in the presence of lactose&lt;/answertext&gt;&#10;                    &lt;valuetype&gt;-1&lt;/valuetype&gt;&#10;                &lt;/answer&gt;&#10;                &lt;answer&gt;&#10;                    &lt;guid&gt;6647C4C241254878B739DF4B7DF54983&lt;/guid&gt;&#10;                    &lt;answertext&gt;Z Y A would only be expressed in the absence of lactose&lt;/answertext&gt;&#10;                    &lt;valuetype&gt;-1&lt;/valuetype&gt;&#10;                &lt;/answer&gt;&#10;                &lt;answer&gt;&#10;                    &lt;guid&gt;B7FC4470D35343649FE2316C097D1FA2&lt;/guid&gt;&#10;                    &lt;answertext&gt;Z Y A would always be expressed, regardless of lactose&lt;/answertext&gt;&#10;                    &lt;valuetype&gt;-1&lt;/valuetype&gt;&#10;                &lt;/answer&gt;&#10;                &lt;answer&gt;&#10;                    &lt;guid&gt;CC3FBA82630B4EB193A3C663C10EDD67&lt;/guid&gt;&#10;                    &lt;answertext&gt;Z Y A would never be expressed, regardless of lactose&lt;/answertext&gt;&#10;                    &lt;valuetype&gt;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What would happen to the expression of  Z Y and A if there is a mutation in the Lac I gene that prevents it from binding to lactose?[;crlf;]65[;]65[;]65[;]False[;]52[;][;crlf;]3.53846153846154[;]4[;]1.00883669604646[;]1.01775147928994[;crlf;]8[;]-1[;]Z Y A would only be expressed in the presence of lactose1[;]Z Y A would only be expressed in the presence of lactose[;][;crlf;]1[;]-1[;]Z Y A would only be expressed in the absence of lactose2[;]Z Y A would only be expressed in the absence of lactose[;][;crlf;]4[;]-1[;]Z Y A would always be expressed, regardless of lactose3[;]Z Y A would always be expressed, regardless of lactose[;][;crlf;]52[;]1[;]Z Y A would never be expressed, regardless of lactose4[;]Z Y A would never be expressed, regardless of lactose[;]"/>
  <p:tag name="HASRESULTS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1220</Words>
  <Application>Microsoft Office PowerPoint</Application>
  <PresentationFormat>On-screen Show (4:3)</PresentationFormat>
  <Paragraphs>127</Paragraphs>
  <Slides>22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Office Theme</vt:lpstr>
      <vt:lpstr>Microsoft Graph Chart</vt:lpstr>
      <vt:lpstr>PowerPoint Presentation</vt:lpstr>
      <vt:lpstr>Today’s Learning Objectives</vt:lpstr>
      <vt:lpstr>How many of you have studied the lac operon?</vt:lpstr>
      <vt:lpstr>Regulating Gene Expression</vt:lpstr>
      <vt:lpstr>E. coli as a model for gene regulation</vt:lpstr>
      <vt:lpstr>Genes can be either positively or negatively regulated</vt:lpstr>
      <vt:lpstr>Activators and Repressors respond to effectors in the environment</vt:lpstr>
      <vt:lpstr>PowerPoint Presentation</vt:lpstr>
      <vt:lpstr>PowerPoint Presentation</vt:lpstr>
      <vt:lpstr>In the absence of lactose, the lacI repressor protein binds the operator, and the operon is “off” - no transcription of the lacZ lacY and lacA genes</vt:lpstr>
      <vt:lpstr>When lactose is present, the lactose binds to the lacI repressor, the repressor can no longer bind the operator, and the operon is “on”  - transcription may begin, lacZ lacY and lacA are produced</vt:lpstr>
      <vt:lpstr>PowerPoint Presentation</vt:lpstr>
      <vt:lpstr>Let’s make some predictions about the effects of mutations on the function of the lac operon</vt:lpstr>
      <vt:lpstr>What would happen to the expression of Z Y and A if there was a deletion of the operator?</vt:lpstr>
      <vt:lpstr>Let’s make some predictions about the effects of mutations on the function of the lac operon</vt:lpstr>
      <vt:lpstr>What would happen to the expression of  Z Y and A if there is a mutation in the Lac I gene that prevents it from binding to lactose?</vt:lpstr>
      <vt:lpstr>Let’s make some predictions about the effects of mutations on the function of the lac operon</vt:lpstr>
      <vt:lpstr>Operators are cis-acting: they must be in front of the operon they are regulating, on the same piece of DNA  CIS=SAME</vt:lpstr>
      <vt:lpstr>PowerPoint Presentation</vt:lpstr>
      <vt:lpstr>The lactose analog IPTG can bind the lacI repressor, but cannot be cleaved by B-galactosidase</vt:lpstr>
      <vt:lpstr>PowerPoint Presentation</vt:lpstr>
      <vt:lpstr>Consider the affects of the following mutations on the function of lacZ and lacY, as well as the result for the cell: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</dc:title>
  <dc:creator>Natalie Farny</dc:creator>
  <cp:lastModifiedBy>Farny, Natalie</cp:lastModifiedBy>
  <cp:revision>127</cp:revision>
  <cp:lastPrinted>2017-02-16T23:24:38Z</cp:lastPrinted>
  <dcterms:created xsi:type="dcterms:W3CDTF">2013-02-08T14:34:30Z</dcterms:created>
  <dcterms:modified xsi:type="dcterms:W3CDTF">2017-02-17T20:52:42Z</dcterms:modified>
</cp:coreProperties>
</file>