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0" r:id="rId2"/>
    <p:sldId id="310" r:id="rId3"/>
    <p:sldId id="341" r:id="rId4"/>
    <p:sldId id="342" r:id="rId5"/>
    <p:sldId id="343" r:id="rId6"/>
    <p:sldId id="348" r:id="rId7"/>
    <p:sldId id="344" r:id="rId8"/>
    <p:sldId id="345" r:id="rId9"/>
    <p:sldId id="346" r:id="rId10"/>
    <p:sldId id="347" r:id="rId11"/>
    <p:sldId id="356" r:id="rId12"/>
    <p:sldId id="357" r:id="rId13"/>
    <p:sldId id="349" r:id="rId14"/>
    <p:sldId id="350" r:id="rId15"/>
    <p:sldId id="351" r:id="rId16"/>
    <p:sldId id="352" r:id="rId17"/>
    <p:sldId id="359" r:id="rId18"/>
    <p:sldId id="353" r:id="rId19"/>
    <p:sldId id="354" r:id="rId20"/>
    <p:sldId id="358" r:id="rId21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6" autoAdjust="0"/>
  </p:normalViewPr>
  <p:slideViewPr>
    <p:cSldViewPr snapToGrid="0" snapToObjects="1">
      <p:cViewPr varScale="1">
        <p:scale>
          <a:sx n="85" d="100"/>
          <a:sy n="85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FCCAB6E-C4E3-B645-BED8-84D82F04430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DE7A76-74A2-B448-BB4D-6DDC0C6F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E7A76-74A2-B448-BB4D-6DDC0C6F15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E7A76-74A2-B448-BB4D-6DDC0C6F15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60D0-0B92-4743-A608-F495A3CB2C7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2272-DB20-A544-8A20-15C69D05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11.xml"/><Relationship Id="rId7" Type="http://schemas.openxmlformats.org/officeDocument/2006/relationships/oleObject" Target="../embeddings/oleObject3.bin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124" y="621219"/>
            <a:ext cx="7751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BB2920-C16: Genetics</a:t>
            </a:r>
          </a:p>
          <a:p>
            <a:r>
              <a:rPr lang="en-US" sz="2800" dirty="0" smtClean="0"/>
              <a:t>Prof. Farny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Lecture 16</a:t>
            </a:r>
          </a:p>
          <a:p>
            <a:r>
              <a:rPr lang="en-US" sz="2800" dirty="0" smtClean="0"/>
              <a:t>2/21/17</a:t>
            </a:r>
          </a:p>
          <a:p>
            <a:endParaRPr lang="en-US" sz="2800" dirty="0"/>
          </a:p>
          <a:p>
            <a:endParaRPr lang="en-US" sz="2400" dirty="0"/>
          </a:p>
          <a:p>
            <a:r>
              <a:rPr lang="en-US" sz="2400" dirty="0" smtClean="0"/>
              <a:t>Conference Wednesday (I will be there!)</a:t>
            </a:r>
          </a:p>
          <a:p>
            <a:r>
              <a:rPr lang="en-US" sz="2400" dirty="0" smtClean="0"/>
              <a:t>Office hours Thursday 10-11am</a:t>
            </a:r>
          </a:p>
          <a:p>
            <a:r>
              <a:rPr lang="en-US" sz="2400" dirty="0" smtClean="0"/>
              <a:t>PS5 due Thursday 3pm</a:t>
            </a:r>
          </a:p>
          <a:p>
            <a:r>
              <a:rPr lang="en-US" sz="2400" dirty="0" smtClean="0"/>
              <a:t>JC3 Friday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9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mutation in the allosteric site of Gal3 would cause which of the following?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789043"/>
            <a:ext cx="41148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dirty="0"/>
              <a:t>GAL gene transcription is on in the presence of </a:t>
            </a:r>
            <a:r>
              <a:rPr lang="en-US" dirty="0" err="1"/>
              <a:t>galactose</a:t>
            </a:r>
            <a:r>
              <a:rPr lang="en-US" dirty="0"/>
              <a:t> and off in the absence of </a:t>
            </a:r>
            <a:r>
              <a:rPr lang="en-US" dirty="0" err="1"/>
              <a:t>galactose</a:t>
            </a:r>
            <a:endParaRPr lang="en-US" dirty="0"/>
          </a:p>
          <a:p>
            <a:pPr marL="514350" indent="-514350">
              <a:buFont typeface="Arial"/>
              <a:buAutoNum type="alphaUcPeriod"/>
            </a:pPr>
            <a:r>
              <a:rPr lang="en-US" dirty="0"/>
              <a:t>GAL gene transcription is off in the presence of </a:t>
            </a:r>
            <a:r>
              <a:rPr lang="en-US" dirty="0" err="1"/>
              <a:t>galactose</a:t>
            </a:r>
            <a:r>
              <a:rPr lang="en-US" dirty="0"/>
              <a:t> and on in the absence of </a:t>
            </a:r>
            <a:r>
              <a:rPr lang="en-US" dirty="0" err="1" smtClean="0"/>
              <a:t>galactose</a:t>
            </a:r>
            <a:endParaRPr lang="en-US" dirty="0" smtClean="0"/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GAL gene transcription is always off, regardless of </a:t>
            </a:r>
            <a:r>
              <a:rPr lang="en-US" dirty="0" err="1" smtClean="0"/>
              <a:t>galactose</a:t>
            </a:r>
            <a:endParaRPr lang="en-US" dirty="0" smtClean="0"/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GAL gene transcription is always on, regardless of </a:t>
            </a:r>
            <a:r>
              <a:rPr lang="en-US" dirty="0" err="1" smtClean="0"/>
              <a:t>galactose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38130712"/>
              </p:ext>
            </p:extLst>
          </p:nvPr>
        </p:nvGraphicFramePr>
        <p:xfrm>
          <a:off x="4572000" y="1827489"/>
          <a:ext cx="3988904" cy="4487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1827489"/>
                        <a:ext cx="3988904" cy="4487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193040" y="4157678"/>
            <a:ext cx="330200" cy="3302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275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2195"/>
            <a:ext cx="8482263" cy="1143000"/>
          </a:xfrm>
        </p:spPr>
        <p:txBody>
          <a:bodyPr>
            <a:noAutofit/>
          </a:bodyPr>
          <a:lstStyle/>
          <a:p>
            <a:r>
              <a:rPr lang="en-US" sz="3200" dirty="0"/>
              <a:t>Biotechnology </a:t>
            </a:r>
            <a:r>
              <a:rPr lang="en-US" sz="3200" dirty="0" smtClean="0"/>
              <a:t>Applications</a:t>
            </a:r>
            <a:r>
              <a:rPr lang="en-US" sz="3200" dirty="0"/>
              <a:t>: </a:t>
            </a:r>
            <a:r>
              <a:rPr lang="en-US" sz="3200" dirty="0" smtClean="0"/>
              <a:t> </a:t>
            </a:r>
            <a:r>
              <a:rPr lang="en-US" sz="3200" dirty="0"/>
              <a:t>regulation of </a:t>
            </a:r>
            <a:r>
              <a:rPr lang="en-US" sz="3200" dirty="0" smtClean="0"/>
              <a:t>transgenes in mammalian cells </a:t>
            </a:r>
            <a:r>
              <a:rPr lang="en-US" sz="3200" dirty="0"/>
              <a:t>by the Tetracycline </a:t>
            </a:r>
            <a:r>
              <a:rPr lang="en-US" sz="3200" dirty="0" smtClean="0"/>
              <a:t>Transcriptional Regulation System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1299"/>
          <a:stretch/>
        </p:blipFill>
        <p:spPr>
          <a:xfrm>
            <a:off x="1340014" y="2170594"/>
            <a:ext cx="2644140" cy="3687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153"/>
          <a:stretch/>
        </p:blipFill>
        <p:spPr>
          <a:xfrm>
            <a:off x="5194635" y="2170594"/>
            <a:ext cx="2775653" cy="370713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300" y="6605904"/>
            <a:ext cx="413766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effectLst/>
                <a:latin typeface="Verdana" panose="020B0604030504040204" pitchFamily="34" charset="0"/>
              </a:rPr>
              <a:t>Jonkers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</a:rPr>
              <a:t> &amp;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effectLst/>
                <a:latin typeface="Verdana" panose="020B0604030504040204" pitchFamily="34" charset="0"/>
              </a:rPr>
              <a:t>Berns</a:t>
            </a:r>
            <a:r>
              <a:rPr lang="en-US" altLang="en-US" sz="600" dirty="0"/>
              <a:t>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</a:rPr>
              <a:t>Nature Reviews Cancer 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</a:rPr>
              <a:t>, 251-265 (April 2002)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4338" y="5023915"/>
            <a:ext cx="914400" cy="20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transgene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60589" y="5023915"/>
            <a:ext cx="914400" cy="20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transgene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74338" y="5522165"/>
            <a:ext cx="914400" cy="35396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protein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60589" y="5523763"/>
            <a:ext cx="914400" cy="35396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protein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8930" y="6014726"/>
            <a:ext cx="13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“Tet OFF”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498" y="6016027"/>
            <a:ext cx="130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“Tet ON”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4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the </a:t>
            </a:r>
            <a:r>
              <a:rPr lang="en-US" dirty="0" err="1" smtClean="0"/>
              <a:t>tTA</a:t>
            </a:r>
            <a:r>
              <a:rPr lang="en-US" dirty="0" smtClean="0"/>
              <a:t> protein an activator or a repressor?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4954003"/>
            <a:ext cx="4114800" cy="1612231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Activator</a:t>
            </a:r>
          </a:p>
          <a:p>
            <a:pPr marL="514350" indent="-514350">
              <a:buFont typeface="Arial"/>
              <a:buAutoNum type="alphaUcPeriod"/>
            </a:pPr>
            <a:r>
              <a:rPr lang="en-US" smtClean="0"/>
              <a:t>Repressor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27054921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105" y="1726114"/>
            <a:ext cx="5115432" cy="2919413"/>
          </a:xfrm>
          <a:prstGeom prst="rect">
            <a:avLst/>
          </a:prstGeom>
        </p:spPr>
      </p:pic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42240" y="4999723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172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2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27"/>
          <a:stretch/>
        </p:blipFill>
        <p:spPr bwMode="auto">
          <a:xfrm>
            <a:off x="1204235" y="1770505"/>
            <a:ext cx="6768265" cy="259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0724" y="274417"/>
            <a:ext cx="8071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Epigenetics: Regulating chromatin structure to regulate gene expression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69026" y="1351635"/>
            <a:ext cx="80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Chromatin structure in eukaryotes makes most DNA inaccessible to RNA polymerase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724" y="4873450"/>
            <a:ext cx="835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Chromatin remodeling</a:t>
            </a:r>
            <a:r>
              <a:rPr lang="en-US" dirty="0" smtClean="0"/>
              <a:t>: the dynamic modification of chromatin architecture to regulate access of transcriptional machinery to the DNA and thereby regulate gene expression</a:t>
            </a:r>
          </a:p>
          <a:p>
            <a:endParaRPr lang="en-US" dirty="0"/>
          </a:p>
          <a:p>
            <a:r>
              <a:rPr lang="en-US" b="1" u="sng" dirty="0" smtClean="0"/>
              <a:t>Epigenetic Inheritance</a:t>
            </a:r>
            <a:r>
              <a:rPr lang="en-US" dirty="0" smtClean="0"/>
              <a:t>: the inheritance of chromatin states from one generation to the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12_1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725988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2" descr="figure_01_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0019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4953000" y="4038600"/>
            <a:ext cx="12192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023521" y="331677"/>
            <a:ext cx="6949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Chromatin architecture: </a:t>
            </a:r>
          </a:p>
          <a:p>
            <a:r>
              <a:rPr lang="en-US" dirty="0" smtClean="0"/>
              <a:t>Multiple </a:t>
            </a:r>
            <a:r>
              <a:rPr lang="en-US" dirty="0"/>
              <a:t>levels of coiling </a:t>
            </a:r>
            <a:r>
              <a:rPr lang="en-US" dirty="0" smtClean="0"/>
              <a:t>condenses </a:t>
            </a:r>
            <a:r>
              <a:rPr lang="en-US" dirty="0"/>
              <a:t>the chromatin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03980"/>
            <a:ext cx="2438400" cy="165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5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2"/>
          <p:cNvSpPr txBox="1">
            <a:spLocks noChangeArrowheads="1"/>
          </p:cNvSpPr>
          <p:nvPr/>
        </p:nvSpPr>
        <p:spPr bwMode="auto">
          <a:xfrm>
            <a:off x="2378330" y="188893"/>
            <a:ext cx="62322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/>
              <a:t>DNA is wound </a:t>
            </a:r>
            <a:r>
              <a:rPr lang="en-US" sz="2800" dirty="0" smtClean="0"/>
              <a:t>around protein </a:t>
            </a:r>
            <a:r>
              <a:rPr lang="en-US" sz="2800" dirty="0"/>
              <a:t>“spools” </a:t>
            </a:r>
            <a:endParaRPr lang="en-US" sz="2800" dirty="0" smtClean="0"/>
          </a:p>
          <a:p>
            <a:r>
              <a:rPr lang="en-US" sz="2800" dirty="0" smtClean="0"/>
              <a:t>called </a:t>
            </a:r>
            <a:r>
              <a:rPr lang="en-US" sz="2800" b="1" u="sng" dirty="0"/>
              <a:t>nucleosomes</a:t>
            </a:r>
          </a:p>
        </p:txBody>
      </p:sp>
      <p:pic>
        <p:nvPicPr>
          <p:cNvPr id="5" name="Picture 2" descr="figure_12_1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2460625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2" descr="figure_12_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041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51250" y="1371600"/>
            <a:ext cx="49593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b="1" dirty="0"/>
              <a:t>Histones: </a:t>
            </a:r>
            <a:r>
              <a:rPr lang="en-US" dirty="0"/>
              <a:t>protein components of chromatin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Octamer</a:t>
            </a:r>
            <a:r>
              <a:rPr lang="en-US" dirty="0"/>
              <a:t>, 2 each, H2A, H2B, H3, H4</a:t>
            </a:r>
          </a:p>
          <a:p>
            <a:pPr>
              <a:buFont typeface="Arial" charset="0"/>
              <a:buChar char="•"/>
            </a:pPr>
            <a:r>
              <a:rPr lang="en-US" dirty="0"/>
              <a:t>H1 = nucleosome linker, folds nucleosomes into 30nm fiber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~146 </a:t>
            </a:r>
            <a:r>
              <a:rPr lang="en-US" dirty="0" err="1"/>
              <a:t>bp</a:t>
            </a:r>
            <a:r>
              <a:rPr lang="en-US" dirty="0"/>
              <a:t> </a:t>
            </a:r>
            <a:r>
              <a:rPr lang="en-US" dirty="0" smtClean="0"/>
              <a:t>of DNA per nucleosome (contacting the core proteins)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733591"/>
            <a:ext cx="4343400" cy="193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6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Epigenetics: modification of histone “tails” regulates transcription</a:t>
            </a:r>
            <a:endParaRPr lang="en-US" sz="32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33" y="1589312"/>
            <a:ext cx="258937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9"/>
          <a:stretch/>
        </p:blipFill>
        <p:spPr bwMode="auto">
          <a:xfrm>
            <a:off x="6897763" y="4639826"/>
            <a:ext cx="1789037" cy="164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0" y="1417638"/>
            <a:ext cx="5289777" cy="308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305" y="4873451"/>
            <a:ext cx="6551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activating modification is acetylation, performed by HATs (histone </a:t>
            </a:r>
            <a:r>
              <a:rPr lang="en-US" dirty="0" err="1" smtClean="0"/>
              <a:t>acetyltransferases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Histones can also be de-acetylated, by HDACs (histone </a:t>
            </a:r>
            <a:r>
              <a:rPr lang="en-US" dirty="0" err="1" smtClean="0"/>
              <a:t>deacetylases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Histones are also methylated but the effects are more complicated…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amino acid is most often the site of histone modification?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Arginine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Proline</a:t>
            </a:r>
            <a:endParaRPr lang="en-US" dirty="0" smtClean="0"/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Lysine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Cysteine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551694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495" y="3933825"/>
            <a:ext cx="3467505" cy="2809875"/>
          </a:xfrm>
          <a:prstGeom prst="rect">
            <a:avLst/>
          </a:prstGeom>
        </p:spPr>
      </p:pic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81280" y="2875449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38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acetylation activate gene expression?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93" y="2884916"/>
            <a:ext cx="1803680" cy="392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17" y="2125606"/>
            <a:ext cx="3541364" cy="206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8352" y="1407589"/>
            <a:ext cx="2763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Shifts nucleosomes to reveal TF binding sites, promoters, or other regulatory sites (“nucleosome sliding”)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4416" y="1567476"/>
            <a:ext cx="452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 Increases space between nucleosomes, allowing chromatin to “open”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6" t="27500" r="3087" b="11427"/>
          <a:stretch/>
        </p:blipFill>
        <p:spPr bwMode="auto">
          <a:xfrm>
            <a:off x="6715150" y="5094516"/>
            <a:ext cx="1971650" cy="144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rved Left Arrow 4"/>
          <p:cNvSpPr/>
          <p:nvPr/>
        </p:nvSpPr>
        <p:spPr>
          <a:xfrm rot="17482374">
            <a:off x="7101475" y="4389013"/>
            <a:ext cx="472272" cy="1411006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330" y="5054323"/>
            <a:ext cx="79382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TFs</a:t>
            </a:r>
          </a:p>
          <a:p>
            <a:r>
              <a:rPr lang="en-US" sz="1200" dirty="0" smtClean="0"/>
              <a:t>RNA Pol II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81792" y="5034228"/>
            <a:ext cx="2776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“Recruits” (encourages to bind) transcription factors, activators, and RNA polymerase to increase transcriptional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83" y="5861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 of epigenetic marks (histone acetylation)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13" y="4006833"/>
            <a:ext cx="58864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8505" y="1989574"/>
            <a:ext cx="7827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Replication: DNA strands are separated by helicase then coated with </a:t>
            </a:r>
            <a:r>
              <a:rPr lang="en-US" dirty="0" err="1" smtClean="0"/>
              <a:t>ssDNA</a:t>
            </a:r>
            <a:r>
              <a:rPr lang="en-US" dirty="0" smtClean="0"/>
              <a:t>-BP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histones are broken up and 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Old histones combine randomly with newly translated copies of histones such that each new nucleosome is a combination of old and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old histones “train” the new ones in a process that is still under investigation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gene regulation in a eukaryotic system (Gal4-UAS system)</a:t>
            </a:r>
          </a:p>
          <a:p>
            <a:r>
              <a:rPr lang="en-US" dirty="0" smtClean="0"/>
              <a:t>Describe an example of a biotechnology application of gene regulatory systems (tetracycline regulatory system)</a:t>
            </a:r>
          </a:p>
          <a:p>
            <a:r>
              <a:rPr lang="en-US" dirty="0" smtClean="0"/>
              <a:t>Define epigenetic inheritance and describe some common examples and regulatory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Epigenetic silencing of gene expression through DNA methylation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9" y="1524000"/>
            <a:ext cx="4475692" cy="244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1225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33" y="3886200"/>
            <a:ext cx="5334000" cy="27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2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27"/>
          <a:stretch/>
        </p:blipFill>
        <p:spPr bwMode="auto">
          <a:xfrm>
            <a:off x="1799908" y="1891085"/>
            <a:ext cx="5576921" cy="213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3776" y="354804"/>
            <a:ext cx="80117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Regulating gene expression in eukaryotes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09143" y="991790"/>
            <a:ext cx="44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complex than in bacteria.... reasons??</a:t>
            </a:r>
            <a:endParaRPr lang="en-US" dirty="0"/>
          </a:p>
        </p:txBody>
      </p:sp>
      <p:pic>
        <p:nvPicPr>
          <p:cNvPr id="5" name="Picture 2" descr="figure_12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1" b="8151"/>
          <a:stretch/>
        </p:blipFill>
        <p:spPr bwMode="auto">
          <a:xfrm>
            <a:off x="1840791" y="4025591"/>
            <a:ext cx="5576921" cy="25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2_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0"/>
          <a:stretch/>
        </p:blipFill>
        <p:spPr bwMode="auto">
          <a:xfrm>
            <a:off x="640960" y="1755349"/>
            <a:ext cx="5174885" cy="162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8443" y="609261"/>
            <a:ext cx="72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Eukaryotes have several different types of regulatory elements in addition to the promoter (these are DNA elements, so they are </a:t>
            </a:r>
            <a:r>
              <a:rPr lang="en-US" dirty="0" err="1" smtClean="0"/>
              <a:t>cis</a:t>
            </a:r>
            <a:r>
              <a:rPr lang="en-US" dirty="0" smtClean="0"/>
              <a:t>-acting)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6858" y="1625656"/>
            <a:ext cx="192357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proximal “close”:</a:t>
            </a:r>
          </a:p>
          <a:p>
            <a:r>
              <a:rPr lang="en-US" u="sng" dirty="0" smtClean="0"/>
              <a:t>GC-box</a:t>
            </a:r>
          </a:p>
          <a:p>
            <a:endParaRPr lang="en-US" dirty="0"/>
          </a:p>
          <a:p>
            <a:r>
              <a:rPr lang="en-US" u="sng" dirty="0" smtClean="0"/>
              <a:t>CCAAT-box</a:t>
            </a:r>
          </a:p>
          <a:p>
            <a:endParaRPr lang="en-US" dirty="0"/>
          </a:p>
          <a:p>
            <a:r>
              <a:rPr lang="en-US" u="sng" dirty="0" smtClean="0"/>
              <a:t>TATA-box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56858" y="3940199"/>
            <a:ext cx="1494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Distal  “far”:</a:t>
            </a:r>
          </a:p>
          <a:p>
            <a:r>
              <a:rPr lang="en-US" u="sng" dirty="0" smtClean="0"/>
              <a:t>enhancers</a:t>
            </a:r>
          </a:p>
          <a:p>
            <a:endParaRPr lang="en-US" u="sng" dirty="0"/>
          </a:p>
          <a:p>
            <a:r>
              <a:rPr lang="en-US" u="sng" dirty="0" smtClean="0"/>
              <a:t>insulators</a:t>
            </a:r>
          </a:p>
          <a:p>
            <a:endParaRPr lang="en-US" dirty="0"/>
          </a:p>
          <a:p>
            <a:r>
              <a:rPr lang="en-US" dirty="0" err="1" smtClean="0"/>
              <a:t>Upsteam</a:t>
            </a:r>
            <a:r>
              <a:rPr lang="en-US" dirty="0" smtClean="0"/>
              <a:t> Activation Sequence (UAS)</a:t>
            </a:r>
            <a:endParaRPr lang="en-US" dirty="0"/>
          </a:p>
        </p:txBody>
      </p:sp>
      <p:pic>
        <p:nvPicPr>
          <p:cNvPr id="6" name="Picture 5" descr="Screen Shot 2013-02-19 at 9.56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1" y="4295006"/>
            <a:ext cx="46863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2_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69"/>
          <a:stretch/>
        </p:blipFill>
        <p:spPr bwMode="auto">
          <a:xfrm>
            <a:off x="520944" y="3280851"/>
            <a:ext cx="5524256" cy="172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unnumbered_12_p42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34" y="0"/>
            <a:ext cx="1957266" cy="151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" y="326180"/>
            <a:ext cx="704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UAS </a:t>
            </a:r>
          </a:p>
          <a:p>
            <a:r>
              <a:rPr lang="en-US" sz="3200" dirty="0" smtClean="0"/>
              <a:t>Upstream Activation Sequence</a:t>
            </a:r>
          </a:p>
          <a:p>
            <a:r>
              <a:rPr lang="en-US" sz="3200" dirty="0" smtClean="0"/>
              <a:t>regulates </a:t>
            </a:r>
            <a:r>
              <a:rPr lang="en-US" sz="3200" dirty="0" err="1" smtClean="0"/>
              <a:t>galactose</a:t>
            </a:r>
            <a:r>
              <a:rPr lang="en-US" sz="3200" dirty="0" smtClean="0"/>
              <a:t> metabolism in yeast</a:t>
            </a:r>
            <a:endParaRPr lang="en-US" sz="3200" dirty="0"/>
          </a:p>
        </p:txBody>
      </p:sp>
      <p:pic>
        <p:nvPicPr>
          <p:cNvPr id="6" name="Picture 2" descr="figure_12_0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"/>
          <a:stretch/>
        </p:blipFill>
        <p:spPr bwMode="auto">
          <a:xfrm>
            <a:off x="6195134" y="2147502"/>
            <a:ext cx="1983199" cy="445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0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Gal4 acting in cis or trans?</a:t>
            </a:r>
            <a:br>
              <a:rPr lang="en-US" dirty="0" smtClean="0"/>
            </a:br>
            <a:r>
              <a:rPr lang="en-US" dirty="0" smtClean="0"/>
              <a:t>Is the UAS acting in cis or trans?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8670" y="3268980"/>
            <a:ext cx="4114800" cy="3474720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Both act in cis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Both act in trans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Gal4 acts in cis and UAS acts in trans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Gal4 acts in trans and UAS acts in cis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23890689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figure_12_0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69"/>
          <a:stretch/>
        </p:blipFill>
        <p:spPr bwMode="auto">
          <a:xfrm>
            <a:off x="457200" y="1417638"/>
            <a:ext cx="5524256" cy="172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321310" y="5655225"/>
            <a:ext cx="584200" cy="5842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551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2_0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04" y="1006318"/>
            <a:ext cx="4810473" cy="227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figure_12_0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3" y="4460286"/>
            <a:ext cx="5025101" cy="170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7883" y="506269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Gal4 is an activator TF that binds UAS sequences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5467" y="3582794"/>
            <a:ext cx="636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Gal4 mutants that contain only the DNA binding domain and not the activation domain cannot activate transcription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2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76" y="1213804"/>
            <a:ext cx="4609661" cy="515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5499" y="450248"/>
            <a:ext cx="57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Gal4 activation by </a:t>
            </a:r>
            <a:r>
              <a:rPr lang="en-US" dirty="0" err="1" smtClean="0"/>
              <a:t>galactose</a:t>
            </a:r>
            <a:r>
              <a:rPr lang="en-US" dirty="0" smtClean="0"/>
              <a:t> is regulated by Gal80 and Gal3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861" y="1736676"/>
            <a:ext cx="2016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note on nomenclature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capital and italicized = the gene (</a:t>
            </a:r>
            <a:r>
              <a:rPr lang="en-US" i="1" dirty="0" smtClean="0"/>
              <a:t>GAL1)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Capital/lowercase, no italics = protein (Gal1, Gal1p)</a:t>
            </a:r>
          </a:p>
          <a:p>
            <a:endParaRPr lang="en-US" dirty="0"/>
          </a:p>
          <a:p>
            <a:r>
              <a:rPr lang="en-US" dirty="0" smtClean="0"/>
              <a:t>mRNAs are treated like genes (</a:t>
            </a:r>
            <a:r>
              <a:rPr lang="en-US" i="1" dirty="0" smtClean="0"/>
              <a:t>GAL1)</a:t>
            </a:r>
            <a:endParaRPr lang="en-US" dirty="0"/>
          </a:p>
        </p:txBody>
      </p:sp>
      <p:sp>
        <p:nvSpPr>
          <p:cNvPr id="6" name="Flowchart: Stored Data 5"/>
          <p:cNvSpPr/>
          <p:nvPr/>
        </p:nvSpPr>
        <p:spPr>
          <a:xfrm flipH="1">
            <a:off x="5865535" y="3781989"/>
            <a:ext cx="780585" cy="370774"/>
          </a:xfrm>
          <a:prstGeom prst="flowChartOnline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tored Data 6"/>
          <p:cNvSpPr/>
          <p:nvPr/>
        </p:nvSpPr>
        <p:spPr>
          <a:xfrm flipH="1">
            <a:off x="2782950" y="3198618"/>
            <a:ext cx="780585" cy="384717"/>
          </a:xfrm>
          <a:prstGeom prst="flowChartOnline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Gal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3134934" y="3456103"/>
            <a:ext cx="122664" cy="209086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6255827" y="4041252"/>
            <a:ext cx="122664" cy="192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12_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69"/>
          <a:stretch/>
        </p:blipFill>
        <p:spPr bwMode="auto">
          <a:xfrm>
            <a:off x="520944" y="403836"/>
            <a:ext cx="4329836" cy="1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figure_12_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5"/>
          <a:stretch/>
        </p:blipFill>
        <p:spPr bwMode="auto">
          <a:xfrm>
            <a:off x="381031" y="2146322"/>
            <a:ext cx="4609661" cy="471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Flowchart: Stored Data 3"/>
          <p:cNvSpPr/>
          <p:nvPr/>
        </p:nvSpPr>
        <p:spPr>
          <a:xfrm flipH="1">
            <a:off x="3392990" y="4714506"/>
            <a:ext cx="780585" cy="370774"/>
          </a:xfrm>
          <a:prstGeom prst="flowChartOnline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tored Data 4"/>
          <p:cNvSpPr/>
          <p:nvPr/>
        </p:nvSpPr>
        <p:spPr>
          <a:xfrm flipH="1">
            <a:off x="310405" y="4131135"/>
            <a:ext cx="780585" cy="384717"/>
          </a:xfrm>
          <a:prstGeom prst="flowChartOnline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Gal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62389" y="4388620"/>
            <a:ext cx="122664" cy="209086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783282" y="4973769"/>
            <a:ext cx="122664" cy="192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9854" y="1383141"/>
            <a:ext cx="2852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Galactose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Gal80 bound to Gal4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Gal4 bound to UAS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GAL</a:t>
            </a:r>
            <a:r>
              <a:rPr lang="en-US" dirty="0" smtClean="0"/>
              <a:t> metabolic genes OFF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9854" y="3372957"/>
            <a:ext cx="314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Galactose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Galactose</a:t>
            </a:r>
            <a:r>
              <a:rPr lang="en-US" dirty="0" smtClean="0"/>
              <a:t> binds Gal3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Gal3 “steals” Gal80 away from Gal4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Gal4 still bound to UAS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Gal4 can now activate </a:t>
            </a:r>
            <a:r>
              <a:rPr lang="en-US" i="1" dirty="0" smtClean="0"/>
              <a:t>GAL</a:t>
            </a:r>
            <a:r>
              <a:rPr lang="en-US" dirty="0" smtClean="0"/>
              <a:t> metabolic genes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12635" y="303475"/>
            <a:ext cx="541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GAL System: summary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510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5CFB0C9CDE4C45DE979AB7A87CFFA6E2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2461D9D8345B418F85DB2D6086249270&lt;/guid&gt;&#10;        &lt;description /&gt;&#10;        &lt;date&gt;2/23/2016 12:39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26BAB10DA1642208447956805740911&lt;/guid&gt;&#10;            &lt;repollguid&gt;8B8597DFA77B48419DF8B9998C4D5918&lt;/repollguid&gt;&#10;            &lt;sourceid&gt;28427DBC993A4FF2A8404C3DC2D7FC03&lt;/sourceid&gt;&#10;            &lt;questiontext&gt;Is the tTA protein an activator or a repressor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F0B15A40BC314E19B567970B7C6CB308&lt;/guid&gt;&#10;                    &lt;answertext&gt;Activator&lt;/answertext&gt;&#10;                    &lt;valuetype&gt;1&lt;/valuetype&gt;&#10;                &lt;/answer&gt;&#10;                &lt;answer&gt;&#10;                    &lt;guid&gt;82AB749F0FB1479C99711EFE5906B277&lt;/guid&gt;&#10;                    &lt;answertext&gt;Repressor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Is the tTA protein an activator or a repressor?[;crlf;]72[;]72[;]72[;]False[;]58[;][;crlf;]1.19444444444444[;]1[;]0.395772412465972[;]0.156635802469136[;crlf;]58[;]1[;]Activator1[;]Activator[;][;crlf;]14[;]-1[;]Repressor2[;]Repressor[;]"/>
  <p:tag name="HASRESULTS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61069D3F089D4E9C9BE9D32B78C5559A&lt;/guid&gt;&#10;        &lt;description /&gt;&#10;        &lt;date&gt;2/25/2016 2:50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100095DE00F416E95C4970B7DF17F92&lt;/guid&gt;&#10;            &lt;repollguid&gt;17F290EEC376455C8781021783917CBD&lt;/repollguid&gt;&#10;            &lt;sourceid&gt;B5E0F09FD6264260A32D99466FDB7515&lt;/sourceid&gt;&#10;            &lt;questiontext&gt;Which amino acid is most often the site of histone modificati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9E8B0991254C45AB89A2A0CCB1E34594&lt;/guid&gt;&#10;                    &lt;answertext&gt;Arginine&lt;/answertext&gt;&#10;                    &lt;valuetype&gt;-1&lt;/valuetype&gt;&#10;                &lt;/answer&gt;&#10;                &lt;answer&gt;&#10;                    &lt;guid&gt;3DF9AF3566324B93906E9249284BD8F9&lt;/guid&gt;&#10;                    &lt;answertext&gt;Proline&lt;/answertext&gt;&#10;                    &lt;valuetype&gt;-1&lt;/valuetype&gt;&#10;                &lt;/answer&gt;&#10;                &lt;answer&gt;&#10;                    &lt;guid&gt;BE224A680958495D93930C946D42FCE8&lt;/guid&gt;&#10;                    &lt;answertext&gt;Lysine&lt;/answertext&gt;&#10;                    &lt;valuetype&gt;1&lt;/valuetype&gt;&#10;                &lt;/answer&gt;&#10;                &lt;answer&gt;&#10;                    &lt;guid&gt;0F596328151444918D1B2D9545EFE16C&lt;/guid&gt;&#10;                    &lt;answertext&gt;Cystein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amino acid is most often the site of histone modification?[;crlf;]72[;]72[;]72[;]False[;]28[;][;crlf;]2.75[;]3[;]1.06392877790031[;]1.13194444444444[;crlf;]14[;]-1[;]Arginine1[;]Arginine[;][;crlf;]10[;]-1[;]Proline2[;]Proline[;][;crlf;]28[;]1[;]Lysine3[;]Lysine[;][;crlf;]20[;]-1[;]Cysteine4[;]Cysteine[;]"/>
  <p:tag name="HASRESULTS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4348DF7F6D8A473BA16DF765B4A60B84&lt;/guid&gt;&#10;        &lt;description /&gt;&#10;        &lt;date&gt;2/23/2016 11:50:21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1602A78B06A46B791082442BE217652&lt;/guid&gt;&#10;            &lt;repollguid&gt;2F613F3A7E9D4E5595AA0C1181AA0D72&lt;/repollguid&gt;&#10;            &lt;sourceid&gt;CA0A1745E21E4D7794282CF3030D0F28&lt;/sourceid&gt;&#10;            &lt;questiontext&gt;Is Gal4 acting in cis or trans?Is the UAS acting in cis or tran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337F163B07044C5AB018198361A9A76&lt;/guid&gt;&#10;                    &lt;answertext&gt;Both act in cis&lt;/answertext&gt;&#10;                    &lt;valuetype&gt;-1&lt;/valuetype&gt;&#10;                &lt;/answer&gt;&#10;                &lt;answer&gt;&#10;                    &lt;guid&gt;90B3902A8D6C4486AD445576F700680D&lt;/guid&gt;&#10;                    &lt;answertext&gt;Both act in trans&lt;/answertext&gt;&#10;                    &lt;valuetype&gt;-1&lt;/valuetype&gt;&#10;                &lt;/answer&gt;&#10;                &lt;answer&gt;&#10;                    &lt;guid&gt;E43DF68FA43740CBB35506DE5A7932F2&lt;/guid&gt;&#10;                    &lt;answertext&gt;Gal4 acts in cis and UAS acts in trans&lt;/answertext&gt;&#10;                    &lt;valuetype&gt;-1&lt;/valuetype&gt;&#10;                &lt;/answer&gt;&#10;                &lt;answer&gt;&#10;                    &lt;guid&gt;E403C0528EE741F89F6AC9F2233C545D&lt;/guid&gt;&#10;                    &lt;answertext&gt;Gal4 acts in trans and UAS acts in cis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Is Gal4 acting in cis or trans?Is the UAS acting in cis or trans?[;crlf;]72[;]72[;]72[;]False[;]54[;][;crlf;]3.51388888888889[;]4[;]0.927856783063282[;]0.860918209876543[;crlf;]5[;]-1[;]Both act in cis1[;]Both act in cis[;][;crlf;]7[;]-1[;]Both act in trans2[;]Both act in trans[;][;crlf;]6[;]-1[;]Gal4 acts in cis and UAS acts in trans3[;]Gal4 acts in cis and UAS acts in trans[;][;crlf;]54[;]1[;]Gal4 acts in trans and UAS acts in cis4[;]Gal4 acts in trans and UAS acts in cis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9EA012E29254F0CB5A210582A26D97A&lt;/guid&gt;&#10;        &lt;description /&gt;&#10;        &lt;date&gt;3/3/2014 2:41:3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7C005F5FD0043D09055E0B53EC1066E&lt;/guid&gt;&#10;            &lt;repollguid&gt;C8EA4463AA774C0AA84181D5C0B0FC6B&lt;/repollguid&gt;&#10;            &lt;sourceid&gt;2E80D23234B34F8FAE0E20C807247B5B&lt;/sourceid&gt;&#10;            &lt;questiontext&gt;A mutation in the allosteric site of Gal3 would cause which of the following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C6607E7298424B8FBF6A47277A2BA788&lt;/guid&gt;&#10;                    &lt;answertext&gt;GAL gene transcription is on in the presence of galactose and off in the absence of galactose&lt;/answertext&gt;&#10;                    &lt;valuetype&gt;-1&lt;/valuetype&gt;&#10;                &lt;/answer&gt;&#10;                &lt;answer&gt;&#10;                    &lt;guid&gt;FD152D944AD64A8DAAF4D0D5ED3641C7&lt;/guid&gt;&#10;                    &lt;answertext&gt;GAL gene transcription is off in the presence of galactose and on in the absence of galactose&lt;/answertext&gt;&#10;                    &lt;valuetype&gt;-1&lt;/valuetype&gt;&#10;                &lt;/answer&gt;&#10;                &lt;answer&gt;&#10;                    &lt;guid&gt;BCDAC9701F554736B0E71A7924A70C05&lt;/guid&gt;&#10;                    &lt;answertext&gt;GAL gene transcription is always off, regardless of galactose&lt;/answertext&gt;&#10;                    &lt;valuetype&gt;1&lt;/valuetype&gt;&#10;                &lt;/answer&gt;&#10;                &lt;answer&gt;&#10;                    &lt;guid&gt;266B09E852E84FD180FFBA659E2BBC58&lt;/guid&gt;&#10;                    &lt;answertext&gt;GAL gene transcription is always on, regardless of galactose&lt;/answertext&gt;&#10;                    &lt;valuetype&gt;-1&lt;/valuetype&gt;&#10;                &lt;/answer&gt;&#10;            &lt;/answers&gt;&#10;        &lt;/multichoice&gt;&#10;    &lt;/questions&gt;&#10;&lt;/questionlist&gt;"/>
  <p:tag name="RESULTS" val="A mutation in the allosteric site of Gal3 would cause which of the following?[;crlf;]71[;]72[;]71[;]False[;]60[;][;crlf;]2.92957746478873[;]3[;]0.484228547540031[;]0.234477286252728[;crlf;]2[;]-1[;]GAL gene transcription is on in the presence of galactose and off in the absence of galactose1[;]GAL gene transcription is on in the presence of galactose and off in the absence of galactose[;][;crlf;]5[;]-1[;]GAL gene transcription is off in the presence of galactose and on in the absence of galactose2[;]GAL gene transcription is off in the presence of galactose and on in the absence of galactose[;][;crlf;]60[;]1[;]GAL gene transcription is always off, regardless of galactose3[;]GAL gene transcription is always off, regardless of galactose[;][;crlf;]4[;]-1[;]GAL gene transcription is always on, regardless of galactose4[;]GAL gene transcription is always on, regardless of galactose[;]"/>
  <p:tag name="HASRESULTS" val="True"/>
  <p:tag name="LIVECHARTING" val="False"/>
  <p:tag name="AUTOOPENPOLL" val="True"/>
  <p:tag name="AUTOFORMATCHAR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700</Words>
  <Application>Microsoft Office PowerPoint</Application>
  <PresentationFormat>On-screen Show (4:3)</PresentationFormat>
  <Paragraphs>113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Verdana</vt:lpstr>
      <vt:lpstr>Office Theme</vt:lpstr>
      <vt:lpstr>Chart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Is Gal4 acting in cis or trans? Is the UAS acting in cis or trans?</vt:lpstr>
      <vt:lpstr>PowerPoint Presentation</vt:lpstr>
      <vt:lpstr>PowerPoint Presentation</vt:lpstr>
      <vt:lpstr>PowerPoint Presentation</vt:lpstr>
      <vt:lpstr>A mutation in the allosteric site of Gal3 would cause which of the following?</vt:lpstr>
      <vt:lpstr>Biotechnology Applications:  regulation of transgenes in mammalian cells by the Tetracycline Transcriptional Regulation System</vt:lpstr>
      <vt:lpstr>Is the tTA protein an activator or a repressor?</vt:lpstr>
      <vt:lpstr>PowerPoint Presentation</vt:lpstr>
      <vt:lpstr>PowerPoint Presentation</vt:lpstr>
      <vt:lpstr>PowerPoint Presentation</vt:lpstr>
      <vt:lpstr>Epigenetics: modification of histone “tails” regulates transcription</vt:lpstr>
      <vt:lpstr>Which amino acid is most often the site of histone modification?</vt:lpstr>
      <vt:lpstr>HOW does acetylation activate gene expression?</vt:lpstr>
      <vt:lpstr>Inheritance of epigenetic marks (histone acetylation)</vt:lpstr>
      <vt:lpstr>Epigenetic silencing of gene expression through DNA methylation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dc:creator>Natalie Farny</dc:creator>
  <cp:lastModifiedBy>Farny, Natalie</cp:lastModifiedBy>
  <cp:revision>161</cp:revision>
  <cp:lastPrinted>2017-02-16T23:25:11Z</cp:lastPrinted>
  <dcterms:created xsi:type="dcterms:W3CDTF">2013-02-08T14:34:30Z</dcterms:created>
  <dcterms:modified xsi:type="dcterms:W3CDTF">2017-02-21T21:03:58Z</dcterms:modified>
</cp:coreProperties>
</file>