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0" r:id="rId2"/>
    <p:sldId id="372" r:id="rId3"/>
    <p:sldId id="353" r:id="rId4"/>
    <p:sldId id="354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71" r:id="rId14"/>
    <p:sldId id="366" r:id="rId15"/>
    <p:sldId id="367" r:id="rId16"/>
    <p:sldId id="368" r:id="rId17"/>
    <p:sldId id="369" r:id="rId18"/>
  </p:sldIdLst>
  <p:sldSz cx="9144000" cy="6858000" type="screen4x3"/>
  <p:notesSz cx="7010400" cy="92964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6" autoAdjust="0"/>
  </p:normalViewPr>
  <p:slideViewPr>
    <p:cSldViewPr snapToGrid="0" snapToObjects="1">
      <p:cViewPr varScale="1">
        <p:scale>
          <a:sx n="57" d="100"/>
          <a:sy n="57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FCCAB6E-C4E3-B645-BED8-84D82F04430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9DE7A76-74A2-B448-BB4D-6DDC0C6F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E7A76-74A2-B448-BB4D-6DDC0C6F15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6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8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0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3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60D0-0B92-4743-A608-F495A3CB2C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.xml"/><Relationship Id="rId7" Type="http://schemas.openxmlformats.org/officeDocument/2006/relationships/image" Target="../media/image15.emf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hmi.org/biointeractive/x-inactivation" TargetMode="External"/><Relationship Id="rId2" Type="http://schemas.openxmlformats.org/officeDocument/2006/relationships/hyperlink" Target="https://highered.mcgraw-hill.com/sites/0072995246/student_view0/chapter24/x_inactivat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124" y="621219"/>
            <a:ext cx="7751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BB2920-C16: Genetics</a:t>
            </a:r>
          </a:p>
          <a:p>
            <a:r>
              <a:rPr lang="en-US" sz="2800" dirty="0" smtClean="0"/>
              <a:t>Prof. Farny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Lecture 17</a:t>
            </a:r>
          </a:p>
          <a:p>
            <a:r>
              <a:rPr lang="en-US" sz="2800" smtClean="0"/>
              <a:t>2/23/17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59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2214" y="418152"/>
            <a:ext cx="5651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Aberrant </a:t>
            </a:r>
            <a:r>
              <a:rPr lang="en-US" sz="2800" dirty="0" err="1" smtClean="0"/>
              <a:t>Euploidy</a:t>
            </a:r>
            <a:r>
              <a:rPr lang="en-US" sz="2800" dirty="0" smtClean="0"/>
              <a:t> and Aneuploidy are typically lethal in humans</a:t>
            </a:r>
            <a:endParaRPr lang="en-US" sz="2800" dirty="0"/>
          </a:p>
        </p:txBody>
      </p:sp>
      <p:pic>
        <p:nvPicPr>
          <p:cNvPr id="3" name="Picture 2" descr="figure_17_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14" y="1484744"/>
            <a:ext cx="4100977" cy="501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95722" y="1931957"/>
            <a:ext cx="2325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</a:t>
            </a:r>
            <a:r>
              <a:rPr lang="en-US" dirty="0" err="1" smtClean="0"/>
              <a:t>trisomics</a:t>
            </a:r>
            <a:r>
              <a:rPr lang="en-US" dirty="0" smtClean="0"/>
              <a:t> and </a:t>
            </a:r>
            <a:r>
              <a:rPr lang="en-US" dirty="0" err="1" smtClean="0"/>
              <a:t>monosomics</a:t>
            </a:r>
            <a:r>
              <a:rPr lang="en-US" dirty="0" smtClean="0"/>
              <a:t> are lethal, especially when autosomes are affected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9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733" y="418151"/>
            <a:ext cx="5651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Aberrant </a:t>
            </a:r>
            <a:r>
              <a:rPr lang="en-US" sz="2800" dirty="0" err="1" smtClean="0"/>
              <a:t>Euploidy</a:t>
            </a:r>
            <a:r>
              <a:rPr lang="en-US" sz="2800" dirty="0" smtClean="0"/>
              <a:t> and Aneuploidy are typically lethal in humans</a:t>
            </a:r>
            <a:endParaRPr lang="en-US" sz="2800" dirty="0"/>
          </a:p>
        </p:txBody>
      </p:sp>
      <p:pic>
        <p:nvPicPr>
          <p:cNvPr id="3" name="Picture 2" descr="figure_17_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39165"/>
            <a:ext cx="4100977" cy="501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1676400"/>
            <a:ext cx="2325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</a:t>
            </a:r>
            <a:r>
              <a:rPr lang="en-US" dirty="0" err="1" smtClean="0"/>
              <a:t>trisomics</a:t>
            </a:r>
            <a:r>
              <a:rPr lang="en-US" dirty="0" smtClean="0"/>
              <a:t> and </a:t>
            </a:r>
            <a:r>
              <a:rPr lang="en-US" dirty="0" err="1" smtClean="0"/>
              <a:t>monosomics</a:t>
            </a:r>
            <a:r>
              <a:rPr lang="en-US" dirty="0" smtClean="0"/>
              <a:t> are lethal, especially when autosomes are affected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876675" cy="236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9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6036"/>
            <a:ext cx="8229600" cy="1143000"/>
          </a:xfrm>
        </p:spPr>
        <p:txBody>
          <a:bodyPr/>
          <a:lstStyle/>
          <a:p>
            <a:r>
              <a:rPr lang="en-US" dirty="0" smtClean="0"/>
              <a:t>Dosage Compensation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5" r="66521"/>
          <a:stretch/>
        </p:blipFill>
        <p:spPr bwMode="auto">
          <a:xfrm>
            <a:off x="116722" y="2731770"/>
            <a:ext cx="3022263" cy="295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6827" y="326704"/>
            <a:ext cx="597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the sex chromosomes? Aren’t those imbalanced?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3808" y="1671009"/>
            <a:ext cx="671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Equalizes the transcription (gene dosage) between males and females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0" t="11318" r="33041"/>
          <a:stretch/>
        </p:blipFill>
        <p:spPr bwMode="auto">
          <a:xfrm>
            <a:off x="3138985" y="2743200"/>
            <a:ext cx="3022263" cy="294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02" t="12006" r="219"/>
          <a:stretch/>
        </p:blipFill>
        <p:spPr bwMode="auto">
          <a:xfrm>
            <a:off x="6121737" y="2766060"/>
            <a:ext cx="3022263" cy="292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34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Which method do humans use?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60885" y="2217737"/>
            <a:ext cx="4114800" cy="452596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#1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#2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#3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85121285"/>
              </p:ext>
            </p:extLst>
          </p:nvPr>
        </p:nvGraphicFramePr>
        <p:xfrm>
          <a:off x="5314950" y="1600200"/>
          <a:ext cx="3765550" cy="313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Chart" r:id="rId6" imgW="4571952" imgH="5143584" progId="MSGraph.Chart.8">
                  <p:embed followColorScheme="full"/>
                </p:oleObj>
              </mc:Choice>
              <mc:Fallback>
                <p:oleObj name="Chart" r:id="rId6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4950" y="1600200"/>
                        <a:ext cx="3765550" cy="313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5" r="66521"/>
          <a:stretch/>
        </p:blipFill>
        <p:spPr bwMode="auto">
          <a:xfrm>
            <a:off x="468893" y="4629149"/>
            <a:ext cx="2149392" cy="210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0" t="11318" r="33041"/>
          <a:stretch/>
        </p:blipFill>
        <p:spPr bwMode="auto">
          <a:xfrm>
            <a:off x="3491156" y="4640579"/>
            <a:ext cx="2149392" cy="209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02" t="12006" r="219"/>
          <a:stretch/>
        </p:blipFill>
        <p:spPr bwMode="auto">
          <a:xfrm>
            <a:off x="6473908" y="4663440"/>
            <a:ext cx="2149392" cy="208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22641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chromosome inactivation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highered.mcgraw-hill.com/sites/0072995246/student_view0/chapter24/x_inactivation.html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www.hhmi.org/biointeractive/x-inactivation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 Chromosome Inactivation in Humans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55" y="1418532"/>
            <a:ext cx="4531981" cy="397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609230" y="3029804"/>
            <a:ext cx="1712510" cy="982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0071" y="123386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 Body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10283" y="2854690"/>
            <a:ext cx="3916305" cy="123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66030" y="1001355"/>
            <a:ext cx="151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inactivation Center (XIC)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895" y="6112748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Froberg</a:t>
            </a:r>
            <a:r>
              <a:rPr lang="en-US" dirty="0" smtClean="0"/>
              <a:t> et al. 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51" y="5532736"/>
            <a:ext cx="3360177" cy="94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1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33" y="1377861"/>
            <a:ext cx="4945016" cy="440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09600" y="1589735"/>
            <a:ext cx="1962614" cy="4237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Xist</a:t>
            </a:r>
            <a:r>
              <a:rPr lang="en-US" dirty="0" smtClean="0"/>
              <a:t> RNA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3473" y="4338704"/>
            <a:ext cx="1865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Compaction of chromatin, very little gene expression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8284" y="742227"/>
            <a:ext cx="79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Xist</a:t>
            </a:r>
            <a:r>
              <a:rPr lang="en-US" dirty="0" smtClean="0"/>
              <a:t> recruits other proteins that help silence transcription on the X chromosome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2" y="2937914"/>
            <a:ext cx="7211065" cy="203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25031" y="796881"/>
            <a:ext cx="61919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Tsix</a:t>
            </a:r>
            <a:r>
              <a:rPr lang="en-US" sz="2800" dirty="0" smtClean="0"/>
              <a:t> prevents </a:t>
            </a:r>
            <a:r>
              <a:rPr lang="en-US" sz="2800" dirty="0" err="1" smtClean="0"/>
              <a:t>Xist</a:t>
            </a:r>
            <a:r>
              <a:rPr lang="en-US" sz="2800" dirty="0" smtClean="0"/>
              <a:t> expression on the active X chromosome (</a:t>
            </a:r>
            <a:r>
              <a:rPr lang="en-US" sz="2800" dirty="0" err="1" smtClean="0"/>
              <a:t>Xa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“Antisense” to </a:t>
            </a:r>
            <a:r>
              <a:rPr lang="en-US" sz="2800" dirty="0" err="1" smtClean="0"/>
              <a:t>Xist</a:t>
            </a:r>
            <a:r>
              <a:rPr lang="en-US" sz="2800" dirty="0" smtClean="0"/>
              <a:t> RNA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68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our discussion of epigenetic regulation of gene expression</a:t>
            </a:r>
          </a:p>
          <a:p>
            <a:r>
              <a:rPr lang="en-US" dirty="0" smtClean="0"/>
              <a:t>Understand how non-disjunction leads to aneuploidy in cells</a:t>
            </a:r>
          </a:p>
          <a:p>
            <a:r>
              <a:rPr lang="en-US" dirty="0" smtClean="0"/>
              <a:t>Discuss the mechanisms that are used to balance gene dosage from sex chromosomes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acetylation activate gene expression?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93" y="2884916"/>
            <a:ext cx="1803680" cy="392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17" y="2125606"/>
            <a:ext cx="3541364" cy="206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8352" y="1407589"/>
            <a:ext cx="2763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Shifts nucleosomes to reveal TF binding sites, promoters, or other regulatory sites (“nucleosome sliding”)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4416" y="1567476"/>
            <a:ext cx="452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 Increases space between nucleosomes, allowing chromatin to “open”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6" t="27500" r="3087" b="11427"/>
          <a:stretch/>
        </p:blipFill>
        <p:spPr bwMode="auto">
          <a:xfrm>
            <a:off x="6715150" y="5094516"/>
            <a:ext cx="1971650" cy="144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rved Left Arrow 4"/>
          <p:cNvSpPr/>
          <p:nvPr/>
        </p:nvSpPr>
        <p:spPr>
          <a:xfrm rot="17482374">
            <a:off x="7101475" y="4389013"/>
            <a:ext cx="472272" cy="1411006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1330" y="5054323"/>
            <a:ext cx="79382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TFs</a:t>
            </a:r>
          </a:p>
          <a:p>
            <a:r>
              <a:rPr lang="en-US" sz="1200" dirty="0" smtClean="0"/>
              <a:t>RNA Pol II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81792" y="5034228"/>
            <a:ext cx="2776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 “Recruits” (encourages to bind) transcription factors, activators, and RNA polymerase to increase transcriptional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8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83" y="5861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Inheritance of epigenetic marks (histone acetylation)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113" y="4006833"/>
            <a:ext cx="58864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8505" y="1989574"/>
            <a:ext cx="7827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Replication: DNA strands are separated by helicase then coated with </a:t>
            </a:r>
            <a:r>
              <a:rPr lang="en-US" dirty="0" err="1" smtClean="0"/>
              <a:t>ssDNA</a:t>
            </a:r>
            <a:r>
              <a:rPr lang="en-US" dirty="0" smtClean="0"/>
              <a:t>-BP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Existing histones are broken up and scatter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Old histones combine randomly with newly translated copies of histones such that each new nucleosome is a combination of old and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old histones “train” the new ones in a process that is still under investigation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Epigenetic silencing of gene expression through DNA methylation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9" y="1524000"/>
            <a:ext cx="4475692" cy="244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351225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33" y="3886200"/>
            <a:ext cx="5334000" cy="272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1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_17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52835"/>
            <a:ext cx="8531225" cy="48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03981" y="482990"/>
            <a:ext cx="448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Types of Large-Scale Chromosomal Changes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19462" y="1413188"/>
            <a:ext cx="3045019" cy="43469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51752" y="5891589"/>
            <a:ext cx="308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chromosomal number changes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81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_17_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0"/>
          <a:stretch/>
        </p:blipFill>
        <p:spPr bwMode="auto">
          <a:xfrm>
            <a:off x="2290100" y="3148375"/>
            <a:ext cx="6082242" cy="323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826" y="339881"/>
            <a:ext cx="854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Changes in Chromosome Number: </a:t>
            </a:r>
            <a:r>
              <a:rPr lang="en-US" sz="2800" dirty="0" err="1" smtClean="0"/>
              <a:t>euploidy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aneuploidy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42275" y="1109799"/>
            <a:ext cx="6344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euploidy</a:t>
            </a:r>
            <a:r>
              <a:rPr lang="en-US" dirty="0" smtClean="0"/>
              <a:t>: multiple copies of the entire genome (n, 2n, 3n, 4n...), can be normal or abnormal</a:t>
            </a:r>
            <a:endParaRPr lang="en-US" b="1" u="sng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u="sng" dirty="0" smtClean="0"/>
              <a:t>aneuploidy:</a:t>
            </a:r>
            <a:r>
              <a:rPr lang="en-US" dirty="0" smtClean="0"/>
              <a:t> multiple copies of individual chromosome(s), typically abnormal</a:t>
            </a:r>
            <a:endParaRPr lang="en-US" b="1" u="sng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84503" y="4311126"/>
            <a:ext cx="10910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490" y="3810252"/>
            <a:ext cx="120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monoploid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vs</a:t>
            </a:r>
            <a:endParaRPr lang="en-US" dirty="0" smtClean="0"/>
          </a:p>
          <a:p>
            <a:r>
              <a:rPr lang="en-US" dirty="0" smtClean="0"/>
              <a:t>haploid??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6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8906" y="1037532"/>
            <a:ext cx="711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(total) genome copies result from mutagenic agents, errors in meiosis, or mating/fusing of cells from different species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2339" y="2410603"/>
            <a:ext cx="18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colchicine inhibits spindle formation during meiosis </a:t>
            </a:r>
            <a:endParaRPr lang="en-US" dirty="0"/>
          </a:p>
        </p:txBody>
      </p:sp>
      <p:pic>
        <p:nvPicPr>
          <p:cNvPr id="4" name="Picture 2" descr="figure_17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67" y="2090888"/>
            <a:ext cx="5722639" cy="16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339" y="4770446"/>
            <a:ext cx="32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Major problem with </a:t>
            </a:r>
            <a:r>
              <a:rPr lang="en-US" dirty="0" err="1" smtClean="0"/>
              <a:t>polyploids</a:t>
            </a:r>
            <a:r>
              <a:rPr lang="en-US" dirty="0" smtClean="0"/>
              <a:t>??</a:t>
            </a:r>
            <a:endParaRPr lang="en-US" dirty="0"/>
          </a:p>
        </p:txBody>
      </p:sp>
      <p:pic>
        <p:nvPicPr>
          <p:cNvPr id="6" name="Picture 2" descr="figure_17_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82" y="4591561"/>
            <a:ext cx="4914435" cy="203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06318" y="285043"/>
            <a:ext cx="213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Polyploidy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5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8832" y="304104"/>
            <a:ext cx="350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Aneuploidy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79652" y="2063499"/>
            <a:ext cx="4238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aneuploidy is caused by </a:t>
            </a:r>
            <a:r>
              <a:rPr lang="en-US" b="1" u="sng" dirty="0" smtClean="0"/>
              <a:t>non-disjunction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failure of chromosomes to separate during meiosis, can occur at either anaphase I or anaphase II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652" y="1198529"/>
            <a:ext cx="774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diploid: </a:t>
            </a:r>
            <a:r>
              <a:rPr lang="en-US" dirty="0" err="1" smtClean="0"/>
              <a:t>trisomic</a:t>
            </a:r>
            <a:r>
              <a:rPr lang="en-US" dirty="0" smtClean="0"/>
              <a:t> (2n+1), </a:t>
            </a:r>
            <a:r>
              <a:rPr lang="en-US" dirty="0" err="1" smtClean="0"/>
              <a:t>monosomic</a:t>
            </a:r>
            <a:r>
              <a:rPr lang="en-US" dirty="0" smtClean="0"/>
              <a:t> (2n-1), </a:t>
            </a:r>
            <a:r>
              <a:rPr lang="en-US" dirty="0" err="1" smtClean="0"/>
              <a:t>nullisomic</a:t>
            </a:r>
            <a:r>
              <a:rPr lang="en-US" dirty="0" smtClean="0"/>
              <a:t> (2n-2)</a:t>
            </a:r>
            <a:endParaRPr lang="en-US" dirty="0"/>
          </a:p>
        </p:txBody>
      </p:sp>
      <p:pic>
        <p:nvPicPr>
          <p:cNvPr id="5" name="Picture 2" descr="figure_17_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90" y="2015615"/>
            <a:ext cx="3251027" cy="44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6394" y="3878747"/>
            <a:ext cx="3255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Human aneuploidies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Turner Syndrome XO</a:t>
            </a:r>
          </a:p>
          <a:p>
            <a:r>
              <a:rPr lang="en-US" dirty="0" err="1" smtClean="0"/>
              <a:t>Klienfelter</a:t>
            </a:r>
            <a:r>
              <a:rPr lang="en-US" dirty="0" smtClean="0"/>
              <a:t> Syndrome XXY</a:t>
            </a:r>
          </a:p>
          <a:p>
            <a:r>
              <a:rPr lang="en-US" dirty="0" smtClean="0"/>
              <a:t>Down Syndrome (trisomy 21)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2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CCE8B0BA83D04568B1570DD42E995905"/>
  <p:tag name="TPVERSION" val="5"/>
  <p:tag name="TPFULLVERSION" val="5.3.1.3337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10818CAB5D4547A3A50199BF61FDACD0&lt;/guid&gt;&#10;        &lt;description /&gt;&#10;        &lt;date&gt;2/25/2016 2:55:0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BE035DC28B8432281C2D21B48FFD827&lt;/guid&gt;&#10;            &lt;repollguid&gt;F1DBB3869A9D4656A33A59E29C0CF7A9&lt;/repollguid&gt;&#10;            &lt;sourceid&gt;95F9183A63F74E01896CB355CBE0AEC9&lt;/sourceid&gt;&#10;            &lt;questiontext&gt;Which method do humans us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EA4ED100CA146B6B5587593FE5F0F55&lt;/guid&gt;&#10;                    &lt;answertext&gt;#1&lt;/answertext&gt;&#10;                    &lt;valuetype&gt;-1&lt;/valuetype&gt;&#10;                &lt;/answer&gt;&#10;                &lt;answer&gt;&#10;                    &lt;guid&gt;F886E68B8204488E86512475B78839CF&lt;/guid&gt;&#10;                    &lt;answertext&gt;#2&lt;/answertext&gt;&#10;                    &lt;valuetype&gt;-1&lt;/valuetype&gt;&#10;                &lt;/answer&gt;&#10;                &lt;answer&gt;&#10;                    &lt;guid&gt;F019446A4A094883BAF9B0C46343C955&lt;/guid&gt;&#10;                    &lt;answertext&gt;#3&lt;/answertext&gt;&#10;                    &lt;valuetype&gt;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Which method do humans use?[;crlf;]70[;]71[;]70[;]False[;]50[;][;crlf;]2.52857142857143[;]3[;]0.787789467369271[;]0.620612244897959[;crlf;]13[;]-1[;]#11[;]#1[;][;crlf;]7[;]-1[;]#22[;]#2[;][;crlf;]50[;]1[;]#33[;]#3[;]"/>
  <p:tag name="HASRESULTS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467</Words>
  <Application>Microsoft Office PowerPoint</Application>
  <PresentationFormat>On-screen Show (4:3)</PresentationFormat>
  <Paragraphs>67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Microsoft Graph Chart</vt:lpstr>
      <vt:lpstr>PowerPoint Presentation</vt:lpstr>
      <vt:lpstr>Today’s Learning Objectives</vt:lpstr>
      <vt:lpstr>HOW does acetylation activate gene expression?</vt:lpstr>
      <vt:lpstr>Inheritance of epigenetic marks (histone acetylation)</vt:lpstr>
      <vt:lpstr>Epigenetic silencing of gene expression through DNA methylation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Dosage Compensation</vt:lpstr>
      <vt:lpstr>Which method do humans use?</vt:lpstr>
      <vt:lpstr>X chromosome inactivation videos</vt:lpstr>
      <vt:lpstr>X Chromosome Inactivation in Humans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</dc:title>
  <dc:creator>Natalie Farny</dc:creator>
  <cp:lastModifiedBy>Farny, Natalie</cp:lastModifiedBy>
  <cp:revision>164</cp:revision>
  <cp:lastPrinted>2016-02-22T19:09:13Z</cp:lastPrinted>
  <dcterms:created xsi:type="dcterms:W3CDTF">2013-02-08T14:34:30Z</dcterms:created>
  <dcterms:modified xsi:type="dcterms:W3CDTF">2017-02-23T21:00:30Z</dcterms:modified>
</cp:coreProperties>
</file>