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ink/ink2.xml" ContentType="application/inkml+xml"/>
  <Override PartName="/ppt/tags/tag13.xml" ContentType="application/vnd.openxmlformats-officedocument.presentationml.tags+xml"/>
  <Override PartName="/ppt/tags/tag14.xml" ContentType="application/vnd.openxmlformats-officedocument.presentationml.tags+xml"/>
  <Override PartName="/ppt/ink/ink3.xml" ContentType="application/inkml+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92" r:id="rId2"/>
    <p:sldId id="371" r:id="rId3"/>
    <p:sldId id="372" r:id="rId4"/>
    <p:sldId id="307" r:id="rId5"/>
    <p:sldId id="374" r:id="rId6"/>
    <p:sldId id="375" r:id="rId7"/>
    <p:sldId id="376" r:id="rId8"/>
    <p:sldId id="377" r:id="rId9"/>
    <p:sldId id="378" r:id="rId10"/>
    <p:sldId id="379" r:id="rId11"/>
    <p:sldId id="391" r:id="rId12"/>
    <p:sldId id="380" r:id="rId13"/>
    <p:sldId id="381" r:id="rId14"/>
    <p:sldId id="382" r:id="rId15"/>
    <p:sldId id="383" r:id="rId16"/>
    <p:sldId id="384" r:id="rId17"/>
    <p:sldId id="385" r:id="rId18"/>
    <p:sldId id="386" r:id="rId19"/>
    <p:sldId id="387" r:id="rId20"/>
    <p:sldId id="388" r:id="rId21"/>
    <p:sldId id="389" r:id="rId22"/>
    <p:sldId id="390" r:id="rId23"/>
    <p:sldId id="398" r:id="rId24"/>
    <p:sldId id="363" r:id="rId25"/>
    <p:sldId id="362" r:id="rId26"/>
    <p:sldId id="392" r:id="rId27"/>
    <p:sldId id="393" r:id="rId28"/>
  </p:sldIdLst>
  <p:sldSz cx="9144000" cy="6858000" type="screen4x3"/>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4" d="100"/>
          <a:sy n="94" d="100"/>
        </p:scale>
        <p:origin x="131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65A5D7-8626-E549-953D-6E6A1AD5B8E4}" type="datetimeFigureOut">
              <a:rPr lang="en-US" smtClean="0"/>
              <a:t>1/20/2017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9AFC62-8D71-9949-A0D1-3764185033A8}" type="slidenum">
              <a:rPr lang="en-US" smtClean="0"/>
              <a:t>‹#›</a:t>
            </a:fld>
            <a:endParaRPr lang="en-US"/>
          </a:p>
        </p:txBody>
      </p:sp>
    </p:spTree>
    <p:extLst>
      <p:ext uri="{BB962C8B-B14F-4D97-AF65-F5344CB8AC3E}">
        <p14:creationId xmlns:p14="http://schemas.microsoft.com/office/powerpoint/2010/main" val="420721037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511" units="cm"/>
          <inkml:channel name="T" type="integer" max="2.14748E9" units="dev"/>
        </inkml:traceFormat>
        <inkml:channelProperties>
          <inkml:channelProperty channel="X" name="resolution" value="946.39398" units="1/cm"/>
          <inkml:channelProperty channel="Y" name="resolution" value="1675.80408" units="1/cm"/>
          <inkml:channelProperty channel="F" name="resolution" value="1.41944" units="1/cm"/>
          <inkml:channelProperty channel="T" name="resolution" value="1" units="1/dev"/>
        </inkml:channelProperties>
      </inkml:inkSource>
      <inkml:timestamp xml:id="ts0" timeString="2017-01-20T20:36:38.579"/>
    </inkml:context>
    <inkml:brush xml:id="br0">
      <inkml:brushProperty name="width" value="0.05292" units="cm"/>
      <inkml:brushProperty name="height" value="0.05292" units="cm"/>
      <inkml:brushProperty name="color" value="#FF0000"/>
    </inkml:brush>
  </inkml:definitions>
  <inkml:trace contextRef="#ctx0" brushRef="#br0">14530 6103 346 0,'0'0'5'0,"0"0"1"16,0 0 2-1,-5-9 2-15,5 9 3 0,-8-12 0 16,8 12 3 0,-14-15 1-16,14 15-3 0,-15-14 0 15,5 6-2-15,1 2 0 16,-3 1-3-16,0-1 0 0,-1 0-2 15,0 4-7 1,-4-3 0-16,1 1 0 0,-3 0 0 16,0 1 0-16,-2-2 0 0,-3 3 0 15,2 0 0 1,-5-2 0-16,-1 2 0 0,-4 1 0 15,-1 0 0-15,-1 1 0 16,-3 0 0-16,0 1 0 16,-2 2 0-16,-1 1 0 15,1 2 0-15,-1-3 0 0,-3 5 0 16,-2-6 0-16,-1 4 0 0,-5-2 0 15,-1 0 0 1,-3 1 0-16,-3-2 0 0,-6 2 0 16,1 0 0-1,-3 2 0-15,-6-3 0 0,-1 2 0 16,-1-2 0-16,-5 0 0 15,-5 2 0-15,-4 2 0 0,-6 0 0 16,-4-1 0 0,-4 4 0-16,-3-2 0 0,-5 1 0 15,-2 3 0-15,-6-2 0 0,-1 2 0 16,1-1 0-1,-3 1 0-15,1 0 0 0,-4-1 0 16,4 0 0-16,-5 1 0 16,2-2 0-16,0 2 0 15,-7-1 0-15,2-1 0 16,-6 0 0-16,-6 2 0 0,-6 0 0 15,-3 2 0 1,-3-1 0-16,-5 2 0 0,-1 0 0 16,-5 1 0-16,1-2 0 0,3 2 0 15,2-1 0 1,-5-1 0-16,0-3 0 0,5 3 0 15,1 0 0-15,3 0 0 16,0-1 0-16,-2-1 0 0,4-1 0 16,6 0 0-1,1 0 0-15,2-2 0 0,0-3 0 16,6 0 0-16,0-1 0 0,5-3 0 15,1 1 0 1,0-2 0-16,3 3 0 0,1-5 0 16,7 2 0-16,-1-1 0 15,8 0 0-15,2-1 0 16,3 0 0-16,3 0 0 15,4-2 0-15,3 0 0 0,0-1 0 16,4 3 0 0,-1-4 0-16,0 4 0 0,5 0 0 15,-2 0 0-15,3-3 0 0,-2 3 0 16,3 0 0-1,-2 0 0-15,5 0 0 0,0 0 0 16,1 0 0-16,6 0 0 16,3 0 0-16,2 0 0 0,6-1 0 15,7 0 0 1,6 1 0-16,8-1 0 0,5 0 0 15,7 0 0 1,5 0 0-16,10 0 0 0,5 0 0 16,3 1 0-16,10 0 0 0,-9-1 0 15,9 1 0-15,0 0 0 16,0 0 0-16,0 0 0 15,6 0 0-15,-6 0 0 16,17 12 0-16,-5-8 0 0,3 4 0 16,7 1 0-1,4 4 0-15,-2-1 0 0,8 7 0 16,0-2 0-16,7 5 0 0,2 4 0 15,10 2 0 1,1 2 0-16,7 1 0 0,9 4 0 16,1-2 0-16,9 4 0 15,2 0 0-15,0 3 0 0,4-1 0 16,2 3 0-1,-2 1 0-15,1-2 0 0,-1 1 0 16,-6-2 0 0,0 1 0-16,-2-2 0 0,-7-3 0 15,-6-4 0-15,-7 0 0 0,-8-6 0 16,-5-3 0-16,-9-5 0 15,-11-5 0-15,-4-2 0 16,-7-5 0-16,-12-6 0 16,8 4 0-16,-8-4 0 0,-9-7 0 15,-4-3 0 1,-6-2 0-16,-1-2 0 0,-5-6 0 15,-8-2 0 1,-4-2 0-16,-5 0 0 0,-2-3 0 16,-7 1 0-16,-3-2 0 0,-3 2 0 15,-3 0 0-15,-3 1 0 16,-2-1 0-16,-4 1 0 0,-3-1 0 15,3 2 0 1,-7-1 0-16,1 0 0 0,-3 2 0 16,-1-3 0-1,1 3 0-15,0-2 0 0,3 2 0 16,3-1 0-16,6 2 0 0,4-2 0 15,7 0 0-15,4 0 0 16,7 0 0-16,5 2 0 16,7-2 0-16,3 3 0 15,6 1 0-15,4 0 0 0,3 2 0 16,1 3 0-1,2 0 0-15,2 3 0 0,2 2 0 16,0 3 0-16,1 0 0 16,8 7 0-16,-10-8 0 15,10 8 0-15,0 0 0 0,0 0 0 16,0 0 0-16,-8 0 0 15,8 0 0-15,0 0 0 0,0 0 0 16,0 0 0 0,0 0 0-16,0 0 0 0,0 0 0 15,0 0 0 1,4-7 0-16,-4 7 0 0,10-8 0 15,0-1 0-15,2-4 0 16,8-3 0-16,7-7 0 0,12-5 0 16,8-3 0-16,13-10 0 0,14-5 0 15,14-5 0 1,18-5 0-16,18-5 0 0,17-4 0 15,12-2 0 1,15-4 0-16,14-3 0 0,10-1 0 16,5 2 0-16,0 0 0 15,6 3 0-15,-11 3 0 16,-5 3 0-16,-10 5 0 0,-14 9 0 15,-16 2 0-15,-12 10 0 16,-22 1 0-16,-21 8 0 0,-14 5 0 16,-23 7 0-1,-12 3 0-15,-26-3-14 0,-7 2-78 16,-15 1-2-1</inkml:trace>
  <inkml:trace contextRef="#ctx0" brushRef="#br0" timeOffset="21150.846">23334 8881 388 0,'0'0'6'0,"0"0"1"0,0 0 1 15,0 0 1 1,6-7 1-16,-6 7 0 0,8-12-1 15,-3 2 1-15,2-2-5 16,10 0-2-16,1-2-1 0,9 0-2 16,2 1 0-1,6 5 0-15,2 3 0 0,0 5 0 16,-1 4 1-16,-8 8 0 0,-4 7 0 15,-10 5 2 1,-8 5-1-16,-10 3 1 0,-12-1-1 16,-6 1 0-16,-7-1 0 15,-5-5 0-15,-2-4-2 0,3-5 0 16,2-2-1-1,11-5 0-15,2-3-1 0,11-7 1 16,7 0-1-16,5 0 1 0,14-3 0 16,2 0 1-1,7 3 1-15,0 3 0 0,4 5 0 16,4 5 0-16,-3 7 0 15,-6 3 0-15,-1 3-1 16,-5 3 1-16,-9 2-1 16,-2-2 2-16,-5 3 0 0,-9-3 1 15,-7-2 1 1,-5-2 0-16,-9 0 1 0,-1-6-1 15,-6-2-1-15,-4-6-3 0,0-5 0 16,-1-1 0 0,-1-9-12-16,5-16-71 0,4 7-4 15</inkml:trace>
  <inkml:trace contextRef="#ctx0" brushRef="#br0" timeOffset="21450.858">23878 8439 408 0,'0'0'5'0,"1"15"3"0,-1 4 1 16,0 8 1-1,-1 6 0-15,-4 9-1 0,-4 1-3 16,5 12-14-16,-12-7-68 16,6-8-4-16</inkml:trace>
  <inkml:trace contextRef="#ctx0" brushRef="#br0" timeOffset="22740.9096">1892 9157 317 0,'0'0'6'16,"0"0"1"-16,-16-7 1 15,-1 7 2-15,-6 0 2 0,-6 4 1 16,-6 4 0-1,-6 6 0-15,-5 8-5 0,-2 5-3 16,4 9-1-16,2 5-2 0,3 8-1 16,4 2-1-1,11 7-1-15,9 0 0 0,10 2 1 16,10-2 1-16,16-4-1 15,15-6 2-15,18-12-1 16,13-7 0-16,10-12 2 16,11-10 0-16,6-13 1 0,1-14 2 15,-7-13-2 1,-4-11 2-16,-12-11-1 0,-11-7 1 15,-19-10-2-15,-19 0-1 0,-12-1-1 16,-13 4 0 0,-21 9-2-16,-12 9-1 0,-10 15-3 15,-11 13-10-15,-3 15-65 16,-1 11-4-16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511" units="cm"/>
          <inkml:channel name="T" type="integer" max="2.14748E9" units="dev"/>
        </inkml:traceFormat>
        <inkml:channelProperties>
          <inkml:channelProperty channel="X" name="resolution" value="946.39398" units="1/cm"/>
          <inkml:channelProperty channel="Y" name="resolution" value="1675.80408" units="1/cm"/>
          <inkml:channelProperty channel="F" name="resolution" value="1.41944" units="1/cm"/>
          <inkml:channelProperty channel="T" name="resolution" value="1" units="1/dev"/>
        </inkml:channelProperties>
      </inkml:inkSource>
      <inkml:timestamp xml:id="ts0" timeString="2017-01-20T20:38:05.842"/>
    </inkml:context>
    <inkml:brush xml:id="br0">
      <inkml:brushProperty name="width" value="0.05292" units="cm"/>
      <inkml:brushProperty name="height" value="0.05292" units="cm"/>
      <inkml:brushProperty name="color" value="#FF0000"/>
    </inkml:brush>
  </inkml:definitions>
  <inkml:trace contextRef="#ctx0" brushRef="#br0">5456 8366 157 0,'0'0'5'0,"0"0"3"15,0 7 3 1,0-7 3-16,0 0 2 0,0 8 1 15,0-8 0 1,0 9 2-16,0-9-5 0,0 0-5 16,0 10-1-16,0-10-3 15,0 0-1-15,0 10 1 0,0-10 1 16,0 0 3-16,0 0-1 15,0 12 2-15,0-12 1 16,0 0 2-16,0 0 1 0,0 0 0 16,0 0-2-1,0 0 0-15,0 0-1 0,0 8 0 16,0-8-1-16,0 0-1 15,0 0-2-15,0 0 0 16,0 0-2-16,0 0-1 0,0 0 0 16,-13 0-2-16,13 0 0 15,-16-2 0-15,4 0-1 0,-4 1 0 16,-3 0 0-1,-5 1-1-15,-5-2 1 0,-3 2-1 16,-5 0 1 0,-1 0-1-16,-4 0 1 0,0 0-1 15,-5 0 0-15,5-2 1 16,-1 1-1-16,1-1 0 0,1-1 1 15,-1 0-1-15,1 0 0 16,0 0 1-16,2-1-1 16,-3 1 0-16,-5 0 0 0,3-2 0 15,-7 3 1 1,4-2-1-16,-5 2 0 0,-3-1 0 15,0 0 1-15,-1 1 0 16,-3-1 0-16,3 0 1 16,-3 1-1-16,-1 0 0 15,1-1-1-15,0 0 2 0,0 3-2 16,-5-2 0-16,-2 1 0 0,-1 1 0 15,-6 0 0 1,0 0 0-16,-6 1 0 0,0 1 0 16,-5 1 0-1,2 2 0-15,0 0 0 0,-1-1 0 16,4-1 0-16,-1 0 0 15,2-1 0-15,-1 0 0 0,4 0 0 16,-2 1 0-16,1-3 0 0,4 0 0 16,-1 3 0-1,8-3 0-15,4 0 0 0,4 0 0 16,5 0 0-1,5 0 0-15,7 0 0 0,5 0 0 16,5-3 0-16,3 3 0 16,3-3 0-16,3 1 0 15,6 1 0-15,1 0 0 16,4-1 0-16,1 2 0 0,9 0 0 15,-7 0 0-15,7 0 0 0,0 0 0 16,0 0 0 0,0 0 0-16,0 0 0 0,0 0 0 15,0 0 0 1,0 0 0-16,0 0 0 0,0 0 0 15,0 0 0-15,0 0 0 16,0 0 0-16,0 0 0 0,6 0-3 16,3 0 1-1,5 5 0-15,4-1 1 0,4 4 0 16,6 0 1-16,2 0 0 0,1 3-1 15,1 0 1 1,1 3-1-16,0-1 0 0,-1 1 0 16,-2 1 0-16,1 0 0 15,-6 2 0-15,4-1 1 0,-6 1-1 16,2-2 1-1,-4 3 1-15,-2-1-1 0,0 1 0 16,1 1 1-16,-2-2-1 0,2 3 1 16,-1-2-1-1,-2 0 1-15,0-4-1 0,-3 0 1 16,-4-3-1-16,0-2 1 15,-10-9 0-15,12 10 0 16,-12-10 0-16,0 0 1 16,0 0-2-16,0 0 1 0,-9-5 0 15,0-5-1 1,-4 1-1-16,-1-3-1 0,-4-1 1 15,-2 1-1-15,3-2 0 0,-3 0 0 16,1 1-1 0,-4-1 1-16,0 0 0 0,-3 0 0 15,-4-2 0-15,-2 2 0 16,-1-3 1-16,-2 1 1 0,-5-4 1 15,1 0 0 1,-2-1 0-16,-2 0 0 0,1-2 0 16,0-1 0-1,2-1-1-15,-1 1 1 0,4 3-1 16,1 2 0-16,7 2 0 0,2 2 1 15,5 3 0-15,3 2 1 16,7 0 0-16,2 4-1 16,1 1 1-16,9 5-1 15,-9-11 0-15,9 11-1 0,0 0 0 16,0 0 0-1,-9-10 0-15,9 10 0 0,0 0 0 16,0 0-1-16,0 0 0 0,0 0 0 16,0 0 1-1,11 0-1-15,10-2 1 0,13-4 0 16,12-5 0-16,15-2 1 15,12-8 0-15,13-2 1 0,7-6-1 16,8-3 0 0,-1 0 1-16,2 0-2 0,-10 4-1 15,-16-1-6 1,-2 0-55-16,-19 13-25 0,-13-3-2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511" units="cm"/>
          <inkml:channel name="T" type="integer" max="2.14748E9" units="dev"/>
        </inkml:traceFormat>
        <inkml:channelProperties>
          <inkml:channelProperty channel="X" name="resolution" value="946.39398" units="1/cm"/>
          <inkml:channelProperty channel="Y" name="resolution" value="1675.80408" units="1/cm"/>
          <inkml:channelProperty channel="F" name="resolution" value="1.41944" units="1/cm"/>
          <inkml:channelProperty channel="T" name="resolution" value="1" units="1/dev"/>
        </inkml:channelProperties>
      </inkml:inkSource>
      <inkml:timestamp xml:id="ts0" timeString="2017-01-20T20:42:07.171"/>
    </inkml:context>
    <inkml:brush xml:id="br0">
      <inkml:brushProperty name="width" value="0.05292" units="cm"/>
      <inkml:brushProperty name="height" value="0.05292" units="cm"/>
      <inkml:brushProperty name="color" value="#FF0000"/>
    </inkml:brush>
  </inkml:definitions>
  <inkml:trace contextRef="#ctx0" brushRef="#br0">12920 5119 292 0,'0'0'1'16,"0"0"1"-16,-9 0-1 16,9 0-1-16,-18 0 1 0,7-2 0 15,-1-1 1 1,-2 1-1-16,-3-1 0 0,1 3 0 15,-3-3-1 1,-1 1 1-16,-3 0 0 0,-4 1 0 16,-3 1 0-16,-6 0 0 15,-1 0 2-15,-4 0 1 16,-3 0 3-16,-1 1 0 0,-6 1 1 15,-1 3 0-15,-5-2 0 16,0 5 0-16,-8 0-1 0,-5 2-2 16,-2 2-2-1,-3 1-2-15,-1 1 0 0,-1 1 0 16,-2 1 0-1,1 0-1-15,-3 2 0 0,0-1 0 16,2 7 0-16,-4 0 3 16,2 3 0-16,-2 0 0 0,-1 3 0 15,0 0 0-15,0 2 1 16,2 2 0-16,2 1 0 15,-1 0-1-15,1 0-1 0,4 0 0 16,-1 2 0 0,3-1 0-16,-2 2-1 0,1 0 1 15,1 2 0-15,-1 1 0 16,0 1-1-16,-1 3 1 0,1 2-1 15,-3 1 0-15,3 3 0 16,-1 1 0-16,3 0 0 16,0 3 0-16,1-2 3 0,0 0-3 15,-1 3 1 1,-1-2 0-16,1 1 0 0,2 0 0 15,2 3-1 1,0-1 0-16,6 2-1 0,-1 0 1 16,6 1-1-16,1 1 1 15,6 0-1-15,6 1 1 0,-1-1-1 16,4-1 0-16,4 0 1 0,3-1-1 15,0-2 0 1,8-2 1-16,2 1-1 0,2-2 0 16,3-1 0-1,5-2 1-15,-2 0-1 0,5 0 0 16,0 0 1-16,-2-2-1 15,1 1 1-15,6-4-1 0,-3 3 1 16,2-2-1 0,1 1 1-16,3-2 0 0,2-1 0 15,-1 1 1-15,2 0-1 0,1 0 0 16,0 0 1-1,0 0-1-15,-1 2-1 0,-2 0 0 16,-3 0 0-16,2-1 0 16,0 1 0-16,-1-2 0 15,3 0-1-15,1-2 1 16,1-1 1-16,3 1-1 0,5-4 0 15,4 0 1-15,0-2-1 0,2 1 0 16,3 0-1 0,-1-3 1-16,1 0 0 0,1 0-1 15,0-1 1 1,-3 1 0-16,5-3 1 0,-1 1 0 15,0-3 0-15,-2 0 0 16,4-3 0-16,1-1-1 0,2-1 1 16,0 1 0-1,-2-6 0-15,0 1-1 0,1-2 0 16,3 0 1-16,-4-2 0 0,3-2 0 15,1-2-1 1,1 0 1-16,2-4-1 0,3 2 1 16,-1-3-1-16,6-1 1 15,-1-2-1-15,3-1 1 16,2 1-1-16,1-1 1 15,3-1-1-15,2-1 0 0,4-3 0 16,3 1 0 0,2-1 0-16,2-1 0 0,3-3 0 15,1-4 0-15,2 1 1 0,-1-3-1 16,0-1 0-1,-3 0 0-15,2-3 0 0,-1 0 0 16,-3-1 0-16,1-3 0 16,1-1 0-16,-1-1 0 0,0-1 0 15,1-1-1 1,-1-2 1-16,-1-1 0 0,-1-1-1 15,-2-2 1-15,-1 1 0 0,-1-1-1 16,-4-2 1 0,3 0 0-16,-2-1 1 0,-1 1 0 15,0 0 0-15,1 1 0 16,1-3 0-16,-2 2 0 15,0-1 0-15,0 0 0 16,0 0-1-16,-1-3 0 0,1 5 0 16,-1-5 0-1,-1 3 0-15,1-2 0 0,1 0-1 16,-1-1 1-16,-2 1 1 0,4-2-1 15,-1-1 0 1,1 0 2-16,1 1-1 0,2 2 1 16,-1-1 0-16,1 2 0 15,0 1 1-15,3 2-2 0,-2 0 1 16,0 3-1-1,0 1-1-15,0-2 0 0,2 5 0 16,-4-1 0 0,4 1-1-16,-2 1 1 0,2 1 0 15,4 2 0-15,-3 2 0 0,1 0 0 16,-1 3 0-16,3 1 0 15,0 3 0-15,-4 0 1 16,0 4-1-16,-1 0 0 16,-1 2 0-16,0 3 0 0,-1 0 1 15,1 2-1 1,-3 2 1-16,2 2-1 0,0-1 1 15,3 4 0-15,1 0-1 0,-2-1 2 16,4 2-2 0,-2 0 0-16,3 1 0 0,2 3 0 15,-1-1 0-15,2-1 0 16,-3 2 0-16,-1 1 0 0,3 2 0 15,-4 0 0 1,1 2 0-16,1 0 0 0,-4 1 0 16,4 2 0-1,-2 0 0-15,1 2 0 0,-1 0 0 16,0 2 0-16,1 0 0 0,-5 0 0 15,0 3 0-15,-4-3 0 16,-1 3 0-16,-1 0 0 16,-4 1 0-16,5-1 0 15,-5 1 0-15,6 0 0 0,-1-1 0 16,2 2 0-1,2-2 0-15,-1 0 0 0,3-1 0 16,-2 0 0-16,3-1 0 16,-3-1 0-16,5 1 0 15,-1 0 0-15,2 1 0 0,-1-2 0 16,3-1 0-16,2 1 0 15,-1-1 0-15,-1-2 0 0,0 0 0 16,-3-3 0 0,2 1 0-16,0 0 0 0,-4 0 0 15,0-2 0 1,1 1 0-16,-2-2 0 0,-1 1 0 15,-2-1 0-15,2-4 0 0,-2 1 0 16,1-1 0-16,-3-2 0 16,2-4 0-16,-1-1 0 0,1-5 0 15,1-2 0 1,0 0 0-16,-1-4 0 0,1-4 0 15,-3-6 0 1,1 0 0-16,-4-4 0 0,3-1 0 16,-5-5 0-16,-1-1 0 15,2-3 0-15,-4-2 0 16,1-3 0-16,-6-4 0 0,3 0 0 15,-7-6 0-15,-3-2 0 16,-3-4 0-16,-6 1 0 0,-2-6 0 16,-6 1 0-1,-4-4 0-15,-3-2 0 0,-2 1 0 16,-3 0 0-1,-1-3 0-15,-1 1 0 0,-4-1 0 16,-4-4 0-16,2 2 0 16,-3-2 0-16,-2 1 0 0,-1 0 0 15,-2 0 0-15,-3 0 0 16,-2 1 0-16,-5 2 0 15,-1-2 0-15,-2 2 0 0,-2 0 0 16,-2 0 0 0,-1 1 0-16,-3 0 0 0,-2 1 0 15,-1 3 0-15,-1-1 0 16,-3 3 0-16,-2 0 0 0,-3-2 0 15,-3 3 0-15,2 3 0 16,-2 0 0-16,-2-1 0 16,3 1 0-16,-1 0 0 0,0 3 0 15,-1-1 0 1,-1 2 0-16,-1-2 0 0,-1 2 0 15,1 1 0-15,-4-1 0 16,-2-1 0-16,0 1 0 16,2 0 0-16,-3 0 0 15,-1 0 0-15,2 2 0 0,-2-1 0 16,-2 3 0-16,0 1 0 0,1 0 0 15,-2 2 0 1,1-1 0-16,2 0 0 0,-1 1 0 16,0 0 0-1,3-1 0-15,-1-1 0 0,-1 0 0 16,0 0 0-16,-1 2 0 15,-2-3 0-15,2 4 0 0,-2-1 0 16,0 3 0 0,2 0 0-16,0 2 0 0,-1 0 0 15,3 2 0-15,0 2 0 0,0 1 0 16,-2 1-2-1,2-1 1-15,-1 3 0 0,0 2 0 16,1-1 2-16,2 2-1 16,-2 0 0-16,-1 4 0 15,-1-1 0-15,-2 4 0 16,-4 2 0-16,0 3 0 0,-3 2 0 15,-4 2-1-15,-1 2 1 0,0 2 0 16,-4 1 0 0,4 2 0-16,1 0-1 0,0 2 1 15,4 3-3 1,6 2-2-16,0-1-14 0,2 8-64 15,10 0-4-15</inkml:trace>
  <inkml:trace contextRef="#ctx0" brushRef="#br0" timeOffset="1260.0378">11776 6589 469 0,'0'0'1'0,"-6"-11"0"0,0 1 0 15,-3-1 0-15,-6-1-1 16,-3 1-1-16,-7 4 0 0,-10 2 0 16,-4 8-2-1,-11 11 0-15,-3 12 0 0,-3 11 1 16,-5 11 0-16,-1 8 1 0,4 7 0 15,3 4 0 1,9 1 1-16,11 0 0 0,9-4 1 16,16-8-1-16,12-8 2 15,18-9-1-15,20-15 0 16,13-13 0-16,15-11-2 15,7-14 0-15,7-16-3 0,1-8-1 16,-1-13-4 0,-6-9-1-16,-12-4 1 0,-10-3 3 15,-13-2 4-15,-11 2 3 0,-16 4 3 16,-6 5 2-1,-10 7 2-15,-13 8 1 0,-6 9 0 16,-10 8-3-16,-4 9-3 16,-5 7-2-16,-2 5-1 0,5 3-1 15,2 2 0 1,11 0 0-16,9 4 0 0,15-4 1 15,6 3-1-15,25-3 1 0,12-3-2 16,14-7 0 0,10-6 0-16,8-8 1 0,7-4 0 15,-1-7-1-15,3-5-3 16,-7-6-8-16,-1 3-13 15,-14 1-15-15,-1 2-9 16,-16 4-7-16,-2 10-2 0,-15 5 2 16,-6 7 8-1,-12 7 10-15,-10 7 19 0,0 0 22 16,0 0 22-16,-6 0 9 0,-3 1 3 15,9-1 4 1,-11 9 1-16,11-9 1 0,0 0-3 16,15 8-6-16,4-6-6 15,7 0-3-15,4 0-5 0,9-2-7 16,3 0-5-1,3 0-3-15,4 0-1 0,2 0-1 16,1 0 0 0,-1-2 1-16,-2-3 2 0,-1 0 0 15,-1 0 1-15,-2-2-1 0,-7 1 1 16,-1 2-1-16,-5 4-1 15,-6 0-2-15,-6 2-2 16,-1 3 0-16,-7 1 0 16,-12-6 0-16,15 12-1 0,-15-12 1 15,10 10 1 1,-10-10-1-16,11 7 1 0,-11-7 0 15,17 2-1-15,-5-2 0 0,1 3 1 16,-3 0-1 0,-1 2-1-16,-2 4 1 0,-6 9-1 15,-4 6 1-15,-13 11 0 16,-10 8 1-16,-12 12 1 0,-7 13 0 15,-12 7 0 1,-8 8 0-16,-3 4 0 0,-2 3-1 16,3-1-1-1,6-6-3-15,8-5-3 0,9-11-5 16,14-5-10-16,8-12-37 0,15-12-24 15,7-12-4-15</inkml:trace>
  <inkml:trace contextRef="#ctx0" brushRef="#br0" timeOffset="1590.0477">13720 6407 486 0,'0'0'-2'0,"0"0"0"16,-4 7 0-16,-6 11 0 15,-5 10 0-15,-6 12-1 16,-3 18 1-16,-7 12 0 16,0 12 2-16,0 8-1 0,2 2 1 15,15-3 0 1,10-7 1-16,16-13-1 0,23-17 0 15,20-20 1-15,16-18 0 0,10-17 2 16,7-21 0 0,1-21 1-16,-5-20 0 0,-15-11 3 15,-12-6 1-15,-24-4 1 16,-22 2-7-16,-21 6-2 0,-29 10 0 15,-24 16 0 1,-25 14 0-16,-16 17-68 0,-10 4-21 16</inkml:trace>
  <inkml:trace contextRef="#ctx0" brushRef="#br0" timeOffset="5880.1764">7465 11564 333 0,'0'0'2'16,"0"0"2"-16,0 0 1 15,0 0 1-15,0 0 1 0,0 0 1 16,5 3 0-16,-5-3 0 15,0 0 0-15,0 0-3 0,0 0 0 16,7 11 0 0,-4 0-1-16,1 8 1 0,-1 3 1 15,1 8 0 1,0 6 0-16,0 7 1 0,-2 1-1 15,-2 3-1-15,0 3-1 0,0 3-1 16,0 2 0-16,0 3-1 16,0 2-1-16,0 1-1 15,2 2 0-15,6 3 0 16,-1-2 0-16,-2 1 0 0,4-1 0 15,0-3 0 1,0-2 0-16,-3-2 0 0,2 0 2 16,0-4 0-16,-4-1 0 15,3-1 0-15,-1-4 0 16,0-1 0-16,1 0 0 0,3-4-1 15,0-2 0-15,2-5-1 16,2 2 0-16,2-4 0 0,1-1 0 16,1 0 0-1,3-3 0-15,0 2 1 0,6-5-1 16,1 6 0-1,8-6 0-15,5-2-1 0,6-2 1 16,8 0 0-16,12-3-1 16,6-3 1-16,7-2-1 0,11-2 0 15,10 0 0-15,9-4 0 16,7-1 0-16,10-1-1 15,8-1 1-15,8-2-1 0,8-3 0 16,9 0 0 0,5 2 0-16,2-1 1 0,8 0 0 15,5 1 1-15,6-1 0 16,3 1-1-16,8 0 1 15,0-1-1-15,7 0 0 0,4 0 0 16,6-1 0-16,5 1 0 16,3 1-1-16,6-1 2 0,0 2-1 15,4-3 0 1,5 1 1-16,0-1-1 0,5 0 0 15,-1 0 1 1,2-4-1-16,1 1 1 0,1-1 0 16,0 0 0-16,-3-3 0 15,4 4 0-15,-7-2 0 0,-2 1 0 16,-8-1 0-16,-6 0 0 15,-8 0 1-15,-8 0-1 16,-9 3 1-16,-10-1-1 0,-11 1 1 16,-9 0-1-1,-4 1 0-15,-11-1 0 0,-7 0 0 16,-5-1 0-16,-10 1 0 15,-7-1 0-15,-9 0 0 16,-9 0 0-16,-9 0 0 16,-13 1 0-16,-4 0 0 0,-13-1 0 15,-5 0 0-15,-10-2 0 0,-10-2 1 16,-8 0 1-1,-7-5 0-15,-6-1 1 0,-7-5 1 16,-3 0 0 0,-4-6 0-16,-5-3 1 0,0-3-2 15,-2-5 0-15,0-4-1 16,0-7 0-16,0-5-1 0,0-8 1 15,0-5-2-15,0-7 0 16,0-5 0-16,-1-7 0 16,-3-3 0-16,-4-2 1 0,-4 1-1 15,-3 1 1 1,-3 3 0-16,-3 5 0 0,-1 4 0 15,3 6-2-15,0 9-7 16,-1 6-39-16,3 0-36 16,6 1-2-16</inkml:trace>
  <inkml:trace contextRef="#ctx0" brushRef="#br0" timeOffset="6600.198">9971 14350 421 0,'0'0'0'16,"3"12"0"-1,1 0 1-15,3 5 0 0,0 10 2 16,-1 9 0 0,5 10 0-16,1 12 1 0,2 9 0 15,0 8 0-15,2 9-1 16,0 7-1-16,1 3 0 0,0 2-1 15,2 1-1-15,-5 0-4 0,1-2-5 16,-3-8-11 0,-1-9-40-16,0-6-19 0</inkml:trace>
  <inkml:trace contextRef="#ctx0" brushRef="#br0" timeOffset="7050.2115">9665 14180 413 0,'0'0'-1'0,"9"-16"2"16,10 1-2-16,13-1-2 0,9-1-2 15,17 4-1-15,11-3-1 0,13 8-3 16,12 8 0-1,4 12-5-15,2 10 0 0,4 8-1 16,-10 9 1 0,-1 3 2-16,-7 6 5 0,-15 1 7 15,-13 4 8-15,-17 0 4 16,-12 3 8-16,-25 2 1 15,-6 1 3-15,-32-2-1 0,-14-1-3 16,-13-3-4-16,-12-3-4 16,-3-5-3-16,-8-9-2 0,-2-7-1 15,5-10 0 1,8-7-1-16,7-8-2 0,13-3-10 15,6-8-24 1,13-12-48-16,18-4-2 0</inkml:trace>
  <inkml:trace contextRef="#ctx0" brushRef="#br0" timeOffset="7720.2316">11233 14558 414 0,'0'0'1'16,"11"17"0"-16,-3 1-1 16,2 5 1-16,3 8 0 0,-1 5-1 15,4 6 0-15,0 3-2 16,0 0-2-16,-1-5-2 15,-4-5-4-15,0-4 2 0,-2-9-1 16,-2-9 2 0,-7-13 1-16,4-6 5 0,-6-15 2 15,-8-12 5 1,-3-9 6-16,2-10-2 0,-1-4 0 15,-1-4 0-15,5-1-1 0,3 0-3 16,5 2-2-16,3 3-2 16,13 7-7-16,4 1-2 0,9 7-5 15,5 2-3 1,7 6-5-16,4 6-3 0,6 5 1 15,-1 7 0 1,4 6 3-16,-7 7 4 0,4 2 5 16,-9 11 7-16,-5 6 8 15,-8 8 6-15,-6 6 3 0,-6 8 4 16,-10 6 1-16,-4 5-1 15,-3 5-2-15,0 1-1 16,-6 5-5-16,4 0-2 0,2-4-3 16,6-2-2-1,10-9-1-15,9-4-1 0,9-11 1 16,7-7-2-1,8-13 0-15,5-10 0 0,-1-6 1 16,-1-11 1-16,-3-9 3 16,-7-5 1-16,-12-6 1 0,-8-4 1 15,-13-2-1-15,-9-3 0 0,-12-2-1 16,-9 1-1-1,-11 1-3-15,-9 0-3 0,-3 3 1 16,-6 3-1 0,-4 3-2-16,2 4-2 0,-1 7-6 15,3 0-10-15,8 3-41 16,9 7-18-16</inkml:trace>
  <inkml:trace contextRef="#ctx0" brushRef="#br0" timeOffset="8620.2585">12492 14362 368 0,'0'0'4'16,"12"21"3"-16,-1-1 2 0,2 6 1 16,0 6 0-1,-2 7 2-15,-3 4 0 0,-1 4 0 16,-7-4-4-16,-1-5-3 0,-9-6-4 15,0-7-2-15,0-7-2 16,-2-10-5-16,3-8 0 0,5-15-3 16,-1-11 1-1,5-11 0-15,0-9 1 0,9-9 3 16,1-5 4-1,5-1 6-15,5 2 3 0,3 4 2 16,3 9 0-16,4 10 2 16,1 7-2-16,2 14 0 0,3 6-4 15,1 9-2-15,-4 14-1 16,-1 8-1-16,-1 9-1 15,-1 7-1-15,-8 4 1 0,-3 7-1 16,-7-1 0 0,-7-2 0-16,-2-3 0 0,-3-6 1 15,0-5-1 1,-3-11 2-16,-1-9 0 0,4-12 0 15,0-7 0-15,11-16-1 0,3-12-5 16,8-14-5-16,4-7-2 16,11-6 1-16,6-1 2 0,3 2 6 15,0 6 3 1,-1 9 2-16,0 17 5 0,-3 9 6 15,-5 18 1 1,-12 9 0-16,-3 16-4 0,-4 15-4 16,-7 5-4-16,-3 13 0 15,-2 0 0-15,-1 4 0 0,1 1-2 16,3-5 0-16,2-5-2 15,8-8-1-15,5-10-2 16,10-10-3-16,3-12-2 0,7-6-2 16,5-8 1-1,3-9 0-15,1-7 2 0,0-8 0 16,-4-2 3-1,-5-7 3-15,-1 4 5 0,-9-5 5 16,-6 2 1-16,-7 1 2 16,-8 5 0-16,-4 6-1 0,-9 6 0 15,0 17-1-15,-15-6-2 0,-3 15-3 16,-4 12-2-1,-2 8-1-15,0 7 0 0,2 3 1 16,1 2 0 0,8 0 0-16,8 0 1 0,5-7-1 15,13-5 1-15,10-12-1 16,8-5 0-16,5-12 0 15,5-4 0-15,0-13 0 0,2-11 1 16,0-11-1-16,-5-6 1 16,-13-6 0-16,-3-5 1 0,-9 2 0 15,-7 1-1 1,-6 2 0-16,-11 6-2 0,-7 9-3 15,-7 4-3 1,-3 13-10-16,-5 3-29 0,-3-2-39 16,5 3-2-16</inkml:trace>
  <inkml:trace contextRef="#ctx0" brushRef="#br0" timeOffset="8850.2655">14533 13796 478 0,'0'0'1'15,"17"19"1"-15,-5 3 0 0,5 7 1 16,2 14-1-16,3 10 1 16,1 10-1-16,0 13 1 0,-4 5-2 15,-1 1-1-15,-4-1-3 16,-2-4-1-16,-2-8-2 15,1-6-5-15,-5-16-5 0,2-6-7 16,-6-15-17 0,-2-15-25-16,0-11-19 0</inkml:trace>
  <inkml:trace contextRef="#ctx0" brushRef="#br0" timeOffset="9370.2811">14358 14207 476 0,'0'0'1'15,"0"0"-1"-15,8 10 2 16,2-1 0-16,7 6 1 0,12 3 0 15,5 2-1 1,13 1 0-16,8-2-2 0,10-1-3 16,8-8-5-1,6-3-5-15,0-7-1 0,5-10-1 16,-1-8 0-16,-4-9 1 0,-2-4 4 15,-13-8 6 1,-5-2 6-16,-13-1 5 0,-5 4 3 16,-18 6 2-16,-6 3 0 15,-12 10-1-15,-5 9-1 0,-9 10-3 16,-7 10-3-1,-2 14-2-15,-3 9-1 0,1 7 0 16,6 6 1 0,4 4 0-16,7-1 0 0,6-1 0 15,10-7-2-15,15-5-2 0,6-11-4 16,9-11-5-16,3-12-8 15,9-8-9-15,2-16 0 0,0-12 3 16,2-8 8 0,-7-13 7-16,3-1 8 0,-8-2 8 15,4 6 9 1,-10 7 13-16,-2 12-1 0,-3 11-2 15,-3 17-4-15,-1 17-4 0,-3 22-4 16,-4 17-3 0,0 12 0-16,1 11-5 0,2 4-5 15,3 4 0-15,2-6 0 16,5-4 0-16,0-16 0 0,5-8-85 15,12-21-3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99698A-B3A3-E842-91B7-2DE817BE9517}" type="datetimeFigureOut">
              <a:rPr lang="en-US" smtClean="0"/>
              <a:t>1/20/2017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84429-DF5F-C346-B51E-753658FEB208}" type="slidenum">
              <a:rPr lang="en-US" smtClean="0"/>
              <a:t>‹#›</a:t>
            </a:fld>
            <a:endParaRPr lang="en-US"/>
          </a:p>
        </p:txBody>
      </p:sp>
    </p:spTree>
    <p:extLst>
      <p:ext uri="{BB962C8B-B14F-4D97-AF65-F5344CB8AC3E}">
        <p14:creationId xmlns:p14="http://schemas.microsoft.com/office/powerpoint/2010/main" val="32772186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84429-DF5F-C346-B51E-753658FEB208}" type="slidenum">
              <a:rPr lang="en-US" smtClean="0"/>
              <a:t>1</a:t>
            </a:fld>
            <a:endParaRPr lang="en-US"/>
          </a:p>
        </p:txBody>
      </p:sp>
    </p:spTree>
    <p:extLst>
      <p:ext uri="{BB962C8B-B14F-4D97-AF65-F5344CB8AC3E}">
        <p14:creationId xmlns:p14="http://schemas.microsoft.com/office/powerpoint/2010/main" val="196856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84429-DF5F-C346-B51E-753658FEB208}" type="slidenum">
              <a:rPr lang="en-US" smtClean="0"/>
              <a:t>3</a:t>
            </a:fld>
            <a:endParaRPr lang="en-US"/>
          </a:p>
        </p:txBody>
      </p:sp>
    </p:spTree>
    <p:extLst>
      <p:ext uri="{BB962C8B-B14F-4D97-AF65-F5344CB8AC3E}">
        <p14:creationId xmlns:p14="http://schemas.microsoft.com/office/powerpoint/2010/main" val="4177872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 the cell</a:t>
            </a:r>
            <a:r>
              <a:rPr lang="en-US" baseline="0" dirty="0" smtClean="0"/>
              <a:t> know where the gene starts?</a:t>
            </a:r>
            <a:endParaRPr lang="en-US" dirty="0"/>
          </a:p>
        </p:txBody>
      </p:sp>
      <p:sp>
        <p:nvSpPr>
          <p:cNvPr id="4" name="Slide Number Placeholder 3"/>
          <p:cNvSpPr>
            <a:spLocks noGrp="1"/>
          </p:cNvSpPr>
          <p:nvPr>
            <p:ph type="sldNum" sz="quarter" idx="10"/>
          </p:nvPr>
        </p:nvSpPr>
        <p:spPr/>
        <p:txBody>
          <a:bodyPr/>
          <a:lstStyle/>
          <a:p>
            <a:fld id="{6A1ED10D-B5BB-C84D-BD24-F4D8414EE1C0}" type="slidenum">
              <a:rPr lang="en-US" smtClean="0"/>
              <a:t>11</a:t>
            </a:fld>
            <a:endParaRPr lang="en-US"/>
          </a:p>
        </p:txBody>
      </p:sp>
    </p:spTree>
    <p:extLst>
      <p:ext uri="{BB962C8B-B14F-4D97-AF65-F5344CB8AC3E}">
        <p14:creationId xmlns:p14="http://schemas.microsoft.com/office/powerpoint/2010/main" val="199542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prokaryotes, the RNA is made and that’s it. In eukaryotes, the RNA is processed before it is ready</a:t>
            </a:r>
            <a:r>
              <a:rPr lang="en-US" baseline="0" dirty="0" smtClean="0"/>
              <a:t> for translation into protein</a:t>
            </a:r>
            <a:endParaRPr lang="en-US" dirty="0"/>
          </a:p>
        </p:txBody>
      </p:sp>
      <p:sp>
        <p:nvSpPr>
          <p:cNvPr id="4" name="Slide Number Placeholder 3"/>
          <p:cNvSpPr>
            <a:spLocks noGrp="1"/>
          </p:cNvSpPr>
          <p:nvPr>
            <p:ph type="sldNum" sz="quarter" idx="10"/>
          </p:nvPr>
        </p:nvSpPr>
        <p:spPr/>
        <p:txBody>
          <a:bodyPr/>
          <a:lstStyle/>
          <a:p>
            <a:fld id="{6A1ED10D-B5BB-C84D-BD24-F4D8414EE1C0}" type="slidenum">
              <a:rPr lang="en-US" smtClean="0"/>
              <a:t>27</a:t>
            </a:fld>
            <a:endParaRPr lang="en-US"/>
          </a:p>
        </p:txBody>
      </p:sp>
    </p:spTree>
    <p:extLst>
      <p:ext uri="{BB962C8B-B14F-4D97-AF65-F5344CB8AC3E}">
        <p14:creationId xmlns:p14="http://schemas.microsoft.com/office/powerpoint/2010/main" val="5083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462238-E1FE-0B40-9F5E-D5BBEDFAA70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185995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62238-E1FE-0B40-9F5E-D5BBEDFAA70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59778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62238-E1FE-0B40-9F5E-D5BBEDFAA70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802625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62238-E1FE-0B40-9F5E-D5BBEDFAA70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201493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62238-E1FE-0B40-9F5E-D5BBEDFAA70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2409523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462238-E1FE-0B40-9F5E-D5BBEDFAA705}"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348279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462238-E1FE-0B40-9F5E-D5BBEDFAA705}"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371392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462238-E1FE-0B40-9F5E-D5BBEDFAA705}" type="datetimeFigureOut">
              <a:rPr lang="en-US" smtClean="0"/>
              <a:t>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396574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462238-E1FE-0B40-9F5E-D5BBEDFAA705}" type="datetimeFigureOut">
              <a:rPr lang="en-US" smtClean="0"/>
              <a:t>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409175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462238-E1FE-0B40-9F5E-D5BBEDFAA705}" type="datetimeFigureOut">
              <a:rPr lang="en-US" smtClean="0"/>
              <a:t>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128445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462238-E1FE-0B40-9F5E-D5BBEDFAA705}"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275414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462238-E1FE-0B40-9F5E-D5BBEDFAA705}"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67D6C-D19B-434D-A078-31B16D317E59}" type="slidenum">
              <a:rPr lang="en-US" smtClean="0"/>
              <a:t>‹#›</a:t>
            </a:fld>
            <a:endParaRPr lang="en-US"/>
          </a:p>
        </p:txBody>
      </p:sp>
    </p:spTree>
    <p:extLst>
      <p:ext uri="{BB962C8B-B14F-4D97-AF65-F5344CB8AC3E}">
        <p14:creationId xmlns:p14="http://schemas.microsoft.com/office/powerpoint/2010/main" val="140534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462238-E1FE-0B40-9F5E-D5BBEDFAA705}" type="datetimeFigureOut">
              <a:rPr lang="en-US" smtClean="0"/>
              <a:t>1/20/2017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67D6C-D19B-434D-A078-31B16D317E59}" type="slidenum">
              <a:rPr lang="en-US" smtClean="0"/>
              <a:t>‹#›</a:t>
            </a:fld>
            <a:endParaRPr lang="en-US"/>
          </a:p>
        </p:txBody>
      </p:sp>
    </p:spTree>
    <p:extLst>
      <p:ext uri="{BB962C8B-B14F-4D97-AF65-F5344CB8AC3E}">
        <p14:creationId xmlns:p14="http://schemas.microsoft.com/office/powerpoint/2010/main" val="2387432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tags" Target="../tags/tag6.xml"/><Relationship Id="rId7" Type="http://schemas.openxmlformats.org/officeDocument/2006/relationships/oleObject" Target="../embeddings/oleObject2.bin"/><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slideLayout" Target="../slideLayouts/slideLayout12.xml"/><Relationship Id="rId5" Type="http://schemas.openxmlformats.org/officeDocument/2006/relationships/tags" Target="../tags/tag8.xml"/><Relationship Id="rId4"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tags" Target="../tags/tag10.xml"/><Relationship Id="rId7" Type="http://schemas.openxmlformats.org/officeDocument/2006/relationships/oleObject" Target="../embeddings/oleObject3.bin"/><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slideLayout" Target="../slideLayouts/slideLayout12.xml"/><Relationship Id="rId5" Type="http://schemas.openxmlformats.org/officeDocument/2006/relationships/tags" Target="../tags/tag12.xml"/><Relationship Id="rId4"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image" Target="../media/image23.emf"/><Relationship Id="rId5" Type="http://schemas.openxmlformats.org/officeDocument/2006/relationships/oleObject" Target="../embeddings/oleObject4.bin"/><Relationship Id="rId4"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16.xml"/><Relationship Id="rId7" Type="http://schemas.openxmlformats.org/officeDocument/2006/relationships/oleObject" Target="../embeddings/oleObject5.bin"/><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slideLayout" Target="../slideLayouts/slideLayout12.xml"/><Relationship Id="rId5" Type="http://schemas.openxmlformats.org/officeDocument/2006/relationships/tags" Target="../tags/tag18.xml"/><Relationship Id="rId4"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tags" Target="../tags/tag20.xml"/><Relationship Id="rId7" Type="http://schemas.openxmlformats.org/officeDocument/2006/relationships/oleObject" Target="../embeddings/oleObject6.bin"/><Relationship Id="rId2" Type="http://schemas.openxmlformats.org/officeDocument/2006/relationships/tags" Target="../tags/tag19.xml"/><Relationship Id="rId1" Type="http://schemas.openxmlformats.org/officeDocument/2006/relationships/vmlDrawing" Target="../drawings/vmlDrawing6.vml"/><Relationship Id="rId6" Type="http://schemas.openxmlformats.org/officeDocument/2006/relationships/slideLayout" Target="../slideLayouts/slideLayout12.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tags" Target="../tags/tag24.xml"/><Relationship Id="rId7" Type="http://schemas.openxmlformats.org/officeDocument/2006/relationships/oleObject" Target="../embeddings/oleObject7.bin"/><Relationship Id="rId2" Type="http://schemas.openxmlformats.org/officeDocument/2006/relationships/tags" Target="../tags/tag23.xml"/><Relationship Id="rId1" Type="http://schemas.openxmlformats.org/officeDocument/2006/relationships/vmlDrawing" Target="../drawings/vmlDrawing7.vml"/><Relationship Id="rId6" Type="http://schemas.openxmlformats.org/officeDocument/2006/relationships/slideLayout" Target="../slideLayouts/slideLayout12.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9.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4106" y="1475731"/>
            <a:ext cx="7538532" cy="3108543"/>
          </a:xfrm>
          <a:prstGeom prst="rect">
            <a:avLst/>
          </a:prstGeom>
          <a:noFill/>
        </p:spPr>
        <p:txBody>
          <a:bodyPr wrap="square" rtlCol="0">
            <a:spAutoFit/>
          </a:bodyPr>
          <a:lstStyle/>
          <a:p>
            <a:r>
              <a:rPr lang="en-US" sz="2800" dirty="0" smtClean="0"/>
              <a:t>BB2920: Genetics</a:t>
            </a:r>
          </a:p>
          <a:p>
            <a:r>
              <a:rPr lang="en-US" sz="2800" dirty="0" smtClean="0"/>
              <a:t>Prof. Farny</a:t>
            </a:r>
          </a:p>
          <a:p>
            <a:endParaRPr lang="en-US" sz="2800" dirty="0"/>
          </a:p>
          <a:p>
            <a:r>
              <a:rPr lang="en-US" sz="2800" dirty="0" smtClean="0"/>
              <a:t>Lecture 5</a:t>
            </a:r>
          </a:p>
          <a:p>
            <a:r>
              <a:rPr lang="en-US" sz="2800" dirty="0" smtClean="0"/>
              <a:t>1/20/17</a:t>
            </a:r>
          </a:p>
          <a:p>
            <a:endParaRPr lang="en-US" sz="2800" dirty="0" smtClean="0"/>
          </a:p>
          <a:p>
            <a:endParaRPr lang="en-US" sz="2800" dirty="0" smtClean="0"/>
          </a:p>
        </p:txBody>
      </p:sp>
    </p:spTree>
    <p:extLst>
      <p:ext uri="{BB962C8B-B14F-4D97-AF65-F5344CB8AC3E}">
        <p14:creationId xmlns:p14="http://schemas.microsoft.com/office/powerpoint/2010/main" val="2456304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8_06"/>
          <p:cNvPicPr>
            <a:picLocks noChangeAspect="1" noChangeArrowheads="1"/>
          </p:cNvPicPr>
          <p:nvPr/>
        </p:nvPicPr>
        <p:blipFill rotWithShape="1">
          <a:blip r:embed="rId2">
            <a:extLst>
              <a:ext uri="{28A0092B-C50C-407E-A947-70E740481C1C}">
                <a14:useLocalDpi xmlns:a14="http://schemas.microsoft.com/office/drawing/2010/main" val="0"/>
              </a:ext>
            </a:extLst>
          </a:blip>
          <a:srcRect b="24551"/>
          <a:stretch/>
        </p:blipFill>
        <p:spPr bwMode="auto">
          <a:xfrm>
            <a:off x="324849" y="2286001"/>
            <a:ext cx="8531225" cy="145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2682836" y="838200"/>
            <a:ext cx="4044697" cy="1569660"/>
          </a:xfrm>
          <a:prstGeom prst="rect">
            <a:avLst/>
          </a:prstGeom>
          <a:noFill/>
        </p:spPr>
        <p:txBody>
          <a:bodyPr wrap="none" rtlCol="0">
            <a:spAutoFit/>
          </a:bodyPr>
          <a:lstStyle/>
          <a:p>
            <a:r>
              <a:rPr lang="en-US" sz="3200" b="1" dirty="0" smtClean="0"/>
              <a:t>remember:</a:t>
            </a:r>
          </a:p>
          <a:p>
            <a:r>
              <a:rPr lang="en-US" sz="3200" b="1" dirty="0" smtClean="0"/>
              <a:t>non-template = coding</a:t>
            </a:r>
          </a:p>
          <a:p>
            <a:r>
              <a:rPr lang="en-US" sz="3200" b="1" dirty="0" smtClean="0"/>
              <a:t>non-coding = template</a:t>
            </a:r>
            <a:endParaRPr lang="en-US" sz="3200" b="1" dirty="0"/>
          </a:p>
        </p:txBody>
      </p:sp>
      <p:sp>
        <p:nvSpPr>
          <p:cNvPr id="4" name="TextBox 3"/>
          <p:cNvSpPr txBox="1"/>
          <p:nvPr/>
        </p:nvSpPr>
        <p:spPr>
          <a:xfrm>
            <a:off x="1752600" y="228600"/>
            <a:ext cx="5447069" cy="707886"/>
          </a:xfrm>
          <a:prstGeom prst="rect">
            <a:avLst/>
          </a:prstGeom>
          <a:noFill/>
        </p:spPr>
        <p:txBody>
          <a:bodyPr wrap="none" rtlCol="0">
            <a:spAutoFit/>
          </a:bodyPr>
          <a:lstStyle/>
          <a:p>
            <a:r>
              <a:rPr lang="en-US" sz="4000" dirty="0" smtClean="0"/>
              <a:t>Which strand is which???</a:t>
            </a:r>
            <a:endParaRPr lang="en-US" sz="4000" dirty="0"/>
          </a:p>
        </p:txBody>
      </p:sp>
      <p:sp>
        <p:nvSpPr>
          <p:cNvPr id="5" name="TextBox 4"/>
          <p:cNvSpPr txBox="1"/>
          <p:nvPr/>
        </p:nvSpPr>
        <p:spPr>
          <a:xfrm>
            <a:off x="344959" y="4977959"/>
            <a:ext cx="4115935" cy="1569660"/>
          </a:xfrm>
          <a:prstGeom prst="rect">
            <a:avLst/>
          </a:prstGeom>
          <a:noFill/>
        </p:spPr>
        <p:txBody>
          <a:bodyPr wrap="none" rtlCol="0">
            <a:spAutoFit/>
          </a:bodyPr>
          <a:lstStyle/>
          <a:p>
            <a:r>
              <a:rPr lang="en-US" sz="2400" dirty="0" smtClean="0"/>
              <a:t>Template is “read” from 3’ to 5’</a:t>
            </a:r>
          </a:p>
          <a:p>
            <a:r>
              <a:rPr lang="en-US" sz="2400" dirty="0" smtClean="0"/>
              <a:t>RNA is synthesized from 5’ to 3’</a:t>
            </a:r>
          </a:p>
          <a:p>
            <a:r>
              <a:rPr lang="en-US" sz="1600" b="1" u="sng" dirty="0" smtClean="0"/>
              <a:t>SAME AS REPLICATION!</a:t>
            </a:r>
          </a:p>
          <a:p>
            <a:r>
              <a:rPr lang="en-US" sz="1600" b="1" u="sng" dirty="0" smtClean="0">
                <a:solidFill>
                  <a:srgbClr val="FF0000"/>
                </a:solidFill>
              </a:rPr>
              <a:t>Nucleotides can only be added to free 3’ ends!</a:t>
            </a:r>
          </a:p>
          <a:p>
            <a:r>
              <a:rPr lang="en-US" sz="1600" b="1" u="sng" dirty="0" smtClean="0">
                <a:solidFill>
                  <a:srgbClr val="FF0000"/>
                </a:solidFill>
              </a:rPr>
              <a:t>Even for RNA! EVER!</a:t>
            </a:r>
            <a:endParaRPr lang="en-US" sz="1600" b="1" u="sng" dirty="0">
              <a:solidFill>
                <a:srgbClr val="FF0000"/>
              </a:solidFill>
            </a:endParaRPr>
          </a:p>
        </p:txBody>
      </p:sp>
      <p:pic>
        <p:nvPicPr>
          <p:cNvPr id="6" name="Picture 4" descr="figure_08_04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0462" y="4460268"/>
            <a:ext cx="4553538" cy="17623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H="1">
            <a:off x="6403036" y="6222573"/>
            <a:ext cx="2307239" cy="0"/>
          </a:xfrm>
          <a:prstGeom prst="straightConnector1">
            <a:avLst/>
          </a:prstGeom>
          <a:ln w="5715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447800" y="3738881"/>
            <a:ext cx="302833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1219200" y="3777734"/>
            <a:ext cx="4334072" cy="369332"/>
          </a:xfrm>
          <a:prstGeom prst="rect">
            <a:avLst/>
          </a:prstGeom>
          <a:noFill/>
        </p:spPr>
        <p:txBody>
          <a:bodyPr wrap="none" rtlCol="0">
            <a:spAutoFit/>
          </a:bodyPr>
          <a:lstStyle/>
          <a:p>
            <a:r>
              <a:rPr lang="en-US" dirty="0" smtClean="0"/>
              <a:t>Direction of transcription of template strand</a:t>
            </a:r>
            <a:endParaRPr lang="en-US" dirty="0"/>
          </a:p>
        </p:txBody>
      </p:sp>
      <p:sp>
        <p:nvSpPr>
          <p:cNvPr id="11" name="TextBox 10"/>
          <p:cNvSpPr txBox="1"/>
          <p:nvPr/>
        </p:nvSpPr>
        <p:spPr>
          <a:xfrm>
            <a:off x="6314160" y="6324600"/>
            <a:ext cx="2541914" cy="369332"/>
          </a:xfrm>
          <a:prstGeom prst="rect">
            <a:avLst/>
          </a:prstGeom>
          <a:noFill/>
        </p:spPr>
        <p:txBody>
          <a:bodyPr wrap="none" rtlCol="0">
            <a:spAutoFit/>
          </a:bodyPr>
          <a:lstStyle/>
          <a:p>
            <a:r>
              <a:rPr lang="en-US" dirty="0" smtClean="0"/>
              <a:t>Direction of transcription</a:t>
            </a:r>
            <a:endParaRPr lang="en-US" dirty="0"/>
          </a:p>
        </p:txBody>
      </p:sp>
      <p:cxnSp>
        <p:nvCxnSpPr>
          <p:cNvPr id="12" name="Straight Connector 11"/>
          <p:cNvCxnSpPr/>
          <p:nvPr/>
        </p:nvCxnSpPr>
        <p:spPr>
          <a:xfrm>
            <a:off x="333316" y="2441728"/>
            <a:ext cx="119915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755984" y="1303867"/>
            <a:ext cx="2336800" cy="1227666"/>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22522" y="2055462"/>
            <a:ext cx="807913" cy="369332"/>
          </a:xfrm>
          <a:prstGeom prst="rect">
            <a:avLst/>
          </a:prstGeom>
          <a:noFill/>
        </p:spPr>
        <p:txBody>
          <a:bodyPr wrap="none" rtlCol="0">
            <a:spAutoFit/>
          </a:bodyPr>
          <a:lstStyle/>
          <a:p>
            <a:r>
              <a:rPr lang="en-US" dirty="0" smtClean="0">
                <a:solidFill>
                  <a:srgbClr val="FF0000"/>
                </a:solidFill>
              </a:rPr>
              <a:t>coding</a:t>
            </a:r>
            <a:endParaRPr lang="en-US" dirty="0">
              <a:solidFill>
                <a:srgbClr val="FF0000"/>
              </a:solidFill>
            </a:endParaRPr>
          </a:p>
        </p:txBody>
      </p:sp>
    </p:spTree>
    <p:extLst>
      <p:ext uri="{BB962C8B-B14F-4D97-AF65-F5344CB8AC3E}">
        <p14:creationId xmlns:p14="http://schemas.microsoft.com/office/powerpoint/2010/main" val="419720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3"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7664"/>
            <a:ext cx="8048742" cy="646331"/>
          </a:xfrm>
          <a:prstGeom prst="rect">
            <a:avLst/>
          </a:prstGeom>
          <a:noFill/>
        </p:spPr>
        <p:txBody>
          <a:bodyPr wrap="none" rtlCol="0">
            <a:spAutoFit/>
          </a:bodyPr>
          <a:lstStyle/>
          <a:p>
            <a:r>
              <a:rPr lang="en-US" sz="3600" dirty="0" smtClean="0"/>
              <a:t>Components of a gene: Gene Architecture</a:t>
            </a:r>
            <a:endParaRPr lang="en-US" sz="3600" dirty="0"/>
          </a:p>
        </p:txBody>
      </p:sp>
      <p:sp>
        <p:nvSpPr>
          <p:cNvPr id="3" name="TextBox 2"/>
          <p:cNvSpPr txBox="1"/>
          <p:nvPr/>
        </p:nvSpPr>
        <p:spPr>
          <a:xfrm>
            <a:off x="304800" y="1042679"/>
            <a:ext cx="3886200" cy="2677656"/>
          </a:xfrm>
          <a:prstGeom prst="rect">
            <a:avLst/>
          </a:prstGeom>
          <a:noFill/>
        </p:spPr>
        <p:txBody>
          <a:bodyPr wrap="square" rtlCol="0">
            <a:spAutoFit/>
          </a:bodyPr>
          <a:lstStyle/>
          <a:p>
            <a:r>
              <a:rPr lang="en-US" sz="2800" b="1" u="sng" dirty="0" smtClean="0"/>
              <a:t>Transcriptional unit</a:t>
            </a:r>
          </a:p>
          <a:p>
            <a:r>
              <a:rPr lang="en-US" sz="2800" dirty="0" smtClean="0"/>
              <a:t>(all the regions that are transcribed):</a:t>
            </a:r>
          </a:p>
          <a:p>
            <a:pPr marL="457200" indent="-457200">
              <a:buFont typeface="Arial" panose="020B0604020202020204" pitchFamily="34" charset="0"/>
              <a:buChar char="•"/>
            </a:pPr>
            <a:r>
              <a:rPr lang="en-US" sz="2800" dirty="0" smtClean="0"/>
              <a:t>5’ </a:t>
            </a:r>
            <a:r>
              <a:rPr lang="en-US" sz="2800" dirty="0" err="1" smtClean="0"/>
              <a:t>untranslated</a:t>
            </a:r>
            <a:r>
              <a:rPr lang="en-US" sz="2800" dirty="0" smtClean="0"/>
              <a:t> region</a:t>
            </a:r>
          </a:p>
          <a:p>
            <a:pPr marL="457200" indent="-457200">
              <a:buFont typeface="Arial" panose="020B0604020202020204" pitchFamily="34" charset="0"/>
              <a:buChar char="•"/>
            </a:pPr>
            <a:r>
              <a:rPr lang="en-US" sz="2800" dirty="0" smtClean="0"/>
              <a:t>introns and exons</a:t>
            </a:r>
          </a:p>
          <a:p>
            <a:pPr marL="457200" indent="-457200">
              <a:buFont typeface="Arial" panose="020B0604020202020204" pitchFamily="34" charset="0"/>
              <a:buChar char="•"/>
            </a:pPr>
            <a:r>
              <a:rPr lang="en-US" sz="2800" dirty="0" smtClean="0"/>
              <a:t>3’ </a:t>
            </a:r>
            <a:r>
              <a:rPr lang="en-US" sz="2800" dirty="0" err="1" smtClean="0"/>
              <a:t>untranslated</a:t>
            </a:r>
            <a:r>
              <a:rPr lang="en-US" sz="2800" dirty="0" smtClean="0"/>
              <a:t> region</a:t>
            </a:r>
            <a:endParaRPr lang="en-US" sz="2800" dirty="0"/>
          </a:p>
        </p:txBody>
      </p:sp>
      <p:sp>
        <p:nvSpPr>
          <p:cNvPr id="4" name="TextBox 3"/>
          <p:cNvSpPr txBox="1"/>
          <p:nvPr/>
        </p:nvSpPr>
        <p:spPr>
          <a:xfrm>
            <a:off x="4634551" y="1066800"/>
            <a:ext cx="4450147" cy="2677656"/>
          </a:xfrm>
          <a:prstGeom prst="rect">
            <a:avLst/>
          </a:prstGeom>
          <a:noFill/>
        </p:spPr>
        <p:txBody>
          <a:bodyPr wrap="square" rtlCol="0">
            <a:spAutoFit/>
          </a:bodyPr>
          <a:lstStyle/>
          <a:p>
            <a:r>
              <a:rPr lang="en-US" sz="2800" b="1" u="sng" dirty="0"/>
              <a:t>R</a:t>
            </a:r>
            <a:r>
              <a:rPr lang="en-US" sz="2800" b="1" u="sng" dirty="0" smtClean="0"/>
              <a:t>egulatory units</a:t>
            </a:r>
            <a:r>
              <a:rPr lang="en-US" sz="2800" dirty="0" smtClean="0"/>
              <a:t>: (parts of the gene that are NOT transcribed)</a:t>
            </a:r>
          </a:p>
          <a:p>
            <a:pPr marL="457200" indent="-457200">
              <a:buFont typeface="Arial" panose="020B0604020202020204" pitchFamily="34" charset="0"/>
              <a:buChar char="•"/>
            </a:pPr>
            <a:r>
              <a:rPr lang="en-US" sz="2800" b="1" i="1" dirty="0" smtClean="0"/>
              <a:t>Promoter</a:t>
            </a:r>
          </a:p>
          <a:p>
            <a:pPr marL="457200" indent="-457200">
              <a:buFont typeface="Arial" panose="020B0604020202020204" pitchFamily="34" charset="0"/>
              <a:buChar char="•"/>
            </a:pPr>
            <a:r>
              <a:rPr lang="en-US" sz="2800" dirty="0" smtClean="0"/>
              <a:t>Regulatory sites</a:t>
            </a:r>
          </a:p>
          <a:p>
            <a:pPr marL="457200" indent="-457200">
              <a:buFont typeface="Arial" panose="020B0604020202020204" pitchFamily="34" charset="0"/>
              <a:buChar char="•"/>
            </a:pPr>
            <a:r>
              <a:rPr lang="en-US" sz="2800" dirty="0" smtClean="0"/>
              <a:t>others, will discuss later...</a:t>
            </a:r>
            <a:endParaRPr lang="en-US" sz="2800" dirty="0"/>
          </a:p>
        </p:txBody>
      </p:sp>
      <p:pic>
        <p:nvPicPr>
          <p:cNvPr id="5" name="Picture 4" descr="Screen Shot 2013-01-15 at 10.46.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624568"/>
            <a:ext cx="8659503" cy="1915083"/>
          </a:xfrm>
          <a:prstGeom prst="rect">
            <a:avLst/>
          </a:prstGeom>
        </p:spPr>
      </p:pic>
      <p:sp>
        <p:nvSpPr>
          <p:cNvPr id="6" name="TextBox 5"/>
          <p:cNvSpPr txBox="1"/>
          <p:nvPr/>
        </p:nvSpPr>
        <p:spPr>
          <a:xfrm>
            <a:off x="1911666" y="6205409"/>
            <a:ext cx="5275265" cy="369332"/>
          </a:xfrm>
          <a:prstGeom prst="rect">
            <a:avLst/>
          </a:prstGeom>
          <a:noFill/>
        </p:spPr>
        <p:txBody>
          <a:bodyPr wrap="none" rtlCol="0">
            <a:spAutoFit/>
          </a:bodyPr>
          <a:lstStyle/>
          <a:p>
            <a:r>
              <a:rPr lang="en-US" dirty="0" smtClean="0"/>
              <a:t>Prokaryotes: no introns, very little </a:t>
            </a:r>
            <a:r>
              <a:rPr lang="en-US" dirty="0" err="1" smtClean="0"/>
              <a:t>untranslated</a:t>
            </a:r>
            <a:r>
              <a:rPr lang="en-US" dirty="0" smtClean="0"/>
              <a:t> region</a:t>
            </a:r>
            <a:endParaRPr lang="en-US" dirty="0"/>
          </a:p>
        </p:txBody>
      </p:sp>
      <p:cxnSp>
        <p:nvCxnSpPr>
          <p:cNvPr id="8" name="Straight Arrow Connector 7"/>
          <p:cNvCxnSpPr/>
          <p:nvPr/>
        </p:nvCxnSpPr>
        <p:spPr>
          <a:xfrm>
            <a:off x="2354095" y="5549811"/>
            <a:ext cx="5074601"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3263102" y="5170319"/>
            <a:ext cx="2541914" cy="369332"/>
          </a:xfrm>
          <a:prstGeom prst="rect">
            <a:avLst/>
          </a:prstGeom>
          <a:noFill/>
        </p:spPr>
        <p:txBody>
          <a:bodyPr wrap="none" rtlCol="0">
            <a:spAutoFit/>
          </a:bodyPr>
          <a:lstStyle/>
          <a:p>
            <a:r>
              <a:rPr lang="en-US" dirty="0" smtClean="0">
                <a:solidFill>
                  <a:srgbClr val="C00000"/>
                </a:solidFill>
              </a:rPr>
              <a:t>Direction of transcription</a:t>
            </a:r>
            <a:endParaRPr lang="en-US" dirty="0">
              <a:solidFill>
                <a:srgbClr val="C00000"/>
              </a:solidFill>
            </a:endParaRPr>
          </a:p>
        </p:txBody>
      </p:sp>
      <p:sp>
        <p:nvSpPr>
          <p:cNvPr id="10" name="TextBox 9"/>
          <p:cNvSpPr txBox="1"/>
          <p:nvPr/>
        </p:nvSpPr>
        <p:spPr>
          <a:xfrm>
            <a:off x="1143000" y="5549811"/>
            <a:ext cx="1293624" cy="369332"/>
          </a:xfrm>
          <a:prstGeom prst="rect">
            <a:avLst/>
          </a:prstGeom>
          <a:noFill/>
        </p:spPr>
        <p:txBody>
          <a:bodyPr wrap="none" rtlCol="0">
            <a:spAutoFit/>
          </a:bodyPr>
          <a:lstStyle/>
          <a:p>
            <a:r>
              <a:rPr lang="en-US" i="1" dirty="0" smtClean="0"/>
              <a:t>“Upstream”</a:t>
            </a:r>
            <a:endParaRPr lang="en-US" i="1" dirty="0"/>
          </a:p>
        </p:txBody>
      </p:sp>
      <p:sp>
        <p:nvSpPr>
          <p:cNvPr id="11" name="TextBox 10"/>
          <p:cNvSpPr txBox="1"/>
          <p:nvPr/>
        </p:nvSpPr>
        <p:spPr>
          <a:xfrm>
            <a:off x="6324600" y="5636171"/>
            <a:ext cx="1575560" cy="369332"/>
          </a:xfrm>
          <a:prstGeom prst="rect">
            <a:avLst/>
          </a:prstGeom>
          <a:noFill/>
        </p:spPr>
        <p:txBody>
          <a:bodyPr wrap="none" rtlCol="0">
            <a:spAutoFit/>
          </a:bodyPr>
          <a:lstStyle/>
          <a:p>
            <a:r>
              <a:rPr lang="en-US" i="1" dirty="0" smtClean="0"/>
              <a:t>“Downstream”</a:t>
            </a:r>
            <a:endParaRPr lang="en-US" i="1" dirty="0"/>
          </a:p>
        </p:txBody>
      </p:sp>
    </p:spTree>
    <p:extLst>
      <p:ext uri="{BB962C8B-B14F-4D97-AF65-F5344CB8AC3E}">
        <p14:creationId xmlns:p14="http://schemas.microsoft.com/office/powerpoint/2010/main" val="114174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8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689" y="822109"/>
            <a:ext cx="7052680" cy="342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152400" y="298889"/>
            <a:ext cx="9082486" cy="523220"/>
          </a:xfrm>
          <a:prstGeom prst="rect">
            <a:avLst/>
          </a:prstGeom>
          <a:noFill/>
        </p:spPr>
        <p:txBody>
          <a:bodyPr wrap="none" rtlCol="0">
            <a:spAutoFit/>
          </a:bodyPr>
          <a:lstStyle/>
          <a:p>
            <a:r>
              <a:rPr lang="en-US" sz="2800" dirty="0" smtClean="0"/>
              <a:t>Promoter sequences indicate start sites for RNA transcription</a:t>
            </a:r>
            <a:endParaRPr lang="en-US" sz="2800" dirty="0"/>
          </a:p>
        </p:txBody>
      </p:sp>
      <p:sp>
        <p:nvSpPr>
          <p:cNvPr id="4" name="TextBox 3"/>
          <p:cNvSpPr txBox="1"/>
          <p:nvPr/>
        </p:nvSpPr>
        <p:spPr>
          <a:xfrm>
            <a:off x="308948" y="2481089"/>
            <a:ext cx="1318315" cy="369332"/>
          </a:xfrm>
          <a:prstGeom prst="rect">
            <a:avLst/>
          </a:prstGeom>
          <a:noFill/>
        </p:spPr>
        <p:txBody>
          <a:bodyPr wrap="none" rtlCol="0">
            <a:spAutoFit/>
          </a:bodyPr>
          <a:lstStyle/>
          <a:p>
            <a:r>
              <a:rPr lang="en-US" dirty="0" smtClean="0"/>
              <a:t>prokaryotic:</a:t>
            </a:r>
            <a:endParaRPr lang="en-US" dirty="0"/>
          </a:p>
        </p:txBody>
      </p:sp>
      <p:pic>
        <p:nvPicPr>
          <p:cNvPr id="5" name="Picture 4" descr="figure 8-12"/>
          <p:cNvPicPr>
            <a:picLocks noChangeAspect="1" noChangeArrowheads="1"/>
          </p:cNvPicPr>
          <p:nvPr/>
        </p:nvPicPr>
        <p:blipFill rotWithShape="1">
          <a:blip r:embed="rId3">
            <a:extLst>
              <a:ext uri="{28A0092B-C50C-407E-A947-70E740481C1C}">
                <a14:useLocalDpi xmlns:a14="http://schemas.microsoft.com/office/drawing/2010/main" val="0"/>
              </a:ext>
            </a:extLst>
          </a:blip>
          <a:srcRect b="85619"/>
          <a:stretch/>
        </p:blipFill>
        <p:spPr bwMode="auto">
          <a:xfrm>
            <a:off x="2310629" y="4345499"/>
            <a:ext cx="4343400" cy="9159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0168" y="4698976"/>
            <a:ext cx="1230963" cy="369332"/>
          </a:xfrm>
          <a:prstGeom prst="rect">
            <a:avLst/>
          </a:prstGeom>
          <a:noFill/>
        </p:spPr>
        <p:txBody>
          <a:bodyPr wrap="none" rtlCol="0">
            <a:spAutoFit/>
          </a:bodyPr>
          <a:lstStyle/>
          <a:p>
            <a:r>
              <a:rPr lang="en-US" dirty="0" smtClean="0"/>
              <a:t>eukaryotic:</a:t>
            </a:r>
            <a:endParaRPr lang="en-US" dirty="0"/>
          </a:p>
        </p:txBody>
      </p:sp>
      <p:sp>
        <p:nvSpPr>
          <p:cNvPr id="7" name="TextBox 6"/>
          <p:cNvSpPr txBox="1"/>
          <p:nvPr/>
        </p:nvSpPr>
        <p:spPr>
          <a:xfrm>
            <a:off x="3391721" y="5128228"/>
            <a:ext cx="489324" cy="369332"/>
          </a:xfrm>
          <a:prstGeom prst="rect">
            <a:avLst/>
          </a:prstGeom>
          <a:noFill/>
        </p:spPr>
        <p:txBody>
          <a:bodyPr wrap="none" rtlCol="0">
            <a:spAutoFit/>
          </a:bodyPr>
          <a:lstStyle/>
          <a:p>
            <a:r>
              <a:rPr lang="en-US" dirty="0" smtClean="0"/>
              <a:t>-30</a:t>
            </a:r>
            <a:endParaRPr lang="en-US" dirty="0"/>
          </a:p>
        </p:txBody>
      </p:sp>
      <p:sp>
        <p:nvSpPr>
          <p:cNvPr id="8" name="TextBox 7"/>
          <p:cNvSpPr txBox="1"/>
          <p:nvPr/>
        </p:nvSpPr>
        <p:spPr>
          <a:xfrm>
            <a:off x="4185621" y="5192767"/>
            <a:ext cx="416625" cy="369332"/>
          </a:xfrm>
          <a:prstGeom prst="rect">
            <a:avLst/>
          </a:prstGeom>
          <a:noFill/>
        </p:spPr>
        <p:txBody>
          <a:bodyPr wrap="none" rtlCol="0">
            <a:spAutoFit/>
          </a:bodyPr>
          <a:lstStyle/>
          <a:p>
            <a:r>
              <a:rPr lang="en-US" dirty="0" smtClean="0"/>
              <a:t>+1</a:t>
            </a:r>
            <a:endParaRPr lang="en-US" dirty="0"/>
          </a:p>
        </p:txBody>
      </p:sp>
      <p:sp>
        <p:nvSpPr>
          <p:cNvPr id="9" name="TextBox 8"/>
          <p:cNvSpPr txBox="1"/>
          <p:nvPr/>
        </p:nvSpPr>
        <p:spPr>
          <a:xfrm>
            <a:off x="974856" y="5569701"/>
            <a:ext cx="7627513" cy="646331"/>
          </a:xfrm>
          <a:prstGeom prst="rect">
            <a:avLst/>
          </a:prstGeom>
          <a:noFill/>
        </p:spPr>
        <p:txBody>
          <a:bodyPr wrap="square" rtlCol="0">
            <a:spAutoFit/>
          </a:bodyPr>
          <a:lstStyle/>
          <a:p>
            <a:r>
              <a:rPr lang="en-US" dirty="0" smtClean="0"/>
              <a:t>numbering begins at the first nucleotide to be transcribed (+1), nucleotides in front of that (promoter) are numbered negatively from the +1 site</a:t>
            </a:r>
            <a:endParaRPr lang="en-US" dirty="0"/>
          </a:p>
        </p:txBody>
      </p:sp>
      <p:sp>
        <p:nvSpPr>
          <p:cNvPr id="10" name="TextBox 9"/>
          <p:cNvSpPr txBox="1"/>
          <p:nvPr/>
        </p:nvSpPr>
        <p:spPr>
          <a:xfrm>
            <a:off x="6009554" y="3960312"/>
            <a:ext cx="2866163" cy="1477328"/>
          </a:xfrm>
          <a:prstGeom prst="rect">
            <a:avLst/>
          </a:prstGeom>
          <a:noFill/>
        </p:spPr>
        <p:txBody>
          <a:bodyPr wrap="square" rtlCol="0">
            <a:spAutoFit/>
          </a:bodyPr>
          <a:lstStyle/>
          <a:p>
            <a:r>
              <a:rPr lang="en-US" dirty="0" smtClean="0"/>
              <a:t>prokaryotic and eukaryotic promoters are bound by transcription factors (TF)</a:t>
            </a:r>
          </a:p>
          <a:p>
            <a:r>
              <a:rPr lang="en-US" dirty="0" smtClean="0"/>
              <a:t>which mark the start site and bring in the polymerase</a:t>
            </a:r>
            <a:endParaRPr lang="en-US" dirty="0"/>
          </a:p>
        </p:txBody>
      </p:sp>
    </p:spTree>
    <p:extLst>
      <p:ext uri="{BB962C8B-B14F-4D97-AF65-F5344CB8AC3E}">
        <p14:creationId xmlns:p14="http://schemas.microsoft.com/office/powerpoint/2010/main" val="334503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8_0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477"/>
          <a:stretch/>
        </p:blipFill>
        <p:spPr bwMode="auto">
          <a:xfrm>
            <a:off x="322727" y="1404371"/>
            <a:ext cx="2373562" cy="2297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 name="Picture 2" descr="figure_08_09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284" y="3970160"/>
            <a:ext cx="3540698" cy="176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TextBox 4"/>
          <p:cNvSpPr txBox="1"/>
          <p:nvPr/>
        </p:nvSpPr>
        <p:spPr>
          <a:xfrm>
            <a:off x="1159953" y="16631"/>
            <a:ext cx="7264078" cy="523220"/>
          </a:xfrm>
          <a:prstGeom prst="rect">
            <a:avLst/>
          </a:prstGeom>
          <a:noFill/>
        </p:spPr>
        <p:txBody>
          <a:bodyPr wrap="none" rtlCol="0">
            <a:spAutoFit/>
          </a:bodyPr>
          <a:lstStyle/>
          <a:p>
            <a:r>
              <a:rPr lang="en-US" sz="2800" dirty="0" smtClean="0"/>
              <a:t>Transcription is performed by RNA polymerase</a:t>
            </a:r>
            <a:endParaRPr lang="en-US" sz="2800" dirty="0"/>
          </a:p>
        </p:txBody>
      </p:sp>
      <p:sp>
        <p:nvSpPr>
          <p:cNvPr id="6" name="TextBox 5"/>
          <p:cNvSpPr txBox="1"/>
          <p:nvPr/>
        </p:nvSpPr>
        <p:spPr>
          <a:xfrm>
            <a:off x="500796" y="798237"/>
            <a:ext cx="1318315" cy="369332"/>
          </a:xfrm>
          <a:prstGeom prst="rect">
            <a:avLst/>
          </a:prstGeom>
          <a:noFill/>
        </p:spPr>
        <p:txBody>
          <a:bodyPr wrap="none" rtlCol="0">
            <a:spAutoFit/>
          </a:bodyPr>
          <a:lstStyle/>
          <a:p>
            <a:r>
              <a:rPr lang="en-US" dirty="0" smtClean="0"/>
              <a:t>Prokaryotic:</a:t>
            </a:r>
            <a:endParaRPr lang="en-US" dirty="0"/>
          </a:p>
        </p:txBody>
      </p:sp>
      <p:sp>
        <p:nvSpPr>
          <p:cNvPr id="7" name="TextBox 6"/>
          <p:cNvSpPr txBox="1"/>
          <p:nvPr/>
        </p:nvSpPr>
        <p:spPr>
          <a:xfrm>
            <a:off x="2351633" y="2769831"/>
            <a:ext cx="1690381" cy="1200329"/>
          </a:xfrm>
          <a:prstGeom prst="rect">
            <a:avLst/>
          </a:prstGeom>
          <a:noFill/>
        </p:spPr>
        <p:txBody>
          <a:bodyPr wrap="square" rtlCol="0">
            <a:spAutoFit/>
          </a:bodyPr>
          <a:lstStyle/>
          <a:p>
            <a:r>
              <a:rPr lang="en-US" dirty="0" smtClean="0"/>
              <a:t>Sigma 70</a:t>
            </a:r>
          </a:p>
          <a:p>
            <a:r>
              <a:rPr lang="en-US" dirty="0" smtClean="0"/>
              <a:t>recognizes the  -35 and -10</a:t>
            </a:r>
          </a:p>
          <a:p>
            <a:r>
              <a:rPr lang="en-US" dirty="0" smtClean="0"/>
              <a:t>Promoter sites</a:t>
            </a:r>
            <a:endParaRPr lang="en-US" dirty="0"/>
          </a:p>
        </p:txBody>
      </p:sp>
      <p:cxnSp>
        <p:nvCxnSpPr>
          <p:cNvPr id="9" name="Straight Arrow Connector 8"/>
          <p:cNvCxnSpPr/>
          <p:nvPr/>
        </p:nvCxnSpPr>
        <p:spPr>
          <a:xfrm flipH="1" flipV="1">
            <a:off x="2199925" y="5160123"/>
            <a:ext cx="429254" cy="769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819111" y="5881075"/>
            <a:ext cx="2113848" cy="369332"/>
          </a:xfrm>
          <a:prstGeom prst="rect">
            <a:avLst/>
          </a:prstGeom>
          <a:noFill/>
        </p:spPr>
        <p:txBody>
          <a:bodyPr wrap="none" rtlCol="0">
            <a:spAutoFit/>
          </a:bodyPr>
          <a:lstStyle/>
          <a:p>
            <a:r>
              <a:rPr lang="en-US" dirty="0" smtClean="0"/>
              <a:t>Transcription bubble</a:t>
            </a:r>
            <a:endParaRPr lang="en-US" dirty="0"/>
          </a:p>
        </p:txBody>
      </p:sp>
      <p:pic>
        <p:nvPicPr>
          <p:cNvPr id="11" name="Picture 4" descr="figure 8-12"/>
          <p:cNvPicPr>
            <a:picLocks noChangeAspect="1" noChangeArrowheads="1"/>
          </p:cNvPicPr>
          <p:nvPr/>
        </p:nvPicPr>
        <p:blipFill rotWithShape="1">
          <a:blip r:embed="rId4">
            <a:extLst>
              <a:ext uri="{28A0092B-C50C-407E-A947-70E740481C1C}">
                <a14:useLocalDpi xmlns:a14="http://schemas.microsoft.com/office/drawing/2010/main" val="0"/>
              </a:ext>
            </a:extLst>
          </a:blip>
          <a:srcRect b="7363"/>
          <a:stretch/>
        </p:blipFill>
        <p:spPr bwMode="auto">
          <a:xfrm>
            <a:off x="5121933" y="1322866"/>
            <a:ext cx="3752338" cy="509722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189698" y="818517"/>
            <a:ext cx="1224310" cy="369332"/>
          </a:xfrm>
          <a:prstGeom prst="rect">
            <a:avLst/>
          </a:prstGeom>
          <a:noFill/>
        </p:spPr>
        <p:txBody>
          <a:bodyPr wrap="none" rtlCol="0">
            <a:spAutoFit/>
          </a:bodyPr>
          <a:lstStyle/>
          <a:p>
            <a:r>
              <a:rPr lang="en-US" dirty="0" smtClean="0"/>
              <a:t>Eukaryotic:</a:t>
            </a:r>
            <a:endParaRPr lang="en-US" dirty="0"/>
          </a:p>
        </p:txBody>
      </p:sp>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120" b="19481"/>
          <a:stretch/>
        </p:blipFill>
        <p:spPr bwMode="auto">
          <a:xfrm>
            <a:off x="2414552" y="1683444"/>
            <a:ext cx="1719383" cy="1086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881559" y="2118029"/>
            <a:ext cx="2933234" cy="369332"/>
          </a:xfrm>
          <a:prstGeom prst="rect">
            <a:avLst/>
          </a:prstGeom>
          <a:noFill/>
        </p:spPr>
        <p:txBody>
          <a:bodyPr wrap="square" rtlCol="0">
            <a:spAutoFit/>
          </a:bodyPr>
          <a:lstStyle/>
          <a:p>
            <a:r>
              <a:rPr lang="en-US" dirty="0" smtClean="0"/>
              <a:t>TATA binding protein = TBP</a:t>
            </a:r>
            <a:endParaRPr lang="en-US" dirty="0"/>
          </a:p>
        </p:txBody>
      </p:sp>
    </p:spTree>
    <p:extLst>
      <p:ext uri="{BB962C8B-B14F-4D97-AF65-F5344CB8AC3E}">
        <p14:creationId xmlns:p14="http://schemas.microsoft.com/office/powerpoint/2010/main" val="256214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6-Point Star 1"/>
          <p:cNvSpPr/>
          <p:nvPr/>
        </p:nvSpPr>
        <p:spPr>
          <a:xfrm>
            <a:off x="952500" y="2143124"/>
            <a:ext cx="7620000" cy="2352675"/>
          </a:xfrm>
          <a:prstGeom prst="star16">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dirty="0" smtClean="0"/>
              <a:t>Break-out!</a:t>
            </a:r>
          </a:p>
        </p:txBody>
      </p:sp>
    </p:spTree>
    <p:extLst>
      <p:ext uri="{BB962C8B-B14F-4D97-AF65-F5344CB8AC3E}">
        <p14:creationId xmlns:p14="http://schemas.microsoft.com/office/powerpoint/2010/main" val="37082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957" y="1319213"/>
            <a:ext cx="8229600" cy="1143000"/>
          </a:xfrm>
        </p:spPr>
        <p:txBody>
          <a:bodyPr>
            <a:normAutofit fontScale="90000"/>
          </a:bodyPr>
          <a:lstStyle/>
          <a:p>
            <a:pPr lvl="0"/>
            <a:r>
              <a:rPr lang="en-US" altLang="ja-JP" dirty="0">
                <a:latin typeface="Calibri" pitchFamily="34" charset="0"/>
                <a:ea typeface="Times New Roman" pitchFamily="18" charset="0"/>
                <a:cs typeface="Times New Roman" pitchFamily="18" charset="0"/>
              </a:rPr>
              <a:t>Consider this region of a typical prokaryotic gene:</a:t>
            </a:r>
            <a:r>
              <a:rPr lang="en-US" altLang="ja-JP" sz="800" dirty="0">
                <a:latin typeface="Arial" pitchFamily="34" charset="0"/>
                <a:cs typeface="Arial" pitchFamily="34" charset="0"/>
              </a:rPr>
              <a:t/>
            </a:r>
            <a:br>
              <a:rPr lang="en-US" altLang="ja-JP" sz="800" dirty="0">
                <a:latin typeface="Arial" pitchFamily="34" charset="0"/>
                <a:cs typeface="Arial" pitchFamily="34" charset="0"/>
              </a:rPr>
            </a:br>
            <a:endParaRPr lang="en-US" dirty="0"/>
          </a:p>
        </p:txBody>
      </p:sp>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957" y="2786590"/>
            <a:ext cx="8334375" cy="12154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490237" y="4002020"/>
            <a:ext cx="743373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28600" marR="0" lvl="0" indent="-228600" algn="l" defTabSz="914400" rtl="0" eaLnBrk="1" fontAlgn="base" latinLnBrk="0" hangingPunct="1">
              <a:lnSpc>
                <a:spcPct val="100000"/>
              </a:lnSpc>
              <a:spcBef>
                <a:spcPct val="0"/>
              </a:spcBef>
              <a:spcAft>
                <a:spcPct val="0"/>
              </a:spcAft>
              <a:buClrTx/>
              <a:buSzTx/>
              <a:buFont typeface="+mj-lt"/>
              <a:buAutoNum type="alphaLcParenR"/>
              <a:tabLst/>
            </a:pPr>
            <a:r>
              <a:rPr kumimoji="0" lang="en-US" altLang="ja-JP" sz="2000" b="0" i="0" u="none" strike="noStrike" cap="none" normalizeH="0" baseline="0" dirty="0" smtClean="0">
                <a:ln>
                  <a:noFill/>
                </a:ln>
                <a:solidFill>
                  <a:schemeClr val="tx1"/>
                </a:solidFill>
                <a:effectLst/>
                <a:latin typeface="+mn-lt"/>
                <a:ea typeface="Times New Roman" pitchFamily="18" charset="0"/>
                <a:cs typeface="Times New Roman" pitchFamily="18" charset="0"/>
              </a:rPr>
              <a:t>Which strand (top or bottom) is the template strand? </a:t>
            </a:r>
            <a:endParaRPr kumimoji="0" lang="en-US" altLang="ja-JP" sz="2000" b="0" i="0" u="none" strike="noStrike" cap="none" normalizeH="0" baseline="0" dirty="0" smtClean="0">
              <a:ln>
                <a:noFill/>
              </a:ln>
              <a:solidFill>
                <a:schemeClr val="tx1"/>
              </a:solidFill>
              <a:effectLst/>
              <a:latin typeface="+mn-lt"/>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ja-JP" sz="2000" b="0" i="0" u="none" strike="noStrike" cap="none" normalizeH="0" baseline="0" dirty="0" smtClean="0">
                <a:ln>
                  <a:noFill/>
                </a:ln>
                <a:solidFill>
                  <a:schemeClr val="tx1"/>
                </a:solidFill>
                <a:effectLst/>
                <a:latin typeface="+mn-lt"/>
                <a:ea typeface="Times New Roman" pitchFamily="18" charset="0"/>
                <a:cs typeface="Times New Roman" pitchFamily="18" charset="0"/>
              </a:rPr>
              <a:t>Which region of this DNA sequence will be transcribed? </a:t>
            </a:r>
            <a:endParaRPr kumimoji="0" lang="en-US" altLang="ja-JP" sz="2000" b="0" i="0" u="none" strike="noStrike" cap="none" normalizeH="0" baseline="0" dirty="0" smtClean="0">
              <a:ln>
                <a:noFill/>
              </a:ln>
              <a:solidFill>
                <a:schemeClr val="tx1"/>
              </a:solidFill>
              <a:effectLst/>
              <a:latin typeface="+mn-lt"/>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ja-JP" sz="2000" b="0" i="0" u="none" strike="noStrike" cap="none" normalizeH="0" baseline="0" dirty="0" smtClean="0">
                <a:ln>
                  <a:noFill/>
                </a:ln>
                <a:solidFill>
                  <a:schemeClr val="tx1"/>
                </a:solidFill>
                <a:effectLst/>
                <a:latin typeface="+mn-lt"/>
                <a:ea typeface="Times New Roman" pitchFamily="18" charset="0"/>
                <a:cs typeface="Times New Roman" pitchFamily="18" charset="0"/>
              </a:rPr>
              <a:t>Give the sequence of the first 8 bases of the transcribed RNA.</a:t>
            </a:r>
            <a:endParaRPr kumimoji="0" lang="en-US" altLang="ja-JP" sz="2000" b="0" i="0" u="none" strike="noStrike" cap="none" normalizeH="0" baseline="0" dirty="0" smtClean="0">
              <a:ln>
                <a:noFill/>
              </a:ln>
              <a:solidFill>
                <a:schemeClr val="tx1"/>
              </a:solidFill>
              <a:effectLst/>
              <a:latin typeface="+mn-lt"/>
              <a:ea typeface="Times New Roman" pitchFamily="18" charset="0"/>
              <a:cs typeface="Calibri"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ja-JP" sz="2000" dirty="0">
              <a:latin typeface="+mn-lt"/>
              <a:cs typeface="Calibri"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ja-JP" sz="2000" b="0" i="0" u="none" strike="noStrike" cap="none" normalizeH="0" baseline="0" dirty="0" smtClean="0">
                <a:ln>
                  <a:noFill/>
                </a:ln>
                <a:solidFill>
                  <a:schemeClr val="tx1"/>
                </a:solidFill>
                <a:effectLst/>
                <a:latin typeface="+mn-lt"/>
                <a:cs typeface="Calibri" pitchFamily="34" charset="0"/>
              </a:rPr>
              <a:t>HINT! It will help tremendously if</a:t>
            </a:r>
            <a:r>
              <a:rPr kumimoji="0" lang="en-US" altLang="ja-JP" sz="2000" b="0" i="0" u="none" strike="noStrike" cap="none" normalizeH="0" dirty="0" smtClean="0">
                <a:ln>
                  <a:noFill/>
                </a:ln>
                <a:solidFill>
                  <a:schemeClr val="tx1"/>
                </a:solidFill>
                <a:effectLst/>
                <a:latin typeface="+mn-lt"/>
                <a:cs typeface="Calibri" pitchFamily="34" charset="0"/>
              </a:rPr>
              <a:t> you</a:t>
            </a:r>
          </a:p>
          <a:p>
            <a:pPr marL="457200" marR="0" lvl="0" indent="-457200" algn="l" defTabSz="914400" rtl="0" eaLnBrk="0" fontAlgn="base" latinLnBrk="0" hangingPunct="0">
              <a:lnSpc>
                <a:spcPct val="100000"/>
              </a:lnSpc>
              <a:spcBef>
                <a:spcPct val="0"/>
              </a:spcBef>
              <a:spcAft>
                <a:spcPct val="0"/>
              </a:spcAft>
              <a:buClrTx/>
              <a:buSzTx/>
              <a:buAutoNum type="arabicParenR"/>
              <a:tabLst/>
            </a:pPr>
            <a:r>
              <a:rPr lang="en-US" altLang="ja-JP" sz="2000" dirty="0" smtClean="0">
                <a:latin typeface="+mn-lt"/>
                <a:cs typeface="Calibri" pitchFamily="34" charset="0"/>
              </a:rPr>
              <a:t>Determine the direction of transcription, and then</a:t>
            </a:r>
          </a:p>
          <a:p>
            <a:pPr marL="457200" marR="0" lvl="0" indent="-457200" algn="l" defTabSz="914400" rtl="0" eaLnBrk="0" fontAlgn="base" latinLnBrk="0" hangingPunct="0">
              <a:lnSpc>
                <a:spcPct val="100000"/>
              </a:lnSpc>
              <a:spcBef>
                <a:spcPct val="0"/>
              </a:spcBef>
              <a:spcAft>
                <a:spcPct val="0"/>
              </a:spcAft>
              <a:buClrTx/>
              <a:buSzTx/>
              <a:buAutoNum type="arabicParenR"/>
              <a:tabLst/>
            </a:pPr>
            <a:r>
              <a:rPr lang="en-US" altLang="ja-JP" sz="2000" dirty="0" smtClean="0">
                <a:latin typeface="+mn-lt"/>
                <a:cs typeface="Calibri" pitchFamily="34" charset="0"/>
              </a:rPr>
              <a:t>Apply your most important rule!</a:t>
            </a:r>
            <a:r>
              <a:rPr kumimoji="0" lang="en-US" altLang="ja-JP" sz="2000" b="0" i="0" u="none" strike="noStrike" cap="none" normalizeH="0" baseline="0" dirty="0" smtClean="0">
                <a:ln>
                  <a:noFill/>
                </a:ln>
                <a:solidFill>
                  <a:schemeClr val="tx1"/>
                </a:solidFill>
                <a:effectLst/>
                <a:latin typeface="+mn-lt"/>
              </a:rPr>
              <a:t> </a:t>
            </a:r>
          </a:p>
        </p:txBody>
      </p:sp>
    </p:spTree>
    <p:extLst>
      <p:ext uri="{BB962C8B-B14F-4D97-AF65-F5344CB8AC3E}">
        <p14:creationId xmlns:p14="http://schemas.microsoft.com/office/powerpoint/2010/main" val="2353499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52450" y="1550988"/>
            <a:ext cx="8229600" cy="1143000"/>
          </a:xfrm>
        </p:spPr>
        <p:txBody>
          <a:bodyPr/>
          <a:lstStyle/>
          <a:p>
            <a:r>
              <a:rPr lang="en-US" dirty="0" smtClean="0"/>
              <a:t>Which strand is the template?</a:t>
            </a:r>
            <a:endParaRPr lang="en-US" dirty="0"/>
          </a:p>
        </p:txBody>
      </p:sp>
      <p:sp>
        <p:nvSpPr>
          <p:cNvPr id="3" name="TPAnswers"/>
          <p:cNvSpPr>
            <a:spLocks noGrp="1"/>
          </p:cNvSpPr>
          <p:nvPr>
            <p:ph type="body" idx="1"/>
            <p:custDataLst>
              <p:tags r:id="rId3"/>
            </p:custDataLst>
          </p:nvPr>
        </p:nvSpPr>
        <p:spPr>
          <a:xfrm>
            <a:off x="819150" y="3309937"/>
            <a:ext cx="4114800" cy="2601913"/>
          </a:xfrm>
        </p:spPr>
        <p:txBody>
          <a:bodyPr/>
          <a:lstStyle/>
          <a:p>
            <a:pPr marL="514350" indent="-514350">
              <a:buFont typeface="Arial"/>
              <a:buAutoNum type="alphaUcPeriod"/>
            </a:pPr>
            <a:r>
              <a:rPr lang="en-US" dirty="0" smtClean="0"/>
              <a:t>Top</a:t>
            </a:r>
          </a:p>
          <a:p>
            <a:pPr marL="514350" indent="-514350">
              <a:buFont typeface="Arial"/>
              <a:buAutoNum type="alphaUcPeriod"/>
            </a:pPr>
            <a:r>
              <a:rPr lang="en-US" dirty="0" smtClean="0"/>
              <a:t>Bottom</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701106414"/>
              </p:ext>
            </p:extLst>
          </p:nvPr>
        </p:nvGraphicFramePr>
        <p:xfrm>
          <a:off x="5137150" y="3309937"/>
          <a:ext cx="2806700" cy="3157538"/>
        </p:xfrm>
        <a:graphic>
          <a:graphicData uri="http://schemas.openxmlformats.org/presentationml/2006/ole">
            <mc:AlternateContent xmlns:mc="http://schemas.openxmlformats.org/markup-compatibility/2006">
              <mc:Choice xmlns:v="urn:schemas-microsoft-com:vml" Requires="v">
                <p:oleObj spid="_x0000_s14344"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5137150" y="3309937"/>
                        <a:ext cx="2806700" cy="3157538"/>
                      </a:xfrm>
                      <a:prstGeom prst="rect">
                        <a:avLst/>
                      </a:prstGeom>
                    </p:spPr>
                  </p:pic>
                </p:oleObj>
              </mc:Fallback>
            </mc:AlternateContent>
          </a:graphicData>
        </a:graphic>
      </p:graphicFrame>
      <p:sp>
        <p:nvSpPr>
          <p:cNvPr id="5" name="CAI1"/>
          <p:cNvSpPr/>
          <p:nvPr>
            <p:custDataLst>
              <p:tags r:id="rId5"/>
            </p:custDataLst>
          </p:nvPr>
        </p:nvSpPr>
        <p:spPr>
          <a:xfrm rot="10800000">
            <a:off x="504190" y="3355657"/>
            <a:ext cx="393700" cy="3937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389450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957" y="3015190"/>
            <a:ext cx="8334375" cy="121543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15880" y="1871640"/>
              <a:ext cx="8080920" cy="1666440"/>
            </p14:xfrm>
          </p:contentPart>
        </mc:Choice>
        <mc:Fallback xmlns="">
          <p:pic>
            <p:nvPicPr>
              <p:cNvPr id="2" name="Ink 1"/>
              <p:cNvPicPr/>
              <p:nvPr/>
            </p:nvPicPr>
            <p:blipFill>
              <a:blip r:embed="rId4"/>
              <a:stretch>
                <a:fillRect/>
              </a:stretch>
            </p:blipFill>
            <p:spPr>
              <a:xfrm>
                <a:off x="501840" y="1860480"/>
                <a:ext cx="8109720" cy="1692000"/>
              </a:xfrm>
              <a:prstGeom prst="rect">
                <a:avLst/>
              </a:prstGeom>
            </p:spPr>
          </p:pic>
        </mc:Fallback>
      </mc:AlternateContent>
    </p:spTree>
    <p:extLst>
      <p:ext uri="{BB962C8B-B14F-4D97-AF65-F5344CB8AC3E}">
        <p14:creationId xmlns:p14="http://schemas.microsoft.com/office/powerpoint/2010/main" val="3135166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23875" y="1674813"/>
            <a:ext cx="8229600" cy="1143000"/>
          </a:xfrm>
        </p:spPr>
        <p:txBody>
          <a:bodyPr/>
          <a:lstStyle/>
          <a:p>
            <a:r>
              <a:rPr lang="en-US" dirty="0" smtClean="0"/>
              <a:t>Which region will be transcribed?</a:t>
            </a:r>
            <a:endParaRPr lang="en-US" dirty="0"/>
          </a:p>
        </p:txBody>
      </p:sp>
      <p:sp>
        <p:nvSpPr>
          <p:cNvPr id="3" name="TPAnswers"/>
          <p:cNvSpPr>
            <a:spLocks noGrp="1"/>
          </p:cNvSpPr>
          <p:nvPr>
            <p:ph type="body" idx="1"/>
            <p:custDataLst>
              <p:tags r:id="rId3"/>
            </p:custDataLst>
          </p:nvPr>
        </p:nvSpPr>
        <p:spPr>
          <a:xfrm>
            <a:off x="457200" y="3305175"/>
            <a:ext cx="4114800" cy="2820988"/>
          </a:xfrm>
        </p:spPr>
        <p:txBody>
          <a:bodyPr/>
          <a:lstStyle/>
          <a:p>
            <a:pPr marL="514350" indent="-514350">
              <a:buFont typeface="Arial"/>
              <a:buAutoNum type="alphaUcPeriod"/>
            </a:pPr>
            <a:r>
              <a:rPr lang="en-US" dirty="0" smtClean="0"/>
              <a:t>Region A</a:t>
            </a:r>
          </a:p>
          <a:p>
            <a:pPr marL="514350" indent="-514350">
              <a:buFont typeface="Arial"/>
              <a:buAutoNum type="alphaUcPeriod"/>
            </a:pPr>
            <a:r>
              <a:rPr lang="en-US" dirty="0" smtClean="0"/>
              <a:t>Region B</a:t>
            </a:r>
          </a:p>
          <a:p>
            <a:pPr marL="514350" indent="-514350">
              <a:buFont typeface="Arial"/>
              <a:buAutoNum type="alphaUcPeriod"/>
            </a:pPr>
            <a:r>
              <a:rPr lang="en-US" dirty="0" smtClean="0"/>
              <a:t>Region C</a:t>
            </a:r>
          </a:p>
          <a:p>
            <a:pPr marL="514350" indent="-514350">
              <a:buFont typeface="Arial"/>
              <a:buAutoNum type="alphaUcPeriod"/>
            </a:pPr>
            <a:r>
              <a:rPr lang="en-US" dirty="0" smtClean="0"/>
              <a:t>Region D</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02201284"/>
              </p:ext>
            </p:extLst>
          </p:nvPr>
        </p:nvGraphicFramePr>
        <p:xfrm>
          <a:off x="5118100" y="3174206"/>
          <a:ext cx="3054350" cy="3436144"/>
        </p:xfrm>
        <a:graphic>
          <a:graphicData uri="http://schemas.openxmlformats.org/presentationml/2006/ole">
            <mc:AlternateContent xmlns:mc="http://schemas.openxmlformats.org/markup-compatibility/2006">
              <mc:Choice xmlns:v="urn:schemas-microsoft-com:vml" Requires="v">
                <p:oleObj spid="_x0000_s15368"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5118100" y="3174206"/>
                        <a:ext cx="3054350" cy="3436144"/>
                      </a:xfrm>
                      <a:prstGeom prst="rect">
                        <a:avLst/>
                      </a:prstGeom>
                    </p:spPr>
                  </p:pic>
                </p:oleObj>
              </mc:Fallback>
            </mc:AlternateContent>
          </a:graphicData>
        </a:graphic>
      </p:graphicFrame>
      <p:sp>
        <p:nvSpPr>
          <p:cNvPr id="7" name="CAI1"/>
          <p:cNvSpPr/>
          <p:nvPr>
            <p:custDataLst>
              <p:tags r:id="rId5"/>
            </p:custDataLst>
          </p:nvPr>
        </p:nvSpPr>
        <p:spPr>
          <a:xfrm rot="10800000">
            <a:off x="142240" y="3350895"/>
            <a:ext cx="393700" cy="3937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217816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957" y="3145385"/>
            <a:ext cx="8334375" cy="121543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91120" y="2855520"/>
              <a:ext cx="1373400" cy="303840"/>
            </p14:xfrm>
          </p:contentPart>
        </mc:Choice>
        <mc:Fallback xmlns="">
          <p:pic>
            <p:nvPicPr>
              <p:cNvPr id="2" name="Ink 1"/>
              <p:cNvPicPr/>
              <p:nvPr/>
            </p:nvPicPr>
            <p:blipFill>
              <a:blip r:embed="rId4"/>
              <a:stretch>
                <a:fillRect/>
              </a:stretch>
            </p:blipFill>
            <p:spPr>
              <a:xfrm>
                <a:off x="574560" y="2845800"/>
                <a:ext cx="1405800" cy="330120"/>
              </a:xfrm>
              <a:prstGeom prst="rect">
                <a:avLst/>
              </a:prstGeom>
            </p:spPr>
          </p:pic>
        </mc:Fallback>
      </mc:AlternateContent>
    </p:spTree>
    <p:extLst>
      <p:ext uri="{BB962C8B-B14F-4D97-AF65-F5344CB8AC3E}">
        <p14:creationId xmlns:p14="http://schemas.microsoft.com/office/powerpoint/2010/main" val="3004404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Credit Opportunity </a:t>
            </a:r>
            <a:endParaRPr lang="en-US" dirty="0"/>
          </a:p>
        </p:txBody>
      </p:sp>
      <p:pic>
        <p:nvPicPr>
          <p:cNvPr id="4" name="Picture 3"/>
          <p:cNvPicPr>
            <a:picLocks noChangeAspect="1"/>
          </p:cNvPicPr>
          <p:nvPr/>
        </p:nvPicPr>
        <p:blipFill>
          <a:blip r:embed="rId2"/>
          <a:stretch>
            <a:fillRect/>
          </a:stretch>
        </p:blipFill>
        <p:spPr>
          <a:xfrm>
            <a:off x="1782445" y="1343025"/>
            <a:ext cx="5579110" cy="3338320"/>
          </a:xfrm>
          <a:prstGeom prst="rect">
            <a:avLst/>
          </a:prstGeom>
        </p:spPr>
      </p:pic>
      <p:sp>
        <p:nvSpPr>
          <p:cNvPr id="5" name="TextBox 4"/>
          <p:cNvSpPr txBox="1"/>
          <p:nvPr/>
        </p:nvSpPr>
        <p:spPr>
          <a:xfrm>
            <a:off x="1127760" y="4917440"/>
            <a:ext cx="7680960" cy="1200329"/>
          </a:xfrm>
          <a:prstGeom prst="rect">
            <a:avLst/>
          </a:prstGeom>
          <a:noFill/>
        </p:spPr>
        <p:txBody>
          <a:bodyPr wrap="square" rtlCol="0">
            <a:spAutoFit/>
          </a:bodyPr>
          <a:lstStyle/>
          <a:p>
            <a:r>
              <a:rPr lang="en-US" dirty="0" smtClean="0"/>
              <a:t>You will attend the seminar and/or read the research article, write a 1 page summary, and answer some questions online.</a:t>
            </a:r>
          </a:p>
          <a:p>
            <a:r>
              <a:rPr lang="en-US" dirty="0" smtClean="0"/>
              <a:t>You will receive </a:t>
            </a:r>
            <a:r>
              <a:rPr lang="en-US" i="1" dirty="0" smtClean="0"/>
              <a:t>up to</a:t>
            </a:r>
            <a:r>
              <a:rPr lang="en-US" dirty="0" smtClean="0"/>
              <a:t> +3 points on the first exam for your participation and (quality) write-up.</a:t>
            </a:r>
            <a:endParaRPr lang="en-US" dirty="0"/>
          </a:p>
        </p:txBody>
      </p:sp>
    </p:spTree>
    <p:extLst>
      <p:ext uri="{BB962C8B-B14F-4D97-AF65-F5344CB8AC3E}">
        <p14:creationId xmlns:p14="http://schemas.microsoft.com/office/powerpoint/2010/main" val="235538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noAutofit/>
          </a:bodyPr>
          <a:lstStyle/>
          <a:p>
            <a:r>
              <a:rPr lang="en-US" sz="3200" dirty="0"/>
              <a:t>The sequence of the first 8 bases of the transcribed RNA is:</a:t>
            </a:r>
            <a:br>
              <a:rPr lang="en-US" sz="3200" dirty="0"/>
            </a:br>
            <a:r>
              <a:rPr lang="en-US" sz="3200" dirty="0"/>
              <a:t>remember sequence is always written 5’ </a:t>
            </a:r>
            <a:r>
              <a:rPr lang="en-US" sz="3200" dirty="0">
                <a:sym typeface="Wingdings" panose="05000000000000000000" pitchFamily="2" charset="2"/>
              </a:rPr>
              <a:t> 3’</a:t>
            </a:r>
            <a:endParaRPr lang="en-US" sz="3200" dirty="0"/>
          </a:p>
        </p:txBody>
      </p:sp>
      <p:graphicFrame>
        <p:nvGraphicFramePr>
          <p:cNvPr id="4" name="TPResults"/>
          <p:cNvGraphicFramePr>
            <a:graphicFrameLocks noGrp="1"/>
          </p:cNvGraphicFramePr>
          <p:nvPr>
            <p:extLst>
              <p:ext uri="{D42A27DB-BD31-4B8C-83A1-F6EECF244321}">
                <p14:modId xmlns:p14="http://schemas.microsoft.com/office/powerpoint/2010/main" val="2961616574"/>
              </p:ext>
            </p:extLst>
          </p:nvPr>
        </p:nvGraphicFramePr>
        <p:xfrm>
          <a:off x="127000" y="1587500"/>
          <a:ext cx="4381500" cy="3200400"/>
        </p:xfrm>
        <a:graphic>
          <a:graphicData uri="http://schemas.openxmlformats.org/drawingml/2006/table">
            <a:tbl>
              <a:tblPr firstRow="1" bandRow="1">
                <a:tableStyleId>{5C22544A-7EE6-4342-B048-85BDC9FD1C3A}</a:tableStyleId>
              </a:tblPr>
              <a:tblGrid>
                <a:gridCol w="1460500"/>
                <a:gridCol w="2921000"/>
              </a:tblGrid>
              <a:tr h="317500">
                <a:tc>
                  <a:txBody>
                    <a:bodyPr/>
                    <a:lstStyle/>
                    <a:p>
                      <a:pPr algn="l"/>
                      <a:r>
                        <a:rPr lang="en-US" sz="2400" b="1" smtClean="0">
                          <a:solidFill>
                            <a:schemeClr val="tx2"/>
                          </a:solidFill>
                        </a:rPr>
                        <a:t>Rank</a:t>
                      </a:r>
                      <a:endParaRPr lang="en-US"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1" smtClean="0">
                          <a:solidFill>
                            <a:schemeClr val="tx2"/>
                          </a:solidFill>
                        </a:rPr>
                        <a:t>Responses</a:t>
                      </a:r>
                      <a:endParaRPr lang="en-US"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1</a:t>
                      </a:r>
                      <a:endParaRPr lang="en-US"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0" smtClean="0">
                          <a:solidFill>
                            <a:schemeClr val="tx2"/>
                          </a:solidFill>
                        </a:rPr>
                        <a:t>ACUAAUGG</a:t>
                      </a:r>
                      <a:endParaRPr lang="en-US"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2</a:t>
                      </a:r>
                      <a:endParaRPr lang="en-US"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0" smtClean="0">
                          <a:solidFill>
                            <a:schemeClr val="tx2"/>
                          </a:solidFill>
                        </a:rPr>
                        <a:t>ACUAAUGGC</a:t>
                      </a:r>
                      <a:endParaRPr lang="en-US"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3</a:t>
                      </a:r>
                      <a:endParaRPr lang="en-US"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0" smtClean="0">
                          <a:solidFill>
                            <a:schemeClr val="tx2"/>
                          </a:solidFill>
                        </a:rPr>
                        <a:t>ACUAAU</a:t>
                      </a:r>
                      <a:endParaRPr lang="en-US" sz="2400" b="0" dirty="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4</a:t>
                      </a:r>
                      <a:endParaRPr lang="en-US"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0" smtClean="0">
                          <a:solidFill>
                            <a:schemeClr val="tx2"/>
                          </a:solidFill>
                        </a:rPr>
                        <a:t>ACUAAUCC</a:t>
                      </a:r>
                      <a:endParaRPr lang="en-US"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5</a:t>
                      </a:r>
                      <a:endParaRPr lang="en-US"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US" sz="2400" b="0" smtClean="0">
                          <a:solidFill>
                            <a:schemeClr val="tx2"/>
                          </a:solidFill>
                        </a:rPr>
                        <a:t>CGGUAAUC</a:t>
                      </a:r>
                      <a:endParaRPr lang="en-US"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r>
              <a:tr h="317500">
                <a:tc>
                  <a:txBody>
                    <a:bodyPr/>
                    <a:lstStyle/>
                    <a:p>
                      <a:pPr algn="l"/>
                      <a:r>
                        <a:rPr lang="en-US" sz="2400" b="0" smtClean="0">
                          <a:solidFill>
                            <a:schemeClr val="tx2"/>
                          </a:solidFill>
                        </a:rPr>
                        <a:t>6</a:t>
                      </a:r>
                      <a:endParaRPr lang="en-US" sz="2400" b="0" dirty="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38100" cmpd="sng">
                      <a:solidFill>
                        <a:schemeClr val="lt1"/>
                      </a:solidFill>
                    </a:lnB>
                    <a:solidFill>
                      <a:scrgbClr r="0" g="0" b="0">
                        <a:alpha val="1000"/>
                      </a:scrgbClr>
                    </a:solidFill>
                  </a:tcPr>
                </a:tc>
                <a:tc>
                  <a:txBody>
                    <a:bodyPr/>
                    <a:lstStyle/>
                    <a:p>
                      <a:pPr algn="l"/>
                      <a:r>
                        <a:rPr lang="en-US" sz="2400" b="0" smtClean="0">
                          <a:solidFill>
                            <a:schemeClr val="tx2"/>
                          </a:solidFill>
                        </a:rPr>
                        <a:t>Other</a:t>
                      </a:r>
                      <a:endParaRPr lang="en-US" sz="2400" b="0" dirty="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solidFill>
                      <a:scrgbClr r="0" g="0" b="0">
                        <a:alpha val="1000"/>
                      </a:scrgbClr>
                    </a:solidFill>
                  </a:tcPr>
                </a:tc>
              </a:tr>
            </a:tbl>
          </a:graphicData>
        </a:graphic>
      </p:graphicFrame>
      <p:graphicFrame>
        <p:nvGraphicFramePr>
          <p:cNvPr id="5" name="TPKeywords"/>
          <p:cNvGraphicFramePr>
            <a:graphicFrameLocks noGrp="1"/>
          </p:cNvGraphicFramePr>
          <p:nvPr>
            <p:extLst>
              <p:ext uri="{D42A27DB-BD31-4B8C-83A1-F6EECF244321}">
                <p14:modId xmlns:p14="http://schemas.microsoft.com/office/powerpoint/2010/main" val="694669627"/>
              </p:ext>
            </p:extLst>
          </p:nvPr>
        </p:nvGraphicFramePr>
        <p:xfrm>
          <a:off x="127000" y="4914900"/>
          <a:ext cx="4445000" cy="1280160"/>
        </p:xfrm>
        <a:graphic>
          <a:graphicData uri="http://schemas.openxmlformats.org/drawingml/2006/table">
            <a:tbl>
              <a:tblPr firstRow="1" bandRow="1">
                <a:tableStyleId>{5C22544A-7EE6-4342-B048-85BDC9FD1C3A}</a:tableStyleId>
              </a:tblPr>
              <a:tblGrid>
                <a:gridCol w="4445000"/>
              </a:tblGrid>
              <a:tr h="317500">
                <a:tc>
                  <a:txBody>
                    <a:bodyPr/>
                    <a:lstStyle/>
                    <a:p>
                      <a:pPr algn="l"/>
                      <a:r>
                        <a:rPr lang="en-US" sz="2400" b="1" smtClean="0">
                          <a:solidFill>
                            <a:schemeClr val="tx2"/>
                          </a:solidFill>
                        </a:rPr>
                        <a:t>Values: ACUAAUGG
</a:t>
                      </a:r>
                      <a:endParaRPr lang="en-US"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hemeClr val="accent1">
                        <a:alpha val="1000"/>
                      </a:schemeClr>
                    </a:solidFill>
                  </a:tcPr>
                </a:tc>
              </a:tr>
              <a:tr h="317500">
                <a:tc>
                  <a:txBody>
                    <a:bodyPr/>
                    <a:lstStyle/>
                    <a:p>
                      <a:pPr algn="l"/>
                      <a:r>
                        <a:rPr lang="en-US" sz="2400" b="1" smtClean="0">
                          <a:solidFill>
                            <a:schemeClr val="tx2"/>
                          </a:solidFill>
                        </a:rPr>
                        <a:t>Value Matches: 0</a:t>
                      </a:r>
                      <a:endParaRPr lang="en-US"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alpha val="1000"/>
                      </a:schemeClr>
                    </a:solidFill>
                  </a:tcPr>
                </a:tc>
              </a:tr>
            </a:tbl>
          </a:graphicData>
        </a:graphic>
      </p:graphicFrame>
      <p:graphicFrame>
        <p:nvGraphicFramePr>
          <p:cNvPr id="6" name="TPChart"/>
          <p:cNvGraphicFramePr>
            <a:graphicFrameLocks noChangeAspect="1"/>
          </p:cNvGraphicFramePr>
          <p:nvPr>
            <p:custDataLst>
              <p:tags r:id="rId3"/>
            </p:custDataLst>
            <p:extLst>
              <p:ext uri="{D42A27DB-BD31-4B8C-83A1-F6EECF244321}">
                <p14:modId xmlns:p14="http://schemas.microsoft.com/office/powerpoint/2010/main" val="726213364"/>
              </p:ext>
            </p:extLst>
          </p:nvPr>
        </p:nvGraphicFramePr>
        <p:xfrm>
          <a:off x="4508500" y="1587500"/>
          <a:ext cx="4572000" cy="5143500"/>
        </p:xfrm>
        <a:graphic>
          <a:graphicData uri="http://schemas.openxmlformats.org/presentationml/2006/ole">
            <mc:AlternateContent xmlns:mc="http://schemas.openxmlformats.org/markup-compatibility/2006">
              <mc:Choice xmlns:v="urn:schemas-microsoft-com:vml" Requires="v">
                <p:oleObj spid="_x0000_s16392" name="Chart" r:id="rId5" imgW="4571952" imgH="5143584" progId="MSGraph.Chart.8">
                  <p:embed followColorScheme="full"/>
                </p:oleObj>
              </mc:Choice>
              <mc:Fallback>
                <p:oleObj name="Chart" r:id="rId5" imgW="4571952" imgH="5143584" progId="MSGraph.Chart.8">
                  <p:embed followColorScheme="full"/>
                  <p:pic>
                    <p:nvPicPr>
                      <p:cNvPr id="0" name=""/>
                      <p:cNvPicPr/>
                      <p:nvPr/>
                    </p:nvPicPr>
                    <p:blipFill>
                      <a:blip r:embed="rId6"/>
                      <a:stretch>
                        <a:fillRect/>
                      </a:stretch>
                    </p:blipFill>
                    <p:spPr>
                      <a:xfrm>
                        <a:off x="4508500" y="15875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70079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957" y="3268519"/>
            <a:ext cx="8334375" cy="121543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687400" y="1821960"/>
              <a:ext cx="4054320" cy="3791160"/>
            </p14:xfrm>
          </p:contentPart>
        </mc:Choice>
        <mc:Fallback xmlns="">
          <p:pic>
            <p:nvPicPr>
              <p:cNvPr id="2" name="Ink 1"/>
              <p:cNvPicPr/>
              <p:nvPr/>
            </p:nvPicPr>
            <p:blipFill>
              <a:blip r:embed="rId4"/>
              <a:stretch>
                <a:fillRect/>
              </a:stretch>
            </p:blipFill>
            <p:spPr>
              <a:xfrm>
                <a:off x="2674800" y="1805400"/>
                <a:ext cx="4083120" cy="3817800"/>
              </a:xfrm>
              <a:prstGeom prst="rect">
                <a:avLst/>
              </a:prstGeom>
            </p:spPr>
          </p:pic>
        </mc:Fallback>
      </mc:AlternateContent>
    </p:spTree>
    <p:extLst>
      <p:ext uri="{BB962C8B-B14F-4D97-AF65-F5344CB8AC3E}">
        <p14:creationId xmlns:p14="http://schemas.microsoft.com/office/powerpoint/2010/main" val="706084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93700" y="1695450"/>
            <a:ext cx="8229600" cy="1143000"/>
          </a:xfrm>
        </p:spPr>
        <p:txBody>
          <a:bodyPr>
            <a:normAutofit fontScale="90000"/>
          </a:bodyPr>
          <a:lstStyle/>
          <a:p>
            <a:r>
              <a:rPr lang="en-US" dirty="0" smtClean="0"/>
              <a:t>Which region is upstream of the promoter?</a:t>
            </a:r>
            <a:endParaRPr lang="en-US" dirty="0"/>
          </a:p>
        </p:txBody>
      </p:sp>
      <p:sp>
        <p:nvSpPr>
          <p:cNvPr id="3" name="TPAnswers"/>
          <p:cNvSpPr>
            <a:spLocks noGrp="1"/>
          </p:cNvSpPr>
          <p:nvPr>
            <p:ph type="body" idx="1"/>
            <p:custDataLst>
              <p:tags r:id="rId3"/>
            </p:custDataLst>
          </p:nvPr>
        </p:nvSpPr>
        <p:spPr>
          <a:xfrm>
            <a:off x="457200" y="3267075"/>
            <a:ext cx="4114800" cy="2859088"/>
          </a:xfrm>
        </p:spPr>
        <p:txBody>
          <a:bodyPr/>
          <a:lstStyle/>
          <a:p>
            <a:pPr marL="514350" indent="-514350">
              <a:buFont typeface="Arial"/>
              <a:buAutoNum type="alphaUcPeriod"/>
            </a:pPr>
            <a:r>
              <a:rPr lang="en-US" dirty="0" smtClean="0"/>
              <a:t>Region A</a:t>
            </a:r>
          </a:p>
          <a:p>
            <a:pPr marL="514350" indent="-514350">
              <a:buFont typeface="Arial"/>
              <a:buAutoNum type="alphaUcPeriod"/>
            </a:pPr>
            <a:r>
              <a:rPr lang="en-US" dirty="0" smtClean="0"/>
              <a:t>Region B</a:t>
            </a:r>
          </a:p>
          <a:p>
            <a:pPr marL="514350" indent="-514350">
              <a:buFont typeface="Arial"/>
              <a:buAutoNum type="alphaUcPeriod"/>
            </a:pPr>
            <a:r>
              <a:rPr lang="en-US" dirty="0" smtClean="0"/>
              <a:t>Region C</a:t>
            </a:r>
          </a:p>
          <a:p>
            <a:pPr marL="514350" indent="-514350">
              <a:buFont typeface="Arial"/>
              <a:buAutoNum type="alphaUcPeriod"/>
            </a:pPr>
            <a:r>
              <a:rPr lang="en-US" dirty="0" smtClean="0"/>
              <a:t>Region D</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562125631"/>
              </p:ext>
            </p:extLst>
          </p:nvPr>
        </p:nvGraphicFramePr>
        <p:xfrm>
          <a:off x="4508500" y="2838450"/>
          <a:ext cx="3471333" cy="3905250"/>
        </p:xfrm>
        <a:graphic>
          <a:graphicData uri="http://schemas.openxmlformats.org/presentationml/2006/ole">
            <mc:AlternateContent xmlns:mc="http://schemas.openxmlformats.org/markup-compatibility/2006">
              <mc:Choice xmlns:v="urn:schemas-microsoft-com:vml" Requires="v">
                <p:oleObj spid="_x0000_s17416"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4508500" y="2838450"/>
                        <a:ext cx="3471333" cy="3905250"/>
                      </a:xfrm>
                      <a:prstGeom prst="rect">
                        <a:avLst/>
                      </a:prstGeom>
                    </p:spPr>
                  </p:pic>
                </p:oleObj>
              </mc:Fallback>
            </mc:AlternateContent>
          </a:graphicData>
        </a:graphic>
      </p:graphicFrame>
      <p:sp>
        <p:nvSpPr>
          <p:cNvPr id="5" name="CAI1"/>
          <p:cNvSpPr/>
          <p:nvPr>
            <p:custDataLst>
              <p:tags r:id="rId5"/>
            </p:custDataLst>
          </p:nvPr>
        </p:nvSpPr>
        <p:spPr>
          <a:xfrm rot="10800000">
            <a:off x="81280" y="5127541"/>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174519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8_0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477"/>
          <a:stretch/>
        </p:blipFill>
        <p:spPr bwMode="auto">
          <a:xfrm>
            <a:off x="322727" y="1404371"/>
            <a:ext cx="2373562" cy="2297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 name="Picture 2" descr="figure_08_09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284" y="3970160"/>
            <a:ext cx="3540698" cy="176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TextBox 4"/>
          <p:cNvSpPr txBox="1"/>
          <p:nvPr/>
        </p:nvSpPr>
        <p:spPr>
          <a:xfrm>
            <a:off x="1159953" y="16631"/>
            <a:ext cx="7264078" cy="523220"/>
          </a:xfrm>
          <a:prstGeom prst="rect">
            <a:avLst/>
          </a:prstGeom>
          <a:noFill/>
        </p:spPr>
        <p:txBody>
          <a:bodyPr wrap="none" rtlCol="0">
            <a:spAutoFit/>
          </a:bodyPr>
          <a:lstStyle/>
          <a:p>
            <a:r>
              <a:rPr lang="en-US" sz="2800" dirty="0" smtClean="0"/>
              <a:t>Transcription is performed by RNA polymerase</a:t>
            </a:r>
            <a:endParaRPr lang="en-US" sz="2800" dirty="0"/>
          </a:p>
        </p:txBody>
      </p:sp>
      <p:sp>
        <p:nvSpPr>
          <p:cNvPr id="6" name="TextBox 5"/>
          <p:cNvSpPr txBox="1"/>
          <p:nvPr/>
        </p:nvSpPr>
        <p:spPr>
          <a:xfrm>
            <a:off x="500796" y="798237"/>
            <a:ext cx="1318315" cy="369332"/>
          </a:xfrm>
          <a:prstGeom prst="rect">
            <a:avLst/>
          </a:prstGeom>
          <a:noFill/>
        </p:spPr>
        <p:txBody>
          <a:bodyPr wrap="none" rtlCol="0">
            <a:spAutoFit/>
          </a:bodyPr>
          <a:lstStyle/>
          <a:p>
            <a:r>
              <a:rPr lang="en-US" dirty="0" smtClean="0"/>
              <a:t>Prokaryotic:</a:t>
            </a:r>
            <a:endParaRPr lang="en-US" dirty="0"/>
          </a:p>
        </p:txBody>
      </p:sp>
      <p:sp>
        <p:nvSpPr>
          <p:cNvPr id="7" name="TextBox 6"/>
          <p:cNvSpPr txBox="1"/>
          <p:nvPr/>
        </p:nvSpPr>
        <p:spPr>
          <a:xfrm>
            <a:off x="2351633" y="2769831"/>
            <a:ext cx="1690381" cy="1200329"/>
          </a:xfrm>
          <a:prstGeom prst="rect">
            <a:avLst/>
          </a:prstGeom>
          <a:noFill/>
        </p:spPr>
        <p:txBody>
          <a:bodyPr wrap="square" rtlCol="0">
            <a:spAutoFit/>
          </a:bodyPr>
          <a:lstStyle/>
          <a:p>
            <a:r>
              <a:rPr lang="en-US" dirty="0" smtClean="0"/>
              <a:t>Sigma 70</a:t>
            </a:r>
          </a:p>
          <a:p>
            <a:r>
              <a:rPr lang="en-US" dirty="0" smtClean="0"/>
              <a:t>recognizes the  -35 and -10</a:t>
            </a:r>
          </a:p>
          <a:p>
            <a:r>
              <a:rPr lang="en-US" dirty="0" smtClean="0"/>
              <a:t>Promoter sites</a:t>
            </a:r>
            <a:endParaRPr lang="en-US" dirty="0"/>
          </a:p>
        </p:txBody>
      </p:sp>
      <p:cxnSp>
        <p:nvCxnSpPr>
          <p:cNvPr id="9" name="Straight Arrow Connector 8"/>
          <p:cNvCxnSpPr/>
          <p:nvPr/>
        </p:nvCxnSpPr>
        <p:spPr>
          <a:xfrm flipH="1" flipV="1">
            <a:off x="2199925" y="5160123"/>
            <a:ext cx="429254" cy="769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819111" y="5881075"/>
            <a:ext cx="2113848" cy="369332"/>
          </a:xfrm>
          <a:prstGeom prst="rect">
            <a:avLst/>
          </a:prstGeom>
          <a:noFill/>
        </p:spPr>
        <p:txBody>
          <a:bodyPr wrap="none" rtlCol="0">
            <a:spAutoFit/>
          </a:bodyPr>
          <a:lstStyle/>
          <a:p>
            <a:r>
              <a:rPr lang="en-US" dirty="0" smtClean="0"/>
              <a:t>Transcription bubble</a:t>
            </a:r>
            <a:endParaRPr lang="en-US" dirty="0"/>
          </a:p>
        </p:txBody>
      </p:sp>
      <p:pic>
        <p:nvPicPr>
          <p:cNvPr id="11" name="Picture 4" descr="figure 8-12"/>
          <p:cNvPicPr>
            <a:picLocks noChangeAspect="1" noChangeArrowheads="1"/>
          </p:cNvPicPr>
          <p:nvPr/>
        </p:nvPicPr>
        <p:blipFill rotWithShape="1">
          <a:blip r:embed="rId4">
            <a:extLst>
              <a:ext uri="{28A0092B-C50C-407E-A947-70E740481C1C}">
                <a14:useLocalDpi xmlns:a14="http://schemas.microsoft.com/office/drawing/2010/main" val="0"/>
              </a:ext>
            </a:extLst>
          </a:blip>
          <a:srcRect b="7363"/>
          <a:stretch/>
        </p:blipFill>
        <p:spPr bwMode="auto">
          <a:xfrm>
            <a:off x="5121933" y="1322866"/>
            <a:ext cx="3752338" cy="509722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189698" y="818517"/>
            <a:ext cx="1224310" cy="369332"/>
          </a:xfrm>
          <a:prstGeom prst="rect">
            <a:avLst/>
          </a:prstGeom>
          <a:noFill/>
        </p:spPr>
        <p:txBody>
          <a:bodyPr wrap="none" rtlCol="0">
            <a:spAutoFit/>
          </a:bodyPr>
          <a:lstStyle/>
          <a:p>
            <a:r>
              <a:rPr lang="en-US" dirty="0" smtClean="0"/>
              <a:t>Eukaryotic:</a:t>
            </a:r>
            <a:endParaRPr lang="en-US" dirty="0"/>
          </a:p>
        </p:txBody>
      </p:sp>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120" b="19481"/>
          <a:stretch/>
        </p:blipFill>
        <p:spPr bwMode="auto">
          <a:xfrm>
            <a:off x="2414552" y="1683444"/>
            <a:ext cx="1719383" cy="1086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881559" y="2118029"/>
            <a:ext cx="2933234" cy="369332"/>
          </a:xfrm>
          <a:prstGeom prst="rect">
            <a:avLst/>
          </a:prstGeom>
          <a:noFill/>
        </p:spPr>
        <p:txBody>
          <a:bodyPr wrap="square" rtlCol="0">
            <a:spAutoFit/>
          </a:bodyPr>
          <a:lstStyle/>
          <a:p>
            <a:r>
              <a:rPr lang="en-US" dirty="0" smtClean="0"/>
              <a:t>TATA binding protein = TBP</a:t>
            </a:r>
            <a:endParaRPr lang="en-US" dirty="0"/>
          </a:p>
        </p:txBody>
      </p:sp>
    </p:spTree>
    <p:extLst>
      <p:ext uri="{BB962C8B-B14F-4D97-AF65-F5344CB8AC3E}">
        <p14:creationId xmlns:p14="http://schemas.microsoft.com/office/powerpoint/2010/main" val="795312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631861" y="373410"/>
            <a:ext cx="8229600" cy="1143000"/>
          </a:xfrm>
        </p:spPr>
        <p:txBody>
          <a:bodyPr>
            <a:normAutofit/>
          </a:bodyPr>
          <a:lstStyle/>
          <a:p>
            <a:r>
              <a:rPr lang="en-US" sz="3200" dirty="0"/>
              <a:t>Let’s briefly review</a:t>
            </a:r>
            <a:r>
              <a:rPr lang="en-US" sz="3200" dirty="0" smtClean="0"/>
              <a:t>: Here is an eukaryotic gene region. What is the direction of transcription?</a:t>
            </a:r>
            <a:endParaRPr lang="en-US" sz="3200" dirty="0"/>
          </a:p>
        </p:txBody>
      </p:sp>
      <p:sp>
        <p:nvSpPr>
          <p:cNvPr id="3" name="TPAnswers"/>
          <p:cNvSpPr>
            <a:spLocks noGrp="1"/>
          </p:cNvSpPr>
          <p:nvPr>
            <p:ph type="body" idx="1"/>
            <p:custDataLst>
              <p:tags r:id="rId3"/>
            </p:custDataLst>
          </p:nvPr>
        </p:nvSpPr>
        <p:spPr>
          <a:xfrm>
            <a:off x="1607906" y="3226085"/>
            <a:ext cx="1772292" cy="2900078"/>
          </a:xfrm>
        </p:spPr>
        <p:txBody>
          <a:bodyPr>
            <a:normAutofit/>
          </a:bodyPr>
          <a:lstStyle/>
          <a:p>
            <a:pPr marL="514350" indent="-514350">
              <a:buFont typeface="Arial"/>
              <a:buAutoNum type="alphaUcPeriod"/>
            </a:pPr>
            <a:r>
              <a:rPr lang="en-US" sz="5400" dirty="0" smtClean="0">
                <a:sym typeface="Wingdings" panose="05000000000000000000" pitchFamily="2" charset="2"/>
              </a:rPr>
              <a:t></a:t>
            </a:r>
          </a:p>
          <a:p>
            <a:pPr marL="514350" indent="-514350">
              <a:buFont typeface="Arial"/>
              <a:buAutoNum type="alphaUcPeriod"/>
            </a:pPr>
            <a:r>
              <a:rPr lang="en-US" sz="5400" dirty="0" smtClean="0">
                <a:sym typeface="Wingdings" panose="05000000000000000000" pitchFamily="2" charset="2"/>
              </a:rPr>
              <a:t></a:t>
            </a:r>
            <a:endParaRPr lang="en-US" sz="54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099505825"/>
              </p:ext>
            </p:extLst>
          </p:nvPr>
        </p:nvGraphicFramePr>
        <p:xfrm>
          <a:off x="5370102" y="3012414"/>
          <a:ext cx="3316698" cy="3731285"/>
        </p:xfrm>
        <a:graphic>
          <a:graphicData uri="http://schemas.openxmlformats.org/presentationml/2006/ole">
            <mc:AlternateContent xmlns:mc="http://schemas.openxmlformats.org/markup-compatibility/2006">
              <mc:Choice xmlns:v="urn:schemas-microsoft-com:vml" Requires="v">
                <p:oleObj spid="_x0000_s9239"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5370102" y="3012414"/>
                        <a:ext cx="3316698" cy="3731285"/>
                      </a:xfrm>
                      <a:prstGeom prst="rect">
                        <a:avLst/>
                      </a:prstGeom>
                    </p:spPr>
                  </p:pic>
                </p:oleObj>
              </mc:Fallback>
            </mc:AlternateContent>
          </a:graphicData>
        </a:graphic>
      </p:graphicFrame>
      <p:pic>
        <p:nvPicPr>
          <p:cNvPr id="8" name="Picture 7"/>
          <p:cNvPicPr>
            <a:picLocks noChangeAspect="1"/>
          </p:cNvPicPr>
          <p:nvPr/>
        </p:nvPicPr>
        <p:blipFill>
          <a:blip r:embed="rId9"/>
          <a:stretch>
            <a:fillRect/>
          </a:stretch>
        </p:blipFill>
        <p:spPr>
          <a:xfrm>
            <a:off x="1260190" y="1943408"/>
            <a:ext cx="6439532" cy="544637"/>
          </a:xfrm>
          <a:prstGeom prst="rect">
            <a:avLst/>
          </a:prstGeom>
        </p:spPr>
      </p:pic>
      <p:sp>
        <p:nvSpPr>
          <p:cNvPr id="9" name="TextBox 8"/>
          <p:cNvSpPr txBox="1"/>
          <p:nvPr/>
        </p:nvSpPr>
        <p:spPr>
          <a:xfrm>
            <a:off x="1818593" y="2350094"/>
            <a:ext cx="489236" cy="369332"/>
          </a:xfrm>
          <a:prstGeom prst="rect">
            <a:avLst/>
          </a:prstGeom>
          <a:noFill/>
        </p:spPr>
        <p:txBody>
          <a:bodyPr wrap="none" rtlCol="0">
            <a:spAutoFit/>
          </a:bodyPr>
          <a:lstStyle/>
          <a:p>
            <a:r>
              <a:rPr lang="en-US" dirty="0"/>
              <a:t>-</a:t>
            </a:r>
            <a:r>
              <a:rPr lang="en-US" dirty="0" smtClean="0"/>
              <a:t>30</a:t>
            </a:r>
            <a:endParaRPr lang="en-US" dirty="0"/>
          </a:p>
        </p:txBody>
      </p:sp>
      <p:sp>
        <p:nvSpPr>
          <p:cNvPr id="10" name="TextBox 9"/>
          <p:cNvSpPr txBox="1"/>
          <p:nvPr/>
        </p:nvSpPr>
        <p:spPr>
          <a:xfrm>
            <a:off x="5175109" y="2360349"/>
            <a:ext cx="417102" cy="369332"/>
          </a:xfrm>
          <a:prstGeom prst="rect">
            <a:avLst/>
          </a:prstGeom>
          <a:noFill/>
        </p:spPr>
        <p:txBody>
          <a:bodyPr wrap="none" rtlCol="0">
            <a:spAutoFit/>
          </a:bodyPr>
          <a:lstStyle/>
          <a:p>
            <a:r>
              <a:rPr lang="en-US" dirty="0" smtClean="0"/>
              <a:t>+1</a:t>
            </a:r>
            <a:endParaRPr lang="en-US" dirty="0"/>
          </a:p>
        </p:txBody>
      </p:sp>
      <p:sp>
        <p:nvSpPr>
          <p:cNvPr id="11" name="CAI1"/>
          <p:cNvSpPr/>
          <p:nvPr>
            <p:custDataLst>
              <p:tags r:id="rId5"/>
            </p:custDataLst>
          </p:nvPr>
        </p:nvSpPr>
        <p:spPr>
          <a:xfrm rot="10800000">
            <a:off x="1079586" y="3271805"/>
            <a:ext cx="660400" cy="6604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080493" y="1898684"/>
            <a:ext cx="359394" cy="646331"/>
          </a:xfrm>
          <a:prstGeom prst="rect">
            <a:avLst/>
          </a:prstGeom>
          <a:noFill/>
        </p:spPr>
        <p:txBody>
          <a:bodyPr wrap="none" rtlCol="0">
            <a:spAutoFit/>
          </a:bodyPr>
          <a:lstStyle/>
          <a:p>
            <a:r>
              <a:rPr lang="en-US" dirty="0" smtClean="0"/>
              <a:t>5’</a:t>
            </a:r>
          </a:p>
          <a:p>
            <a:r>
              <a:rPr lang="en-US" dirty="0" smtClean="0"/>
              <a:t>3’</a:t>
            </a:r>
            <a:endParaRPr lang="en-US" dirty="0"/>
          </a:p>
        </p:txBody>
      </p:sp>
    </p:spTree>
    <p:custDataLst>
      <p:tags r:id="rId2"/>
    </p:custDataLst>
    <p:extLst>
      <p:ext uri="{BB962C8B-B14F-4D97-AF65-F5344CB8AC3E}">
        <p14:creationId xmlns:p14="http://schemas.microsoft.com/office/powerpoint/2010/main" val="120085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normAutofit fontScale="90000"/>
          </a:bodyPr>
          <a:lstStyle/>
          <a:p>
            <a:r>
              <a:rPr lang="en-US" dirty="0" smtClean="0"/>
              <a:t>Which strand is the CODING strand?</a:t>
            </a:r>
            <a:endParaRPr lang="en-US" dirty="0"/>
          </a:p>
        </p:txBody>
      </p:sp>
      <p:sp>
        <p:nvSpPr>
          <p:cNvPr id="3" name="TPAnswers"/>
          <p:cNvSpPr>
            <a:spLocks noGrp="1"/>
          </p:cNvSpPr>
          <p:nvPr>
            <p:ph type="body" idx="1"/>
            <p:custDataLst>
              <p:tags r:id="rId3"/>
            </p:custDataLst>
          </p:nvPr>
        </p:nvSpPr>
        <p:spPr>
          <a:xfrm>
            <a:off x="1001730" y="3424062"/>
            <a:ext cx="4114800" cy="1796592"/>
          </a:xfrm>
        </p:spPr>
        <p:txBody>
          <a:bodyPr/>
          <a:lstStyle/>
          <a:p>
            <a:pPr marL="514350" indent="-514350">
              <a:buFont typeface="Arial"/>
              <a:buAutoNum type="alphaUcPeriod"/>
            </a:pPr>
            <a:r>
              <a:rPr lang="en-US" dirty="0" smtClean="0"/>
              <a:t>Top</a:t>
            </a:r>
          </a:p>
          <a:p>
            <a:pPr marL="514350" indent="-514350">
              <a:buFont typeface="Arial"/>
              <a:buAutoNum type="alphaUcPeriod"/>
            </a:pPr>
            <a:r>
              <a:rPr lang="en-US" dirty="0" smtClean="0"/>
              <a:t>Bottom</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165759982"/>
              </p:ext>
            </p:extLst>
          </p:nvPr>
        </p:nvGraphicFramePr>
        <p:xfrm>
          <a:off x="5261937" y="2432407"/>
          <a:ext cx="3500063" cy="3937571"/>
        </p:xfrm>
        <a:graphic>
          <a:graphicData uri="http://schemas.openxmlformats.org/presentationml/2006/ole">
            <mc:AlternateContent xmlns:mc="http://schemas.openxmlformats.org/markup-compatibility/2006">
              <mc:Choice xmlns:v="urn:schemas-microsoft-com:vml" Requires="v">
                <p:oleObj spid="_x0000_s8213"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5261937" y="2432407"/>
                        <a:ext cx="3500063" cy="3937571"/>
                      </a:xfrm>
                      <a:prstGeom prst="rect">
                        <a:avLst/>
                      </a:prstGeom>
                    </p:spPr>
                  </p:pic>
                </p:oleObj>
              </mc:Fallback>
            </mc:AlternateContent>
          </a:graphicData>
        </a:graphic>
      </p:graphicFrame>
      <p:pic>
        <p:nvPicPr>
          <p:cNvPr id="5" name="Picture 4"/>
          <p:cNvPicPr>
            <a:picLocks noChangeAspect="1"/>
          </p:cNvPicPr>
          <p:nvPr/>
        </p:nvPicPr>
        <p:blipFill>
          <a:blip r:embed="rId9"/>
          <a:stretch>
            <a:fillRect/>
          </a:stretch>
        </p:blipFill>
        <p:spPr>
          <a:xfrm>
            <a:off x="1260190" y="1943408"/>
            <a:ext cx="6439532" cy="544637"/>
          </a:xfrm>
          <a:prstGeom prst="rect">
            <a:avLst/>
          </a:prstGeom>
        </p:spPr>
      </p:pic>
      <p:sp>
        <p:nvSpPr>
          <p:cNvPr id="6" name="TextBox 5"/>
          <p:cNvSpPr txBox="1"/>
          <p:nvPr/>
        </p:nvSpPr>
        <p:spPr>
          <a:xfrm>
            <a:off x="1818593" y="2350094"/>
            <a:ext cx="489236" cy="369332"/>
          </a:xfrm>
          <a:prstGeom prst="rect">
            <a:avLst/>
          </a:prstGeom>
          <a:noFill/>
        </p:spPr>
        <p:txBody>
          <a:bodyPr wrap="none" rtlCol="0">
            <a:spAutoFit/>
          </a:bodyPr>
          <a:lstStyle/>
          <a:p>
            <a:r>
              <a:rPr lang="en-US" dirty="0" smtClean="0"/>
              <a:t>-30</a:t>
            </a:r>
            <a:endParaRPr lang="en-US" dirty="0"/>
          </a:p>
        </p:txBody>
      </p:sp>
      <p:sp>
        <p:nvSpPr>
          <p:cNvPr id="7" name="TextBox 6"/>
          <p:cNvSpPr txBox="1"/>
          <p:nvPr/>
        </p:nvSpPr>
        <p:spPr>
          <a:xfrm>
            <a:off x="5175109" y="2360349"/>
            <a:ext cx="417102" cy="369332"/>
          </a:xfrm>
          <a:prstGeom prst="rect">
            <a:avLst/>
          </a:prstGeom>
          <a:noFill/>
        </p:spPr>
        <p:txBody>
          <a:bodyPr wrap="none" rtlCol="0">
            <a:spAutoFit/>
          </a:bodyPr>
          <a:lstStyle/>
          <a:p>
            <a:r>
              <a:rPr lang="en-US" dirty="0" smtClean="0"/>
              <a:t>+1</a:t>
            </a:r>
            <a:endParaRPr lang="en-US" dirty="0"/>
          </a:p>
        </p:txBody>
      </p:sp>
      <p:sp>
        <p:nvSpPr>
          <p:cNvPr id="8" name="TextBox 7"/>
          <p:cNvSpPr txBox="1"/>
          <p:nvPr/>
        </p:nvSpPr>
        <p:spPr>
          <a:xfrm>
            <a:off x="1080493" y="1898684"/>
            <a:ext cx="359394" cy="646331"/>
          </a:xfrm>
          <a:prstGeom prst="rect">
            <a:avLst/>
          </a:prstGeom>
          <a:noFill/>
        </p:spPr>
        <p:txBody>
          <a:bodyPr wrap="none" rtlCol="0">
            <a:spAutoFit/>
          </a:bodyPr>
          <a:lstStyle/>
          <a:p>
            <a:r>
              <a:rPr lang="en-US" dirty="0" smtClean="0"/>
              <a:t>5’</a:t>
            </a:r>
          </a:p>
          <a:p>
            <a:r>
              <a:rPr lang="en-US" dirty="0" smtClean="0"/>
              <a:t>3’</a:t>
            </a:r>
            <a:endParaRPr lang="en-US" dirty="0"/>
          </a:p>
        </p:txBody>
      </p:sp>
      <p:sp>
        <p:nvSpPr>
          <p:cNvPr id="9" name="CAI1"/>
          <p:cNvSpPr/>
          <p:nvPr>
            <p:custDataLst>
              <p:tags r:id="rId5"/>
            </p:custDataLst>
          </p:nvPr>
        </p:nvSpPr>
        <p:spPr>
          <a:xfrm rot="10800000">
            <a:off x="686770" y="3469782"/>
            <a:ext cx="393700" cy="3937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25120" y="4975910"/>
            <a:ext cx="5135011" cy="923330"/>
          </a:xfrm>
          <a:prstGeom prst="rect">
            <a:avLst/>
          </a:prstGeom>
          <a:noFill/>
        </p:spPr>
        <p:txBody>
          <a:bodyPr wrap="square" rtlCol="0">
            <a:spAutoFit/>
          </a:bodyPr>
          <a:lstStyle/>
          <a:p>
            <a:r>
              <a:rPr lang="en-US" dirty="0" smtClean="0"/>
              <a:t>Always begin these types of problems by identifying and labeling strands, even if the question doesn’t ask (helps for replication questions too)</a:t>
            </a:r>
            <a:endParaRPr lang="en-US" dirty="0"/>
          </a:p>
        </p:txBody>
      </p:sp>
    </p:spTree>
    <p:custDataLst>
      <p:tags r:id="rId2"/>
    </p:custDataLst>
    <p:extLst>
      <p:ext uri="{BB962C8B-B14F-4D97-AF65-F5344CB8AC3E}">
        <p14:creationId xmlns:p14="http://schemas.microsoft.com/office/powerpoint/2010/main" val="307186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9"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Prokaryotic mRNAs are ready-to-go;</a:t>
            </a:r>
            <a:br>
              <a:rPr lang="en-US" dirty="0" smtClean="0"/>
            </a:br>
            <a:r>
              <a:rPr lang="en-US" dirty="0" smtClean="0"/>
              <a:t>Eukaryotic mRNAs require processing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4" y="3190062"/>
            <a:ext cx="5362575" cy="3477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1471613"/>
            <a:ext cx="522922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1450" y="2457450"/>
            <a:ext cx="1272592" cy="369332"/>
          </a:xfrm>
          <a:prstGeom prst="rect">
            <a:avLst/>
          </a:prstGeom>
          <a:noFill/>
        </p:spPr>
        <p:txBody>
          <a:bodyPr wrap="none" rtlCol="0">
            <a:spAutoFit/>
          </a:bodyPr>
          <a:lstStyle/>
          <a:p>
            <a:r>
              <a:rPr lang="en-US" dirty="0" smtClean="0"/>
              <a:t>Prokaryote:</a:t>
            </a:r>
            <a:endParaRPr lang="en-US" dirty="0"/>
          </a:p>
        </p:txBody>
      </p:sp>
      <p:sp>
        <p:nvSpPr>
          <p:cNvPr id="4" name="TextBox 3"/>
          <p:cNvSpPr txBox="1"/>
          <p:nvPr/>
        </p:nvSpPr>
        <p:spPr>
          <a:xfrm>
            <a:off x="342900" y="4928781"/>
            <a:ext cx="1239442" cy="369332"/>
          </a:xfrm>
          <a:prstGeom prst="rect">
            <a:avLst/>
          </a:prstGeom>
          <a:noFill/>
        </p:spPr>
        <p:txBody>
          <a:bodyPr wrap="none" rtlCol="0">
            <a:spAutoFit/>
          </a:bodyPr>
          <a:lstStyle/>
          <a:p>
            <a:r>
              <a:rPr lang="en-US" dirty="0" smtClean="0"/>
              <a:t>Eukaryote: </a:t>
            </a:r>
            <a:endParaRPr lang="en-US" dirty="0"/>
          </a:p>
        </p:txBody>
      </p:sp>
      <p:sp>
        <p:nvSpPr>
          <p:cNvPr id="5" name="TextBox 4"/>
          <p:cNvSpPr txBox="1"/>
          <p:nvPr/>
        </p:nvSpPr>
        <p:spPr>
          <a:xfrm>
            <a:off x="2028825" y="3417272"/>
            <a:ext cx="562975" cy="338554"/>
          </a:xfrm>
          <a:prstGeom prst="rect">
            <a:avLst/>
          </a:prstGeom>
          <a:noFill/>
        </p:spPr>
        <p:txBody>
          <a:bodyPr wrap="none" rtlCol="0">
            <a:spAutoFit/>
          </a:bodyPr>
          <a:lstStyle/>
          <a:p>
            <a:r>
              <a:rPr lang="en-US" sz="1600" dirty="0" smtClean="0"/>
              <a:t>DNA</a:t>
            </a:r>
            <a:endParaRPr lang="en-US" sz="1600" dirty="0"/>
          </a:p>
        </p:txBody>
      </p:sp>
      <p:sp>
        <p:nvSpPr>
          <p:cNvPr id="6" name="TextBox 5"/>
          <p:cNvSpPr txBox="1"/>
          <p:nvPr/>
        </p:nvSpPr>
        <p:spPr>
          <a:xfrm>
            <a:off x="1922224" y="6298168"/>
            <a:ext cx="776175" cy="369332"/>
          </a:xfrm>
          <a:prstGeom prst="rect">
            <a:avLst/>
          </a:prstGeom>
          <a:noFill/>
        </p:spPr>
        <p:txBody>
          <a:bodyPr wrap="none" rtlCol="0">
            <a:spAutoFit/>
          </a:bodyPr>
          <a:lstStyle/>
          <a:p>
            <a:r>
              <a:rPr lang="en-US" dirty="0" smtClean="0"/>
              <a:t>mRNA</a:t>
            </a:r>
            <a:endParaRPr lang="en-US" dirty="0"/>
          </a:p>
        </p:txBody>
      </p:sp>
      <p:cxnSp>
        <p:nvCxnSpPr>
          <p:cNvPr id="8" name="Straight Connector 7"/>
          <p:cNvCxnSpPr/>
          <p:nvPr/>
        </p:nvCxnSpPr>
        <p:spPr>
          <a:xfrm>
            <a:off x="342900" y="3190062"/>
            <a:ext cx="82677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3968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8_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39" y="697647"/>
            <a:ext cx="3452322" cy="6636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2271467" y="304107"/>
            <a:ext cx="6599777" cy="523220"/>
          </a:xfrm>
          <a:prstGeom prst="rect">
            <a:avLst/>
          </a:prstGeom>
          <a:noFill/>
        </p:spPr>
        <p:txBody>
          <a:bodyPr wrap="square" rtlCol="0">
            <a:spAutoFit/>
          </a:bodyPr>
          <a:lstStyle/>
          <a:p>
            <a:r>
              <a:rPr lang="en-US" sz="2800" dirty="0" smtClean="0"/>
              <a:t>Eukaryotic mRNAs require processing</a:t>
            </a:r>
            <a:endParaRPr lang="en-US" sz="2800" dirty="0"/>
          </a:p>
        </p:txBody>
      </p:sp>
      <p:sp>
        <p:nvSpPr>
          <p:cNvPr id="4" name="TextBox 3"/>
          <p:cNvSpPr txBox="1"/>
          <p:nvPr/>
        </p:nvSpPr>
        <p:spPr>
          <a:xfrm>
            <a:off x="3541342" y="843074"/>
            <a:ext cx="4596130" cy="369332"/>
          </a:xfrm>
          <a:prstGeom prst="rect">
            <a:avLst/>
          </a:prstGeom>
          <a:noFill/>
        </p:spPr>
        <p:txBody>
          <a:bodyPr wrap="none" rtlCol="0">
            <a:spAutoFit/>
          </a:bodyPr>
          <a:lstStyle/>
          <a:p>
            <a:r>
              <a:rPr lang="en-US" b="1" dirty="0" smtClean="0"/>
              <a:t>Processing is said to occur co-transcriptionally</a:t>
            </a:r>
            <a:endParaRPr lang="en-US" b="1" dirty="0"/>
          </a:p>
        </p:txBody>
      </p:sp>
      <p:sp>
        <p:nvSpPr>
          <p:cNvPr id="5" name="TextBox 4"/>
          <p:cNvSpPr txBox="1"/>
          <p:nvPr/>
        </p:nvSpPr>
        <p:spPr>
          <a:xfrm>
            <a:off x="4635915" y="1770961"/>
            <a:ext cx="3608937" cy="4524315"/>
          </a:xfrm>
          <a:prstGeom prst="rect">
            <a:avLst/>
          </a:prstGeom>
          <a:noFill/>
        </p:spPr>
        <p:txBody>
          <a:bodyPr wrap="none" rtlCol="0">
            <a:spAutoFit/>
          </a:bodyPr>
          <a:lstStyle/>
          <a:p>
            <a:r>
              <a:rPr lang="en-US" b="1" u="sng" dirty="0" smtClean="0"/>
              <a:t>RNA pol II CTD </a:t>
            </a:r>
            <a:r>
              <a:rPr lang="en-US" dirty="0" smtClean="0"/>
              <a:t>– C-terminal domain:</a:t>
            </a:r>
          </a:p>
          <a:p>
            <a:r>
              <a:rPr lang="en-US" dirty="0" smtClean="0"/>
              <a:t>processing enzymes “ride along”</a:t>
            </a:r>
          </a:p>
          <a:p>
            <a:endParaRPr lang="en-US" dirty="0"/>
          </a:p>
          <a:p>
            <a:r>
              <a:rPr lang="en-US" b="1" u="sng" dirty="0" smtClean="0"/>
              <a:t>Capping</a:t>
            </a:r>
            <a:r>
              <a:rPr lang="en-US" dirty="0" smtClean="0"/>
              <a:t>:</a:t>
            </a:r>
          </a:p>
          <a:p>
            <a:r>
              <a:rPr lang="en-US" dirty="0" smtClean="0"/>
              <a:t>7-methylguanosine, 5’-5’ linkage</a:t>
            </a:r>
          </a:p>
          <a:p>
            <a:r>
              <a:rPr lang="en-US" dirty="0" smtClean="0"/>
              <a:t> (“backwards” G)</a:t>
            </a:r>
          </a:p>
          <a:p>
            <a:r>
              <a:rPr lang="en-US" dirty="0" smtClean="0"/>
              <a:t>why? protects 5’ end</a:t>
            </a:r>
          </a:p>
          <a:p>
            <a:endParaRPr lang="en-US" dirty="0"/>
          </a:p>
          <a:p>
            <a:r>
              <a:rPr lang="en-US" b="1" u="sng" dirty="0" smtClean="0"/>
              <a:t>Splicing</a:t>
            </a:r>
            <a:r>
              <a:rPr lang="en-US" dirty="0" smtClean="0"/>
              <a:t>:</a:t>
            </a:r>
          </a:p>
          <a:p>
            <a:r>
              <a:rPr lang="en-US" dirty="0" smtClean="0"/>
              <a:t>removal of introns</a:t>
            </a:r>
          </a:p>
          <a:p>
            <a:endParaRPr lang="en-US" dirty="0"/>
          </a:p>
          <a:p>
            <a:r>
              <a:rPr lang="en-US" b="1" u="sng" dirty="0" smtClean="0"/>
              <a:t>Cleavage and </a:t>
            </a:r>
            <a:r>
              <a:rPr lang="en-US" b="1" u="sng" dirty="0" err="1" smtClean="0"/>
              <a:t>polyadenylation</a:t>
            </a:r>
            <a:r>
              <a:rPr lang="en-US" dirty="0" smtClean="0"/>
              <a:t>:</a:t>
            </a:r>
          </a:p>
          <a:p>
            <a:r>
              <a:rPr lang="en-US" dirty="0" smtClean="0"/>
              <a:t>AAUAAA sequence</a:t>
            </a:r>
          </a:p>
          <a:p>
            <a:r>
              <a:rPr lang="en-US" dirty="0" smtClean="0"/>
              <a:t>mRNA cut</a:t>
            </a:r>
          </a:p>
          <a:p>
            <a:r>
              <a:rPr lang="en-US" dirty="0" smtClean="0"/>
              <a:t>poly-A tail added by poly A pol. </a:t>
            </a:r>
          </a:p>
          <a:p>
            <a:r>
              <a:rPr lang="en-US" dirty="0" smtClean="0"/>
              <a:t>why? protects 3’ end</a:t>
            </a:r>
            <a:endParaRPr lang="en-US" dirty="0"/>
          </a:p>
        </p:txBody>
      </p:sp>
    </p:spTree>
    <p:extLst>
      <p:ext uri="{BB962C8B-B14F-4D97-AF65-F5344CB8AC3E}">
        <p14:creationId xmlns:p14="http://schemas.microsoft.com/office/powerpoint/2010/main" val="423123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 Club 1 posted tonight</a:t>
            </a:r>
            <a:endParaRPr lang="en-US" dirty="0"/>
          </a:p>
        </p:txBody>
      </p:sp>
      <p:sp>
        <p:nvSpPr>
          <p:cNvPr id="3" name="Content Placeholder 2"/>
          <p:cNvSpPr>
            <a:spLocks noGrp="1"/>
          </p:cNvSpPr>
          <p:nvPr>
            <p:ph idx="1"/>
          </p:nvPr>
        </p:nvSpPr>
        <p:spPr>
          <a:xfrm>
            <a:off x="457200" y="1417638"/>
            <a:ext cx="8229600" cy="4859337"/>
          </a:xfrm>
        </p:spPr>
        <p:txBody>
          <a:bodyPr>
            <a:noAutofit/>
          </a:bodyPr>
          <a:lstStyle/>
          <a:p>
            <a:pPr marL="0" indent="0">
              <a:buNone/>
            </a:pPr>
            <a:endParaRPr lang="en-US" sz="2400" dirty="0" smtClean="0"/>
          </a:p>
          <a:p>
            <a:r>
              <a:rPr lang="en-US" sz="2400" dirty="0" smtClean="0"/>
              <a:t>Article on the use of CRISPR in engineered cells to cure cystic Fibrosis</a:t>
            </a:r>
          </a:p>
          <a:p>
            <a:r>
              <a:rPr lang="en-US" sz="2400" dirty="0" smtClean="0"/>
              <a:t>Use the Reading Guide, there’s helpful stuff on there</a:t>
            </a:r>
          </a:p>
          <a:p>
            <a:r>
              <a:rPr lang="en-US" sz="2400" dirty="0" smtClean="0"/>
              <a:t>Google everything!</a:t>
            </a:r>
          </a:p>
          <a:p>
            <a:r>
              <a:rPr lang="en-US" sz="2400" dirty="0" smtClean="0"/>
              <a:t>Reading papers is HARD – don’t leave it to the last minute, and ask for help if you need it</a:t>
            </a:r>
            <a:r>
              <a:rPr lang="en-US" sz="2400" dirty="0"/>
              <a:t> </a:t>
            </a:r>
            <a:r>
              <a:rPr lang="en-US" sz="2400" dirty="0" smtClean="0"/>
              <a:t>– consider forming a study group, or ask me or your PLAs for help.</a:t>
            </a:r>
          </a:p>
          <a:p>
            <a:r>
              <a:rPr lang="en-US" sz="2400" dirty="0" smtClean="0"/>
              <a:t>Several (3-4) students will be assigned to each item on the reading guide. When that question comes up in our discussion, you will be called upon to provide an answer. More details on this to follow!</a:t>
            </a:r>
            <a:endParaRPr lang="en-US" sz="2400" dirty="0"/>
          </a:p>
        </p:txBody>
      </p:sp>
    </p:spTree>
    <p:extLst>
      <p:ext uri="{BB962C8B-B14F-4D97-AF65-F5344CB8AC3E}">
        <p14:creationId xmlns:p14="http://schemas.microsoft.com/office/powerpoint/2010/main" val="22305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Learning Objectives</a:t>
            </a:r>
            <a:endParaRPr lang="en-US" dirty="0"/>
          </a:p>
        </p:txBody>
      </p:sp>
      <p:sp>
        <p:nvSpPr>
          <p:cNvPr id="3" name="Content Placeholder 2"/>
          <p:cNvSpPr>
            <a:spLocks noGrp="1"/>
          </p:cNvSpPr>
          <p:nvPr>
            <p:ph idx="1"/>
          </p:nvPr>
        </p:nvSpPr>
        <p:spPr>
          <a:xfrm>
            <a:off x="457200" y="1583931"/>
            <a:ext cx="8229600" cy="4525963"/>
          </a:xfrm>
        </p:spPr>
        <p:txBody>
          <a:bodyPr>
            <a:normAutofit lnSpcReduction="10000"/>
          </a:bodyPr>
          <a:lstStyle/>
          <a:p>
            <a:r>
              <a:rPr lang="en-US" dirty="0"/>
              <a:t>Understand the process and the purpose of transcription</a:t>
            </a:r>
          </a:p>
          <a:p>
            <a:r>
              <a:rPr lang="en-US" dirty="0"/>
              <a:t>Explain the function of promoters </a:t>
            </a:r>
          </a:p>
          <a:p>
            <a:r>
              <a:rPr lang="en-US" dirty="0"/>
              <a:t>Apply your understanding of transcription to analysis of sequences and prediction of transcriptional products</a:t>
            </a:r>
          </a:p>
          <a:p>
            <a:r>
              <a:rPr lang="en-US" dirty="0" smtClean="0"/>
              <a:t>Understand </a:t>
            </a:r>
            <a:r>
              <a:rPr lang="en-US" dirty="0" smtClean="0"/>
              <a:t>the process and the purpose of post-transcriptional RNA processing in eukaryotes</a:t>
            </a:r>
          </a:p>
          <a:p>
            <a:endParaRPr lang="en-US" dirty="0" smtClean="0"/>
          </a:p>
          <a:p>
            <a:endParaRPr lang="en-US" dirty="0"/>
          </a:p>
        </p:txBody>
      </p:sp>
    </p:spTree>
    <p:extLst>
      <p:ext uri="{BB962C8B-B14F-4D97-AF65-F5344CB8AC3E}">
        <p14:creationId xmlns:p14="http://schemas.microsoft.com/office/powerpoint/2010/main" val="3702007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4"/>
          <p:cNvSpPr>
            <a:spLocks/>
          </p:cNvSpPr>
          <p:nvPr/>
        </p:nvSpPr>
        <p:spPr bwMode="auto">
          <a:xfrm rot="2823690">
            <a:off x="2560778" y="1610841"/>
            <a:ext cx="425450" cy="547688"/>
          </a:xfrm>
          <a:custGeom>
            <a:avLst/>
            <a:gdLst>
              <a:gd name="T0" fmla="*/ 0 w 344"/>
              <a:gd name="T1" fmla="*/ 2147483647 h 384"/>
              <a:gd name="T2" fmla="*/ 2147483647 w 344"/>
              <a:gd name="T3" fmla="*/ 0 h 384"/>
              <a:gd name="T4" fmla="*/ 2147483647 w 344"/>
              <a:gd name="T5" fmla="*/ 2147483647 h 384"/>
              <a:gd name="T6" fmla="*/ 2147483647 w 344"/>
              <a:gd name="T7" fmla="*/ 2147483647 h 384"/>
              <a:gd name="T8" fmla="*/ 2147483647 w 344"/>
              <a:gd name="T9" fmla="*/ 2147483647 h 384"/>
              <a:gd name="T10" fmla="*/ 2147483647 w 344"/>
              <a:gd name="T11" fmla="*/ 2147483647 h 384"/>
              <a:gd name="T12" fmla="*/ 0 w 344"/>
              <a:gd name="T13" fmla="*/ 2147483647 h 3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4" h="384">
                <a:moveTo>
                  <a:pt x="0" y="48"/>
                </a:moveTo>
                <a:cubicBezTo>
                  <a:pt x="28" y="24"/>
                  <a:pt x="56" y="0"/>
                  <a:pt x="96" y="0"/>
                </a:cubicBezTo>
                <a:cubicBezTo>
                  <a:pt x="136" y="0"/>
                  <a:pt x="200" y="16"/>
                  <a:pt x="240" y="48"/>
                </a:cubicBezTo>
                <a:cubicBezTo>
                  <a:pt x="280" y="80"/>
                  <a:pt x="328" y="144"/>
                  <a:pt x="336" y="192"/>
                </a:cubicBezTo>
                <a:cubicBezTo>
                  <a:pt x="344" y="240"/>
                  <a:pt x="320" y="304"/>
                  <a:pt x="288" y="336"/>
                </a:cubicBezTo>
                <a:cubicBezTo>
                  <a:pt x="256" y="368"/>
                  <a:pt x="192" y="384"/>
                  <a:pt x="144" y="384"/>
                </a:cubicBezTo>
                <a:cubicBezTo>
                  <a:pt x="96" y="384"/>
                  <a:pt x="24" y="344"/>
                  <a:pt x="0" y="336"/>
                </a:cubicBezTo>
              </a:path>
            </a:pathLst>
          </a:custGeom>
          <a:noFill/>
          <a:ln w="6350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 name="Line 16"/>
          <p:cNvSpPr>
            <a:spLocks noChangeShapeType="1"/>
          </p:cNvSpPr>
          <p:nvPr/>
        </p:nvSpPr>
        <p:spPr bwMode="auto">
          <a:xfrm>
            <a:off x="2575859" y="1589410"/>
            <a:ext cx="1752600"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 name="Line 17"/>
          <p:cNvSpPr>
            <a:spLocks noChangeShapeType="1"/>
          </p:cNvSpPr>
          <p:nvPr/>
        </p:nvSpPr>
        <p:spPr bwMode="auto">
          <a:xfrm>
            <a:off x="5184122" y="1606873"/>
            <a:ext cx="1295400"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 name="Text Box 18"/>
          <p:cNvSpPr txBox="1">
            <a:spLocks noChangeArrowheads="1"/>
          </p:cNvSpPr>
          <p:nvPr/>
        </p:nvSpPr>
        <p:spPr bwMode="auto">
          <a:xfrm>
            <a:off x="1737659" y="1329060"/>
            <a:ext cx="838200"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Arial" charset="0"/>
                <a:cs typeface="Arial" charset="0"/>
              </a:rPr>
              <a:t>DNA</a:t>
            </a:r>
          </a:p>
        </p:txBody>
      </p:sp>
      <p:sp>
        <p:nvSpPr>
          <p:cNvPr id="8" name="Text Box 19"/>
          <p:cNvSpPr txBox="1">
            <a:spLocks noChangeArrowheads="1"/>
          </p:cNvSpPr>
          <p:nvPr/>
        </p:nvSpPr>
        <p:spPr bwMode="auto">
          <a:xfrm>
            <a:off x="4328459" y="1329060"/>
            <a:ext cx="838200"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Arial" charset="0"/>
                <a:cs typeface="Arial" charset="0"/>
              </a:rPr>
              <a:t>RNA</a:t>
            </a:r>
          </a:p>
        </p:txBody>
      </p:sp>
      <p:sp>
        <p:nvSpPr>
          <p:cNvPr id="9" name="Text Box 20"/>
          <p:cNvSpPr txBox="1">
            <a:spLocks noChangeArrowheads="1"/>
          </p:cNvSpPr>
          <p:nvPr/>
        </p:nvSpPr>
        <p:spPr bwMode="auto">
          <a:xfrm>
            <a:off x="6538259" y="1329060"/>
            <a:ext cx="1149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Arial" charset="0"/>
                <a:cs typeface="Arial" charset="0"/>
              </a:rPr>
              <a:t>Protein</a:t>
            </a:r>
          </a:p>
        </p:txBody>
      </p:sp>
      <p:sp>
        <p:nvSpPr>
          <p:cNvPr id="10" name="Line 22"/>
          <p:cNvSpPr>
            <a:spLocks noChangeShapeType="1"/>
          </p:cNvSpPr>
          <p:nvPr/>
        </p:nvSpPr>
        <p:spPr bwMode="auto">
          <a:xfrm flipV="1">
            <a:off x="2512079" y="1778042"/>
            <a:ext cx="0" cy="236538"/>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Text Box 65"/>
          <p:cNvSpPr txBox="1">
            <a:spLocks noChangeArrowheads="1"/>
          </p:cNvSpPr>
          <p:nvPr/>
        </p:nvSpPr>
        <p:spPr bwMode="auto">
          <a:xfrm>
            <a:off x="2733022" y="1259210"/>
            <a:ext cx="1290637"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latin typeface="Arial" charset="0"/>
                <a:cs typeface="Arial" charset="0"/>
              </a:rPr>
              <a:t>transcription</a:t>
            </a:r>
          </a:p>
        </p:txBody>
      </p:sp>
      <p:sp>
        <p:nvSpPr>
          <p:cNvPr id="12" name="Text Box 66"/>
          <p:cNvSpPr txBox="1">
            <a:spLocks noChangeArrowheads="1"/>
          </p:cNvSpPr>
          <p:nvPr/>
        </p:nvSpPr>
        <p:spPr bwMode="auto">
          <a:xfrm>
            <a:off x="5150784" y="1290960"/>
            <a:ext cx="112236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latin typeface="Arial" charset="0"/>
                <a:cs typeface="Arial" charset="0"/>
              </a:rPr>
              <a:t>translation</a:t>
            </a:r>
          </a:p>
        </p:txBody>
      </p:sp>
      <p:sp>
        <p:nvSpPr>
          <p:cNvPr id="13" name="Text Box 67"/>
          <p:cNvSpPr txBox="1">
            <a:spLocks noChangeArrowheads="1"/>
          </p:cNvSpPr>
          <p:nvPr/>
        </p:nvSpPr>
        <p:spPr bwMode="auto">
          <a:xfrm>
            <a:off x="2956859" y="1813248"/>
            <a:ext cx="110966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600">
                <a:latin typeface="Arial" charset="0"/>
                <a:cs typeface="Arial" charset="0"/>
              </a:rPr>
              <a:t>replication</a:t>
            </a:r>
          </a:p>
        </p:txBody>
      </p:sp>
      <p:sp>
        <p:nvSpPr>
          <p:cNvPr id="14" name="Rectangle 2"/>
          <p:cNvSpPr txBox="1">
            <a:spLocks noChangeArrowheads="1"/>
          </p:cNvSpPr>
          <p:nvPr/>
        </p:nvSpPr>
        <p:spPr bwMode="auto">
          <a:xfrm>
            <a:off x="366059" y="452760"/>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3600">
                <a:solidFill>
                  <a:schemeClr val="tx2"/>
                </a:solidFill>
                <a:latin typeface="Arial" charset="0"/>
                <a:cs typeface="Arial" charset="0"/>
              </a:rPr>
              <a:t>The Central Dogma of Molecular Biology</a:t>
            </a:r>
          </a:p>
        </p:txBody>
      </p:sp>
      <p:pic>
        <p:nvPicPr>
          <p:cNvPr id="15" name="Picture 2" descr="figure_01_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2300" y="2297437"/>
            <a:ext cx="3340847" cy="42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Oval 1"/>
          <p:cNvSpPr/>
          <p:nvPr/>
        </p:nvSpPr>
        <p:spPr>
          <a:xfrm>
            <a:off x="2591221" y="1048586"/>
            <a:ext cx="1636900" cy="8385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0" y="2819400"/>
            <a:ext cx="2468703" cy="2862322"/>
          </a:xfrm>
          <a:prstGeom prst="rect">
            <a:avLst/>
          </a:prstGeom>
          <a:noFill/>
        </p:spPr>
        <p:txBody>
          <a:bodyPr wrap="square" rtlCol="0">
            <a:spAutoFit/>
          </a:bodyPr>
          <a:lstStyle/>
          <a:p>
            <a:r>
              <a:rPr lang="en-US" dirty="0" smtClean="0"/>
              <a:t>To transcribe (as in a text):</a:t>
            </a:r>
          </a:p>
          <a:p>
            <a:endParaRPr lang="en-US" dirty="0" smtClean="0"/>
          </a:p>
          <a:p>
            <a:r>
              <a:rPr lang="en-US" dirty="0" smtClean="0"/>
              <a:t>To make a very similar copy of some portion of the text, using the same language</a:t>
            </a:r>
          </a:p>
          <a:p>
            <a:endParaRPr lang="en-US" dirty="0" smtClean="0"/>
          </a:p>
          <a:p>
            <a:r>
              <a:rPr lang="en-US" dirty="0" smtClean="0"/>
              <a:t>Nucleic acid to nucleic acid (DNA to RNA)</a:t>
            </a:r>
            <a:endParaRPr lang="en-US" dirty="0"/>
          </a:p>
        </p:txBody>
      </p:sp>
      <p:sp>
        <p:nvSpPr>
          <p:cNvPr id="16" name="TextBox 15"/>
          <p:cNvSpPr txBox="1"/>
          <p:nvPr/>
        </p:nvSpPr>
        <p:spPr>
          <a:xfrm>
            <a:off x="6479522" y="2895600"/>
            <a:ext cx="2344737" cy="2308324"/>
          </a:xfrm>
          <a:prstGeom prst="rect">
            <a:avLst/>
          </a:prstGeom>
          <a:noFill/>
        </p:spPr>
        <p:txBody>
          <a:bodyPr wrap="square" rtlCol="0">
            <a:spAutoFit/>
          </a:bodyPr>
          <a:lstStyle/>
          <a:p>
            <a:r>
              <a:rPr lang="en-US" dirty="0" smtClean="0"/>
              <a:t>To translate:</a:t>
            </a:r>
          </a:p>
          <a:p>
            <a:endParaRPr lang="en-US" dirty="0"/>
          </a:p>
          <a:p>
            <a:r>
              <a:rPr lang="en-US" dirty="0" smtClean="0"/>
              <a:t>To convert from one language to another</a:t>
            </a:r>
          </a:p>
          <a:p>
            <a:endParaRPr lang="en-US" dirty="0"/>
          </a:p>
          <a:p>
            <a:r>
              <a:rPr lang="en-US" dirty="0" smtClean="0"/>
              <a:t>Converts from nucleic acids to amino acids</a:t>
            </a:r>
          </a:p>
          <a:p>
            <a:r>
              <a:rPr lang="en-US" dirty="0" smtClean="0"/>
              <a:t>(RNA to protein)</a:t>
            </a:r>
            <a:endParaRPr lang="en-US" dirty="0"/>
          </a:p>
        </p:txBody>
      </p:sp>
    </p:spTree>
    <p:extLst>
      <p:ext uri="{BB962C8B-B14F-4D97-AF65-F5344CB8AC3E}">
        <p14:creationId xmlns:p14="http://schemas.microsoft.com/office/powerpoint/2010/main" val="77519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gure_08_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239" y="2639304"/>
            <a:ext cx="5067461" cy="3677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 name="Picture 2" descr="unnumbered_08_p286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862" y="976177"/>
            <a:ext cx="3162282" cy="1628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Oval 3"/>
          <p:cNvSpPr/>
          <p:nvPr/>
        </p:nvSpPr>
        <p:spPr>
          <a:xfrm>
            <a:off x="2698367" y="4427561"/>
            <a:ext cx="2969333" cy="188928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804144" y="5116515"/>
            <a:ext cx="1441757" cy="1200329"/>
          </a:xfrm>
          <a:prstGeom prst="rect">
            <a:avLst/>
          </a:prstGeom>
          <a:noFill/>
        </p:spPr>
        <p:txBody>
          <a:bodyPr wrap="square" rtlCol="0">
            <a:spAutoFit/>
          </a:bodyPr>
          <a:lstStyle/>
          <a:p>
            <a:r>
              <a:rPr lang="en-US" dirty="0" smtClean="0"/>
              <a:t>Uracil replaces thymine in RNA</a:t>
            </a:r>
            <a:endParaRPr lang="en-US" dirty="0"/>
          </a:p>
        </p:txBody>
      </p:sp>
      <p:sp>
        <p:nvSpPr>
          <p:cNvPr id="6" name="TextBox 5"/>
          <p:cNvSpPr txBox="1"/>
          <p:nvPr/>
        </p:nvSpPr>
        <p:spPr>
          <a:xfrm>
            <a:off x="3012456" y="253223"/>
            <a:ext cx="3355306" cy="523220"/>
          </a:xfrm>
          <a:prstGeom prst="rect">
            <a:avLst/>
          </a:prstGeom>
          <a:noFill/>
        </p:spPr>
        <p:txBody>
          <a:bodyPr wrap="none" rtlCol="0">
            <a:spAutoFit/>
          </a:bodyPr>
          <a:lstStyle/>
          <a:p>
            <a:r>
              <a:rPr lang="en-US" sz="2800" b="1" dirty="0" smtClean="0"/>
              <a:t>RNA: ribonucleic acid</a:t>
            </a:r>
            <a:endParaRPr lang="en-US" sz="2800" b="1" dirty="0"/>
          </a:p>
        </p:txBody>
      </p:sp>
      <p:sp>
        <p:nvSpPr>
          <p:cNvPr id="7" name="TextBox 6"/>
          <p:cNvSpPr txBox="1"/>
          <p:nvPr/>
        </p:nvSpPr>
        <p:spPr>
          <a:xfrm>
            <a:off x="5866468" y="1244505"/>
            <a:ext cx="2986891" cy="4524315"/>
          </a:xfrm>
          <a:prstGeom prst="rect">
            <a:avLst/>
          </a:prstGeom>
          <a:noFill/>
        </p:spPr>
        <p:txBody>
          <a:bodyPr wrap="square" rtlCol="0">
            <a:spAutoFit/>
          </a:bodyPr>
          <a:lstStyle/>
          <a:p>
            <a:r>
              <a:rPr lang="en-US" sz="2400" dirty="0" smtClean="0"/>
              <a:t>Types of RNA</a:t>
            </a:r>
          </a:p>
          <a:p>
            <a:endParaRPr lang="en-US" sz="2400" dirty="0"/>
          </a:p>
          <a:p>
            <a:r>
              <a:rPr lang="en-US" sz="2400" u="sng" dirty="0" smtClean="0"/>
              <a:t>Informational: </a:t>
            </a:r>
          </a:p>
          <a:p>
            <a:r>
              <a:rPr lang="en-US" sz="2400" dirty="0" smtClean="0"/>
              <a:t>messenger mRNA </a:t>
            </a:r>
          </a:p>
          <a:p>
            <a:r>
              <a:rPr lang="en-US" sz="2400" dirty="0" smtClean="0"/>
              <a:t>(Pol II)</a:t>
            </a:r>
          </a:p>
          <a:p>
            <a:endParaRPr lang="en-US" sz="2400" dirty="0"/>
          </a:p>
          <a:p>
            <a:r>
              <a:rPr lang="en-US" sz="2400" u="sng" dirty="0" smtClean="0"/>
              <a:t>Functional:</a:t>
            </a:r>
          </a:p>
          <a:p>
            <a:r>
              <a:rPr lang="en-US" sz="2400" dirty="0" smtClean="0"/>
              <a:t>transfer </a:t>
            </a:r>
            <a:r>
              <a:rPr lang="en-US" sz="2400" dirty="0" err="1" smtClean="0"/>
              <a:t>tRNA</a:t>
            </a:r>
            <a:r>
              <a:rPr lang="en-US" sz="2400" dirty="0" smtClean="0"/>
              <a:t> (Pol III)</a:t>
            </a:r>
          </a:p>
          <a:p>
            <a:r>
              <a:rPr lang="en-US" sz="2400" dirty="0" smtClean="0"/>
              <a:t>ribosomal </a:t>
            </a:r>
            <a:r>
              <a:rPr lang="en-US" sz="2400" dirty="0" err="1" smtClean="0"/>
              <a:t>rRNA</a:t>
            </a:r>
            <a:r>
              <a:rPr lang="en-US" sz="2400" dirty="0" smtClean="0"/>
              <a:t> (Pol I)</a:t>
            </a:r>
          </a:p>
          <a:p>
            <a:r>
              <a:rPr lang="en-US" sz="2400" dirty="0" smtClean="0"/>
              <a:t>small nuclear </a:t>
            </a:r>
            <a:r>
              <a:rPr lang="en-US" sz="2400" dirty="0" err="1" smtClean="0"/>
              <a:t>snRNA</a:t>
            </a:r>
            <a:endParaRPr lang="en-US" sz="2400" dirty="0" smtClean="0"/>
          </a:p>
          <a:p>
            <a:endParaRPr lang="en-US" sz="2400" dirty="0"/>
          </a:p>
          <a:p>
            <a:r>
              <a:rPr lang="en-US" sz="2400" dirty="0" smtClean="0"/>
              <a:t>many others....</a:t>
            </a:r>
            <a:endParaRPr lang="en-US" sz="2400" dirty="0"/>
          </a:p>
        </p:txBody>
      </p:sp>
    </p:spTree>
    <p:extLst>
      <p:ext uri="{BB962C8B-B14F-4D97-AF65-F5344CB8AC3E}">
        <p14:creationId xmlns:p14="http://schemas.microsoft.com/office/powerpoint/2010/main" val="25369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figure_01_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192164"/>
            <a:ext cx="4941491" cy="2580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 name="TextBox 12"/>
          <p:cNvSpPr txBox="1"/>
          <p:nvPr/>
        </p:nvSpPr>
        <p:spPr>
          <a:xfrm>
            <a:off x="5995733" y="1554300"/>
            <a:ext cx="2391776" cy="646331"/>
          </a:xfrm>
          <a:prstGeom prst="rect">
            <a:avLst/>
          </a:prstGeom>
          <a:noFill/>
        </p:spPr>
        <p:txBody>
          <a:bodyPr wrap="none" rtlCol="0">
            <a:spAutoFit/>
          </a:bodyPr>
          <a:lstStyle/>
          <a:p>
            <a:r>
              <a:rPr lang="en-US" sz="3600" dirty="0" smtClean="0"/>
              <a:t>DNA = gene</a:t>
            </a:r>
            <a:endParaRPr lang="en-US" sz="3600" dirty="0"/>
          </a:p>
        </p:txBody>
      </p:sp>
      <p:cxnSp>
        <p:nvCxnSpPr>
          <p:cNvPr id="15" name="Straight Connector 14"/>
          <p:cNvCxnSpPr/>
          <p:nvPr/>
        </p:nvCxnSpPr>
        <p:spPr>
          <a:xfrm flipH="1">
            <a:off x="7080667" y="1652129"/>
            <a:ext cx="137310" cy="4947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6" name="Picture 15" descr="Screen Shot 2013-01-15 at 9.47.5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1920" y="2163893"/>
            <a:ext cx="3665962" cy="3590569"/>
          </a:xfrm>
          <a:prstGeom prst="rect">
            <a:avLst/>
          </a:prstGeom>
        </p:spPr>
      </p:pic>
      <p:sp>
        <p:nvSpPr>
          <p:cNvPr id="17" name="TextBox 16"/>
          <p:cNvSpPr txBox="1"/>
          <p:nvPr/>
        </p:nvSpPr>
        <p:spPr>
          <a:xfrm>
            <a:off x="140101" y="5638260"/>
            <a:ext cx="8905836" cy="830997"/>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Genes are </a:t>
            </a:r>
            <a:r>
              <a:rPr lang="en-US" sz="2400" u="sng" dirty="0" smtClean="0"/>
              <a:t>transcribed</a:t>
            </a:r>
            <a:r>
              <a:rPr lang="en-US" sz="2400" dirty="0" smtClean="0"/>
              <a:t> into mRNA in order to be made into proteins</a:t>
            </a:r>
          </a:p>
          <a:p>
            <a:pPr marL="342900" indent="-342900">
              <a:buFont typeface="Arial" panose="020B0604020202020204" pitchFamily="34" charset="0"/>
              <a:buChar char="•"/>
            </a:pPr>
            <a:r>
              <a:rPr lang="en-US" sz="2400" dirty="0" smtClean="0"/>
              <a:t>transfer of informational content into a mobile, usable form</a:t>
            </a:r>
            <a:endParaRPr lang="en-US" sz="2400" dirty="0"/>
          </a:p>
        </p:txBody>
      </p:sp>
      <p:sp>
        <p:nvSpPr>
          <p:cNvPr id="14" name="Title 13"/>
          <p:cNvSpPr>
            <a:spLocks noGrp="1"/>
          </p:cNvSpPr>
          <p:nvPr>
            <p:ph type="title"/>
          </p:nvPr>
        </p:nvSpPr>
        <p:spPr>
          <a:xfrm>
            <a:off x="381000" y="304800"/>
            <a:ext cx="8229600" cy="1143000"/>
          </a:xfrm>
        </p:spPr>
        <p:txBody>
          <a:bodyPr>
            <a:normAutofit/>
          </a:bodyPr>
          <a:lstStyle/>
          <a:p>
            <a:r>
              <a:rPr lang="en-US" sz="3600" dirty="0" smtClean="0"/>
              <a:t>Organization of Genes within Genomes</a:t>
            </a:r>
            <a:endParaRPr lang="en-US" sz="3600" dirty="0"/>
          </a:p>
        </p:txBody>
      </p:sp>
    </p:spTree>
    <p:extLst>
      <p:ext uri="{BB962C8B-B14F-4D97-AF65-F5344CB8AC3E}">
        <p14:creationId xmlns:p14="http://schemas.microsoft.com/office/powerpoint/2010/main" val="25840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7781361" cy="584775"/>
          </a:xfrm>
          <a:prstGeom prst="rect">
            <a:avLst/>
          </a:prstGeom>
          <a:noFill/>
        </p:spPr>
        <p:txBody>
          <a:bodyPr wrap="none" rtlCol="0">
            <a:spAutoFit/>
          </a:bodyPr>
          <a:lstStyle/>
          <a:p>
            <a:r>
              <a:rPr lang="en-US" sz="3200" dirty="0" smtClean="0"/>
              <a:t>Genes can be present on both strands of DNA</a:t>
            </a:r>
            <a:endParaRPr lang="en-US" sz="3200" dirty="0"/>
          </a:p>
        </p:txBody>
      </p:sp>
      <p:pic>
        <p:nvPicPr>
          <p:cNvPr id="5" name="Picture 2" descr="figure_08_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9667" y="1219200"/>
            <a:ext cx="4649504" cy="274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33" y="4419599"/>
            <a:ext cx="8077200" cy="147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80536" y="6490100"/>
            <a:ext cx="2932406" cy="276999"/>
          </a:xfrm>
          <a:prstGeom prst="rect">
            <a:avLst/>
          </a:prstGeom>
          <a:noFill/>
        </p:spPr>
        <p:txBody>
          <a:bodyPr wrap="none" rtlCol="0">
            <a:spAutoFit/>
          </a:bodyPr>
          <a:lstStyle/>
          <a:p>
            <a:r>
              <a:rPr lang="en-US" sz="1200" dirty="0"/>
              <a:t>http://www.pnas.org/content/99/26/17008</a:t>
            </a:r>
          </a:p>
        </p:txBody>
      </p:sp>
    </p:spTree>
    <p:extLst>
      <p:ext uri="{BB962C8B-B14F-4D97-AF65-F5344CB8AC3E}">
        <p14:creationId xmlns:p14="http://schemas.microsoft.com/office/powerpoint/2010/main" val="3245219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30200" y="469371"/>
            <a:ext cx="8623300" cy="1143000"/>
          </a:xfrm>
        </p:spPr>
        <p:txBody>
          <a:bodyPr>
            <a:normAutofit fontScale="90000"/>
          </a:bodyPr>
          <a:lstStyle/>
          <a:p>
            <a:r>
              <a:rPr lang="en-US" dirty="0" smtClean="0"/>
              <a:t>Which strand is which? How do I know which way an RNA is going to be made?</a:t>
            </a:r>
            <a:br>
              <a:rPr lang="en-US" dirty="0" smtClean="0"/>
            </a:br>
            <a:r>
              <a:rPr lang="en-US" dirty="0" smtClean="0"/>
              <a:t>(Remember your #1 Rule!!)</a:t>
            </a:r>
            <a:endParaRPr lang="en-US" dirty="0"/>
          </a:p>
        </p:txBody>
      </p:sp>
      <p:sp>
        <p:nvSpPr>
          <p:cNvPr id="3" name="TPAnswers"/>
          <p:cNvSpPr>
            <a:spLocks noGrp="1"/>
          </p:cNvSpPr>
          <p:nvPr>
            <p:ph type="body" idx="1"/>
            <p:custDataLst>
              <p:tags r:id="rId3"/>
            </p:custDataLst>
          </p:nvPr>
        </p:nvSpPr>
        <p:spPr>
          <a:xfrm>
            <a:off x="457200" y="2235201"/>
            <a:ext cx="4114800" cy="4136496"/>
          </a:xfrm>
        </p:spPr>
        <p:txBody>
          <a:bodyPr>
            <a:normAutofit fontScale="85000" lnSpcReduction="20000"/>
          </a:bodyPr>
          <a:lstStyle/>
          <a:p>
            <a:pPr marL="514350" indent="-514350">
              <a:buFont typeface="Arial"/>
              <a:buAutoNum type="alphaUcPeriod"/>
            </a:pPr>
            <a:r>
              <a:rPr lang="en-US" dirty="0">
                <a:sym typeface="Wingdings" panose="05000000000000000000" pitchFamily="2" charset="2"/>
              </a:rPr>
              <a:t>Nucleic acids (RNA </a:t>
            </a:r>
            <a:r>
              <a:rPr lang="en-US" i="1" dirty="0" smtClean="0">
                <a:sym typeface="Wingdings" panose="05000000000000000000" pitchFamily="2" charset="2"/>
              </a:rPr>
              <a:t>and</a:t>
            </a:r>
            <a:r>
              <a:rPr lang="en-US" dirty="0" smtClean="0">
                <a:sym typeface="Wingdings" panose="05000000000000000000" pitchFamily="2" charset="2"/>
              </a:rPr>
              <a:t> </a:t>
            </a:r>
            <a:r>
              <a:rPr lang="en-US" dirty="0">
                <a:sym typeface="Wingdings" panose="05000000000000000000" pitchFamily="2" charset="2"/>
              </a:rPr>
              <a:t>DNA) can only be synthesized in the 3’  5’ direction!</a:t>
            </a:r>
          </a:p>
          <a:p>
            <a:pPr marL="514350" indent="-514350">
              <a:buFont typeface="Arial"/>
              <a:buAutoNum type="alphaUcPeriod"/>
            </a:pPr>
            <a:r>
              <a:rPr lang="en-US" dirty="0" smtClean="0"/>
              <a:t>Nucleic acids (RNA </a:t>
            </a:r>
            <a:r>
              <a:rPr lang="en-US" i="1" dirty="0" smtClean="0"/>
              <a:t>and</a:t>
            </a:r>
            <a:r>
              <a:rPr lang="en-US" dirty="0" smtClean="0"/>
              <a:t> DNA) can only be synthesized in the  5’ </a:t>
            </a:r>
            <a:r>
              <a:rPr lang="en-US" dirty="0" smtClean="0">
                <a:sym typeface="Wingdings" panose="05000000000000000000" pitchFamily="2" charset="2"/>
              </a:rPr>
              <a:t> 3’ direction!</a:t>
            </a:r>
          </a:p>
          <a:p>
            <a:pPr marL="514350" indent="-514350">
              <a:buFont typeface="Arial"/>
              <a:buAutoNum type="alphaUcPeriod"/>
            </a:pPr>
            <a:r>
              <a:rPr lang="en-US" dirty="0" smtClean="0">
                <a:sym typeface="Wingdings" panose="05000000000000000000" pitchFamily="2" charset="2"/>
              </a:rPr>
              <a:t>DNA is only synthesized 5’  3’, and RNA is only synthesized 3’  5’!</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48390235"/>
              </p:ext>
            </p:extLst>
          </p:nvPr>
        </p:nvGraphicFramePr>
        <p:xfrm>
          <a:off x="4906434" y="1989667"/>
          <a:ext cx="3992503" cy="4491566"/>
        </p:xfrm>
        <a:graphic>
          <a:graphicData uri="http://schemas.openxmlformats.org/presentationml/2006/ole">
            <mc:AlternateContent xmlns:mc="http://schemas.openxmlformats.org/markup-compatibility/2006">
              <mc:Choice xmlns:v="urn:schemas-microsoft-com:vml" Requires="v">
                <p:oleObj spid="_x0000_s13320" name="Chart" r:id="rId6" imgW="4571952" imgH="5143584" progId="MSGraph.Chart.8">
                  <p:embed followColorScheme="full"/>
                </p:oleObj>
              </mc:Choice>
              <mc:Fallback>
                <p:oleObj name="Chart" r:id="rId6" imgW="4571952" imgH="5143584" progId="MSGraph.Chart.8">
                  <p:embed followColorScheme="full"/>
                  <p:pic>
                    <p:nvPicPr>
                      <p:cNvPr id="0" name=""/>
                      <p:cNvPicPr/>
                      <p:nvPr/>
                    </p:nvPicPr>
                    <p:blipFill>
                      <a:blip r:embed="rId7"/>
                      <a:stretch>
                        <a:fillRect/>
                      </a:stretch>
                    </p:blipFill>
                    <p:spPr>
                      <a:xfrm>
                        <a:off x="4906434" y="1989667"/>
                        <a:ext cx="3992503" cy="449156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4284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WASPOLLED" val="512391BA9C974001A991D5D84617C5C3"/>
  <p:tag name="TPVERSION" val="5"/>
  <p:tag name="TPFULLVERSION" val="5.3.2.24"/>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ZEROBASED" val="False"/>
</p:tagLst>
</file>

<file path=ppt/tags/tag11.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12.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13.xml><?xml version="1.0" encoding="utf-8"?>
<p:tagLst xmlns:a="http://schemas.openxmlformats.org/drawingml/2006/main" xmlns:r="http://schemas.openxmlformats.org/officeDocument/2006/relationships" xmlns:p="http://schemas.openxmlformats.org/presentationml/2006/main">
  <p:tag name="TYPE" val="ShortAnswerSlide"/>
  <p:tag name="TPQUESTIONXML" val="﻿&lt;?xml version=&quot;1.0&quot; encoding=&quot;utf-8&quot;?&gt;&#10;&lt;questionlist&gt;&#10;    &lt;properties&gt;&#10;        &lt;guid&gt;EB4022EF35194431AAC7794A70519B60&lt;/guid&gt;&#10;        &lt;description /&gt;&#10;        &lt;date&gt;1/21/2016 2:55:5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shortanswer&gt;&#10;            &lt;guid&gt;681C2449F7F048BE9E88C578A2EDECE3&lt;/guid&gt;&#10;            &lt;repollguid&gt;0C7534ED95D34EB3AB67C6302F67EBF3&lt;/repollguid&gt;&#10;            &lt;sourceid&gt;4331FFA7EB214705AFC03B3777DC1691&lt;/sourceid&gt;&#10;            &lt;questiontext&gt;The sequence of the first 8 bases of the transcribed RNA is:remember sequence is always written 5’  3’&lt;/questiontext&gt;&#10;            &lt;showresults&gt;True&lt;/showresults&gt;&#10;            &lt;responsegrid&gt;0&lt;/responsegrid&gt;&#10;            &lt;countdowntimer&gt;False&lt;/countdowntimer&gt;&#10;            &lt;countdowntime&gt;30&lt;/countdowntime&gt;&#10;            &lt;correctvalue&gt;1&lt;/correctvalue&gt;&#10;            &lt;incorrectvalue&gt;1&lt;/incorrectvalue&gt;&#10;            &lt;correctanswerindicator&gt;True&lt;/correctanswerindicator&gt;&#10;            &lt;keywordvaluetype&gt;1&lt;/keywordvaluetype&gt;&#10;            &lt;keywords&gt;&#10;                &lt;keyword&gt;ACUAAUGG&#10;&lt;/keyword&gt;&#10;            &lt;/keywords&gt;&#10;        &lt;/shortanswer&gt;&#10;    &lt;/questions&gt;&#10;&lt;/questionlist&gt;"/>
  <p:tag name="AUTOOPENPOLL" val="True"/>
  <p:tag name="AUTOFORMATCHART" val="True"/>
  <p:tag name="RESULTS" val="The sequence of the first 8 bases of the transcribed RNA is:remember sequence is always written 5’  3’[;crlf;]73[;]74[;]73[;]False[;]0[;]ACUAAUGG&#10;[;crlf;]0[;]0[;]0[;]0[;crlf;]1[;]-1[;]ABUAAUGG[;]ABUAAUGG[;][;crlf;]1[;]-1[;]ACTAATGG[;]ACTAATGG[;][;crlf;]1[;]-1[;]ACU[;]ACU[;][;crlf;]1[;]-1[;]ACUAATGG[;]ACUAATGG[;][;crlf;]3[;]-1[;]ACUAAU[;]ACUAAU[;][;crlf;]1[;]-1[;]ACUAAUAGG[;]ACUAAUAGG[;][;crlf;]2[;]-1[;]ACUAAUCC[;]ACUAAUCC[;][;crlf;]1[;]-1[;]ACUAAUCCG[;]ACUAAUCCG[;][;crlf;]45[;]-1[;]ACUAAUGG[;]ACUAAUGG[;][;crlf;]6[;]-1[;]ACUAAUGGC[;]ACUAAUGGC[;][;crlf;]1[;]-1[;]CGCUAAUCA[;]CGCUAAUCA[;][;crlf;]2[;]-1[;]CGGUAAUC[;]CGGUAAUC[;][;crlf;]1[;]-1[;]CGGUAAUCA[;]CGGUAAUCA[;][;crlf;]1[;]-1[;]CGGUTTUC[;]CGGUTTUC[;][;crlf;]1[;]-1[;]CUAAUGGC[;]CUAAUGGC[;][;crlf;]1[;]-1[;]GGUAAUCA[;]GGUAAUCA[;][;crlf;]1[;]-1[;]UGAU UACCG[;]UGAU UACCG[;][;crlf;]2[;]-1[;]UGAUUACC[;]UGAUUACC[;][;crlf;]1[;]-1[;]UGAUUACG[;]UGAUUACG[;]"/>
  <p:tag name="HASRESULTS" val="True"/>
</p:tagLst>
</file>

<file path=ppt/tags/tag1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5.xml><?xml version="1.0" encoding="utf-8"?>
<p:tagLst xmlns:a="http://schemas.openxmlformats.org/drawingml/2006/main" xmlns:r="http://schemas.openxmlformats.org/officeDocument/2006/relationships" xmlns:p="http://schemas.openxmlformats.org/presentationml/2006/main">
  <p:tag name="TYPE" val="MultiChoiceSlide"/>
  <p:tag name="RESULTS" val="Which region is upstream of the promoter?[;crlf;]73[;]74[;]73[;]False[;]51[;][;crlf;]3.42465753424658[;]4[;]0.9496619184897[;]0.901857759429537[;crlf;]4[;]-1[;]Region A1[;]Region A[;][;crlf;]12[;]-1[;]Region B2[;]Region B[;][;crlf;]6[;]-1[;]Region C3[;]Region C[;][;crlf;]51[;]1[;]Region D4[;]Region D[;]"/>
  <p:tag name="HASRESULTS" val="True"/>
  <p:tag name="TPQUESTIONXML" val="﻿&lt;?xml version=&quot;1.0&quot; encoding=&quot;utf-8&quot;?&gt;&#10;&lt;questionlist&gt;&#10;    &lt;properties&gt;&#10;        &lt;guid&gt;9BEE2E120C634D2BB198BFC685EBCD8C&lt;/guid&gt;&#10;        &lt;description /&gt;&#10;        &lt;date&gt;1/23/2015 2:11:1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9B556730EC94903A8B560ADF60F7D76&lt;/guid&gt;&#10;            &lt;repollguid&gt;A7B45CA4736D46B0858B15360A154217&lt;/repollguid&gt;&#10;            &lt;sourceid&gt;A1D6870567E04C34B6B73B58D4F17643&lt;/sourceid&gt;&#10;            &lt;questiontext&gt;Which region is upstream of the promoter?&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8BA0B84CA84A418098DD684D08B09485&lt;/guid&gt;&#10;                    &lt;answertext&gt;Region A&lt;/answertext&gt;&#10;                    &lt;valuetype&gt;-1&lt;/valuetype&gt;&#10;                &lt;/answer&gt;&#10;                &lt;answer&gt;&#10;                    &lt;guid&gt;0366024CE3C94C9EB74C2C3805432E4E&lt;/guid&gt;&#10;                    &lt;answertext&gt;Region B&lt;/answertext&gt;&#10;                    &lt;valuetype&gt;-1&lt;/valuetype&gt;&#10;                &lt;/answer&gt;&#10;                &lt;answer&gt;&#10;                    &lt;guid&gt;CAD97F4F19944A07AE590B7FE6EDACA9&lt;/guid&gt;&#10;                    &lt;answertext&gt;Region C&lt;/answertext&gt;&#10;                    &lt;valuetype&gt;-1&lt;/valuetype&gt;&#10;                &lt;/answer&gt;&#10;                &lt;answer&gt;&#10;                    &lt;guid&gt;E49856324C3C4786A69F40B9B812C9AE&lt;/guid&gt;&#10;                    &lt;answertext&gt;Region D&lt;/answertext&gt;&#10;                    &lt;valuetype&gt;1&lt;/valuetype&gt;&#10;                &lt;/answer&gt;&#10;            &lt;/answers&gt;&#10;        &lt;/multichoice&gt;&#10;    &lt;/questions&gt;&#10;&lt;/questionlist&gt;"/>
  <p:tag name="AUTOOPENPOLL" val="True"/>
  <p:tag name="AUTOFORMATCHART" val="True"/>
  <p:tag name="LIVECHARTING" val="False"/>
</p:tagLst>
</file>

<file path=ppt/tags/tag16.xml><?xml version="1.0" encoding="utf-8"?>
<p:tagLst xmlns:a="http://schemas.openxmlformats.org/drawingml/2006/main" xmlns:r="http://schemas.openxmlformats.org/officeDocument/2006/relationships" xmlns:p="http://schemas.openxmlformats.org/presentationml/2006/main">
  <p:tag name="ZEROBASED" val="False"/>
</p:tagLst>
</file>

<file path=ppt/tags/tag1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18.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19.xml><?xml version="1.0" encoding="utf-8"?>
<p:tagLst xmlns:a="http://schemas.openxmlformats.org/drawingml/2006/main" xmlns:r="http://schemas.openxmlformats.org/officeDocument/2006/relationships" xmlns:p="http://schemas.openxmlformats.org/presentationml/2006/main">
  <p:tag name="TYPE" val="MultiChoiceSlide"/>
  <p:tag name="RESULTS" val="Let’s briefly review: Here is an eukaryotic gene region. What is the direction of transcription?[;crlf;]73[;]74[;]73[;]False[;]71[;][;crlf;]1.02739726027397[;]1[;]0.163238017641274[;]0.0266466504034528[;crlf;]71[;]1[;]1[;][;][;crlf;]2[;]-1[;]2[;][;]"/>
  <p:tag name="HASRESULTS" val="True"/>
  <p:tag name="TPQUESTIONXML" val="﻿&lt;?xml version=&quot;1.0&quot; encoding=&quot;utf-8&quot;?&gt;&#10;&lt;questionlist&gt;&#10;    &lt;properties&gt;&#10;        &lt;guid&gt;9939681CE8F34129B016F40FAEA3C8D1&lt;/guid&gt;&#10;        &lt;description /&gt;&#10;        &lt;date&gt;1/22/2016 1:09:0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2E13CFA48F3474398FE01505ED51E13&lt;/guid&gt;&#10;            &lt;repollguid&gt;137E2681C44646B7AF8E57D6CA6ED582&lt;/repollguid&gt;&#10;            &lt;sourceid&gt;902E0253BF784EAAB53ACAA56967387A&lt;/sourceid&gt;&#10;            &lt;questiontext&gt;Let’s briefly review: Here is an eukaryotic gene region. What is the direction of transcription?&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23F7F8B0085340ADBC6EADA6C5F7E013&lt;/guid&gt;&#10;                    &lt;answertext&gt;&lt;/answertext&gt;&#10;                    &lt;valuetype&gt;1&lt;/valuetype&gt;&#10;                &lt;/answer&gt;&#10;                &lt;answer&gt;&#10;                    &lt;guid&gt;C50969DB10B348F0862D3AE2878F6657&lt;/guid&gt;&#10;                    &lt;answertext&gt;&lt;/answertext&gt;&#10;                    &lt;valuetype&gt;-1&lt;/valuetype&gt;&#10;                &lt;/answer&gt;&#10;            &lt;/answers&gt;&#10;        &lt;/multichoice&gt;&#10;    &lt;/questions&gt;&#10;&lt;/questionlist&gt;"/>
  <p:tag name="LIVECHARTING" val="False"/>
  <p:tag name="AUTOOPENPOLL" val="True"/>
  <p:tag name="AUTOFORMATCHART" val="True"/>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3A1472A744114C0192F94048628417FB&lt;/guid&gt;&#10;        &lt;description /&gt;&#10;        &lt;date&gt;1/23/2015 1:30: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92C3DAE24414088823F3BF9BECCEBA9&lt;/guid&gt;&#10;            &lt;repollguid&gt;CE15B9F2EADE47D5ACF7D1DF29976427&lt;/repollguid&gt;&#10;            &lt;sourceid&gt;D206CA5120DE47C6BA9ED42D562EF032&lt;/sourceid&gt;&#10;            &lt;questiontext&gt;Which strand is which? How do I know which way an RNA is going to be made?(Remember your #1 Rule!!)&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93C562E36DFA4B72BE5D2C445DDDCA31&lt;/guid&gt;&#10;                    &lt;answertext&gt;Nucleic acids (RNA and DNA) can only be synthesized in the 3’  5’ direction!&lt;/answertext&gt;&#10;                    &lt;valuetype&gt;-1&lt;/valuetype&gt;&#10;                &lt;/answer&gt;&#10;                &lt;answer&gt;&#10;                    &lt;guid&gt;7D71F7EEB92F4D09B02F372930FFD14B&lt;/guid&gt;&#10;                    &lt;answertext&gt;Nucleic acids (RNA and DNA) can only be synthesized in the  5’  3’ direction!&lt;/answertext&gt;&#10;                    &lt;valuetype&gt;1&lt;/valuetype&gt;&#10;                &lt;/answer&gt;&#10;                &lt;answer&gt;&#10;                    &lt;guid&gt;82771A777E354A84AE1D77AAD0E2E276&lt;/guid&gt;&#10;                    &lt;answertext&gt;DNA is only synthesized 5’  3’, and RNA is only synthesized 3’  5’!&lt;/answertext&gt;&#10;                    &lt;valuetype&gt;-1&lt;/valuetype&gt;&#10;                &lt;/answer&gt;&#10;            &lt;/answers&gt;&#10;        &lt;/multichoice&gt;&#10;    &lt;/questions&gt;&#10;&lt;/questionlist&gt;"/>
  <p:tag name="RESULTS" val="Which strand is which? How do I know which way an RNA is going to be made?(Remember your #1 Rule!!)[;crlf;]73[;]73[;]73[;]False[;]60[;][;crlf;]1.9041095890411[;]2[;]0.410958904109589[;]0.168887220866954[;crlf;]10[;]-1[;]Nucleic acids (RNA and DNA) can only be synthesized in the 3’  5’ direction!1[;]Nucleic acids (RNA and DNA) can only be synthesized in the 3’  5’ direction![;][;crlf;]60[;]1[;]Nucleic acids (RNA and DNA) can only be synthesized in the  5’  3’ direction!2[;]Nucleic acids (RNA and DNA) can only be synthesized in the  5’  3’ direction![;][;crlf;]3[;]-1[;]DNA is only synthesized 5’  3’, and RNA is only synthesized 3’  5’!3[;]DNA is only synthesized 5’  3’, and RNA is only synthesized 3’  5’![;]"/>
  <p:tag name="HASRESULTS" val="True"/>
  <p:tag name="LIVECHARTING" val="False"/>
  <p:tag name="AUTOOPENPOLL" val="True"/>
  <p:tag name="AUTOFORMATCHART" val="True"/>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22.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23.xml><?xml version="1.0" encoding="utf-8"?>
<p:tagLst xmlns:a="http://schemas.openxmlformats.org/drawingml/2006/main" xmlns:r="http://schemas.openxmlformats.org/officeDocument/2006/relationships" xmlns:p="http://schemas.openxmlformats.org/presentationml/2006/main">
  <p:tag name="TYPE" val="MultiChoiceSlide"/>
  <p:tag name="RESULTS" val="Which strand is the CODING strand?[;crlf;]73[;]74[;]73[;]False[;]60[;][;crlf;]1.17808219178082[;]1[;]0.382581919007368[;]0.14636892475136[;crlf;]60[;]1[;]Top1[;]Top[;][;crlf;]13[;]-1[;]Bottom2[;]Bottom[;]"/>
  <p:tag name="HASRESULTS" val="True"/>
  <p:tag name="TPQUESTIONXML" val="﻿&lt;?xml version=&quot;1.0&quot; encoding=&quot;utf-8&quot;?&gt;&#10;&lt;questionlist&gt;&#10;    &lt;properties&gt;&#10;        &lt;guid&gt;A3D6160E0FB04435AD41E2EBC5E8F943&lt;/guid&gt;&#10;        &lt;description /&gt;&#10;        &lt;date&gt;1/22/2016 1:08:1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2BB0DBBB5BC46E49DF5AE921142C8A6&lt;/guid&gt;&#10;            &lt;repollguid&gt;F0AA912C54F3431380CD217E80603B7B&lt;/repollguid&gt;&#10;            &lt;sourceid&gt;22010677E03649E19B227362C0ADB6FA&lt;/sourceid&gt;&#10;            &lt;questiontext&gt;Which strand is the CODING strand?&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DFD82655C782490682184EDECE85C273&lt;/guid&gt;&#10;                    &lt;answertext&gt;Top&lt;/answertext&gt;&#10;                    &lt;valuetype&gt;1&lt;/valuetype&gt;&#10;                &lt;/answer&gt;&#10;                &lt;answer&gt;&#10;                    &lt;guid&gt;252B25F2D180439FAC9D3BDCBF0B0337&lt;/guid&gt;&#10;                    &lt;answertext&gt;Bottom&lt;/answertext&gt;&#10;                    &lt;valuetype&gt;-1&lt;/valuetype&gt;&#10;                &lt;/answer&gt;&#10;            &lt;/answers&gt;&#10;        &lt;/multichoice&gt;&#10;    &lt;/questions&gt;&#10;&lt;/questionlist&gt;"/>
  <p:tag name="LIVECHARTING" val="False"/>
  <p:tag name="AUTOOPENPOLL" val="True"/>
  <p:tag name="AUTOFORMATCHART" val="True"/>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26.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LABELFORMAT" val="0"/>
  <p:tag name="NUMBERFORMAT" val="0"/>
  <p:tag name="COLORTYPE" val="SCHEME"/>
</p:tagLst>
</file>

<file path=ppt/tags/tag5.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375324B58B8C4757877B047397266791&lt;/guid&gt;&#10;        &lt;description /&gt;&#10;        &lt;date&gt;1/23/2015 1:50:4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8EA13E1904F4DF1880604507777E0BB&lt;/guid&gt;&#10;            &lt;repollguid&gt;FD5841BD55844B9EBE67236AB3832A95&lt;/repollguid&gt;&#10;            &lt;sourceid&gt;5C224C28656E4DA99F0025735C959F0D&lt;/sourceid&gt;&#10;            &lt;questiontext&gt;Which strand is the template?&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6450152DC90A4153B19E4B41E6549011&lt;/guid&gt;&#10;                    &lt;answertext&gt;Top&lt;/answertext&gt;&#10;                    &lt;valuetype&gt;1&lt;/valuetype&gt;&#10;                &lt;/answer&gt;&#10;                &lt;answer&gt;&#10;                    &lt;guid&gt;0823461D09B84983835CEB4223D898B7&lt;/guid&gt;&#10;                    &lt;answertext&gt;Bottom&lt;/answertext&gt;&#10;                    &lt;valuetype&gt;-1&lt;/valuetype&gt;&#10;                &lt;/answer&gt;&#10;            &lt;/answers&gt;&#10;        &lt;/multichoice&gt;&#10;    &lt;/questions&gt;&#10;&lt;/questionlist&gt;"/>
  <p:tag name="AUTOOPENPOLL" val="True"/>
  <p:tag name="AUTOFORMATCHART" val="True"/>
  <p:tag name="RESULTS" val="Which strand is the template?[;crlf;]73[;]74[;]73[;]False[;]58[;][;crlf;]1.20547945205479[;]1[;]0.404051539828839[;]0.163257646838056[;crlf;]58[;]1[;]Top1[;]Top[;][;crlf;]15[;]-1[;]Bottom2[;]Bottom[;]"/>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8.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9.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0E96E114CC5446ECA1328C615F143EE6&lt;/guid&gt;&#10;        &lt;description /&gt;&#10;        &lt;date&gt;1/23/2015 1:53:0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84303760A124BDDBFD96EDFDF23438C&lt;/guid&gt;&#10;            &lt;repollguid&gt;50206DEEEF344DD496F1ACAADEB6B3C7&lt;/repollguid&gt;&#10;            &lt;sourceid&gt;634D7A2BDABD4A0488E92B78AA9A69FD&lt;/sourceid&gt;&#10;            &lt;questiontext&gt;Which region will be transcribed?&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6C2422E88E4A4CA7A973B7EA61C75A4F&lt;/guid&gt;&#10;                    &lt;answertext&gt;Region A&lt;/answertext&gt;&#10;                    &lt;valuetype&gt;1&lt;/valuetype&gt;&#10;                &lt;/answer&gt;&#10;                &lt;answer&gt;&#10;                    &lt;guid&gt;3ABEC8E29F8F4783958375D33DB5EF56&lt;/guid&gt;&#10;                    &lt;answertext&gt;Region B&lt;/answertext&gt;&#10;                    &lt;valuetype&gt;-1&lt;/valuetype&gt;&#10;                &lt;/answer&gt;&#10;                &lt;answer&gt;&#10;                    &lt;guid&gt;F51CB9D745E4400FBE8DC212AFADD972&lt;/guid&gt;&#10;                    &lt;answertext&gt;Region C&lt;/answertext&gt;&#10;                    &lt;valuetype&gt;-1&lt;/valuetype&gt;&#10;                &lt;/answer&gt;&#10;                &lt;answer&gt;&#10;                    &lt;guid&gt;D179BC4CDEA944F5A0FD7044D65D028B&lt;/guid&gt;&#10;                    &lt;answertext&gt;Region D&lt;/answertext&gt;&#10;                    &lt;valuetype&gt;-1&lt;/valuetype&gt;&#10;                &lt;/answer&gt;&#10;            &lt;/answers&gt;&#10;        &lt;/multichoice&gt;&#10;    &lt;/questions&gt;&#10;&lt;/questionlist&gt;"/>
  <p:tag name="AUTOOPENPOLL" val="True"/>
  <p:tag name="AUTOFORMATCHART" val="True"/>
  <p:tag name="RESULTS" val="Which region will be transcribed?[;crlf;]74[;]74[;]74[;]False[;]73[;][;crlf;]1.01351351351351[;]1[;]0.115459510071859[;]0.0133308984660336[;crlf;]73[;]1[;]Region A1[;]Region A[;][;crlf;]1[;]-1[;]Region B2[;]Region B[;][;crlf;]0[;]-1[;]Region C3[;]Region C[;][;crlf;]0[;]-1[;]Region D4[;]Region D[;]"/>
  <p:tag name="HASRESULTS"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1953</TotalTime>
  <Words>1024</Words>
  <Application>Microsoft Office PowerPoint</Application>
  <PresentationFormat>On-screen Show (4:3)</PresentationFormat>
  <Paragraphs>195</Paragraphs>
  <Slides>27</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ＭＳ Ｐゴシック</vt:lpstr>
      <vt:lpstr>Arial</vt:lpstr>
      <vt:lpstr>Calibri</vt:lpstr>
      <vt:lpstr>Times New Roman</vt:lpstr>
      <vt:lpstr>Wingdings</vt:lpstr>
      <vt:lpstr>Office Theme</vt:lpstr>
      <vt:lpstr>Chart</vt:lpstr>
      <vt:lpstr>PowerPoint Presentation</vt:lpstr>
      <vt:lpstr>Extra Credit Opportunity </vt:lpstr>
      <vt:lpstr>Journal Club 1 posted tonight</vt:lpstr>
      <vt:lpstr>Today’s Learning Objectives</vt:lpstr>
      <vt:lpstr>PowerPoint Presentation</vt:lpstr>
      <vt:lpstr>PowerPoint Presentation</vt:lpstr>
      <vt:lpstr>Organization of Genes within Genomes</vt:lpstr>
      <vt:lpstr>PowerPoint Presentation</vt:lpstr>
      <vt:lpstr>Which strand is which? How do I know which way an RNA is going to be made? (Remember your #1 Rule!!)</vt:lpstr>
      <vt:lpstr>PowerPoint Presentation</vt:lpstr>
      <vt:lpstr>PowerPoint Presentation</vt:lpstr>
      <vt:lpstr>PowerPoint Presentation</vt:lpstr>
      <vt:lpstr>PowerPoint Presentation</vt:lpstr>
      <vt:lpstr>PowerPoint Presentation</vt:lpstr>
      <vt:lpstr>Consider this region of a typical prokaryotic gene: </vt:lpstr>
      <vt:lpstr>Which strand is the template?</vt:lpstr>
      <vt:lpstr>PowerPoint Presentation</vt:lpstr>
      <vt:lpstr>Which region will be transcribed?</vt:lpstr>
      <vt:lpstr>PowerPoint Presentation</vt:lpstr>
      <vt:lpstr>The sequence of the first 8 bases of the transcribed RNA is: remember sequence is always written 5’  3’</vt:lpstr>
      <vt:lpstr>PowerPoint Presentation</vt:lpstr>
      <vt:lpstr>Which region is upstream of the promoter?</vt:lpstr>
      <vt:lpstr>PowerPoint Presentation</vt:lpstr>
      <vt:lpstr>Let’s briefly review: Here is an eukaryotic gene region. What is the direction of transcription?</vt:lpstr>
      <vt:lpstr>Which strand is the CODING strand?</vt:lpstr>
      <vt:lpstr>Prokaryotic mRNAs are ready-to-go; Eukaryotic mRNAs require processing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Farny</dc:creator>
  <cp:lastModifiedBy>Farny, Natalie</cp:lastModifiedBy>
  <cp:revision>128</cp:revision>
  <cp:lastPrinted>2013-01-17T16:54:22Z</cp:lastPrinted>
  <dcterms:created xsi:type="dcterms:W3CDTF">2013-01-15T22:07:51Z</dcterms:created>
  <dcterms:modified xsi:type="dcterms:W3CDTF">2017-01-20T21:14:26Z</dcterms:modified>
</cp:coreProperties>
</file>