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2" r:id="rId2"/>
    <p:sldId id="308" r:id="rId3"/>
    <p:sldId id="299" r:id="rId4"/>
    <p:sldId id="307" r:id="rId5"/>
    <p:sldId id="301" r:id="rId6"/>
    <p:sldId id="304" r:id="rId7"/>
    <p:sldId id="281" r:id="rId8"/>
    <p:sldId id="309" r:id="rId9"/>
    <p:sldId id="318" r:id="rId10"/>
    <p:sldId id="319" r:id="rId11"/>
    <p:sldId id="320" r:id="rId12"/>
    <p:sldId id="321" r:id="rId13"/>
    <p:sldId id="322" r:id="rId14"/>
    <p:sldId id="323" r:id="rId15"/>
    <p:sldId id="333" r:id="rId16"/>
    <p:sldId id="334" r:id="rId17"/>
    <p:sldId id="324" r:id="rId18"/>
    <p:sldId id="332" r:id="rId19"/>
    <p:sldId id="325" r:id="rId20"/>
    <p:sldId id="326" r:id="rId21"/>
    <p:sldId id="327" r:id="rId22"/>
    <p:sldId id="337" r:id="rId23"/>
    <p:sldId id="338" r:id="rId24"/>
    <p:sldId id="339" r:id="rId25"/>
    <p:sldId id="340" r:id="rId26"/>
    <p:sldId id="341" r:id="rId27"/>
    <p:sldId id="335" r:id="rId28"/>
    <p:sldId id="336" r:id="rId29"/>
  </p:sldIdLst>
  <p:sldSz cx="9144000" cy="6858000" type="screen4x3"/>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6" autoAdjust="0"/>
    <p:restoredTop sz="99522" autoAdjust="0"/>
  </p:normalViewPr>
  <p:slideViewPr>
    <p:cSldViewPr snapToGrid="0" snapToObjects="1">
      <p:cViewPr varScale="1">
        <p:scale>
          <a:sx n="74" d="100"/>
          <a:sy n="74" d="100"/>
        </p:scale>
        <p:origin x="1248" y="72"/>
      </p:cViewPr>
      <p:guideLst>
        <p:guide orient="horz" pos="2160"/>
        <p:guide pos="2880"/>
      </p:guideLst>
    </p:cSldViewPr>
  </p:slideViewPr>
  <p:outlineViewPr>
    <p:cViewPr>
      <p:scale>
        <a:sx n="33" d="100"/>
        <a:sy n="33" d="100"/>
      </p:scale>
      <p:origin x="258"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E7F023-6300-0144-A30F-4B29337FCB21}"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3B2E5-2A65-5540-BF99-4BCA97AD9B2B}" type="slidenum">
              <a:rPr lang="en-US" smtClean="0"/>
              <a:t>‹#›</a:t>
            </a:fld>
            <a:endParaRPr lang="en-US"/>
          </a:p>
        </p:txBody>
      </p:sp>
    </p:spTree>
    <p:extLst>
      <p:ext uri="{BB962C8B-B14F-4D97-AF65-F5344CB8AC3E}">
        <p14:creationId xmlns:p14="http://schemas.microsoft.com/office/powerpoint/2010/main" val="2362904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F023-6300-0144-A30F-4B29337FCB21}"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3B2E5-2A65-5540-BF99-4BCA97AD9B2B}" type="slidenum">
              <a:rPr lang="en-US" smtClean="0"/>
              <a:t>‹#›</a:t>
            </a:fld>
            <a:endParaRPr lang="en-US"/>
          </a:p>
        </p:txBody>
      </p:sp>
    </p:spTree>
    <p:extLst>
      <p:ext uri="{BB962C8B-B14F-4D97-AF65-F5344CB8AC3E}">
        <p14:creationId xmlns:p14="http://schemas.microsoft.com/office/powerpoint/2010/main" val="4205209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F023-6300-0144-A30F-4B29337FCB21}"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3B2E5-2A65-5540-BF99-4BCA97AD9B2B}" type="slidenum">
              <a:rPr lang="en-US" smtClean="0"/>
              <a:t>‹#›</a:t>
            </a:fld>
            <a:endParaRPr lang="en-US"/>
          </a:p>
        </p:txBody>
      </p:sp>
    </p:spTree>
    <p:extLst>
      <p:ext uri="{BB962C8B-B14F-4D97-AF65-F5344CB8AC3E}">
        <p14:creationId xmlns:p14="http://schemas.microsoft.com/office/powerpoint/2010/main" val="2886413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F023-6300-0144-A30F-4B29337FCB21}"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3B2E5-2A65-5540-BF99-4BCA97AD9B2B}" type="slidenum">
              <a:rPr lang="en-US" smtClean="0"/>
              <a:t>‹#›</a:t>
            </a:fld>
            <a:endParaRPr lang="en-US"/>
          </a:p>
        </p:txBody>
      </p:sp>
    </p:spTree>
    <p:extLst>
      <p:ext uri="{BB962C8B-B14F-4D97-AF65-F5344CB8AC3E}">
        <p14:creationId xmlns:p14="http://schemas.microsoft.com/office/powerpoint/2010/main" val="1542704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7F023-6300-0144-A30F-4B29337FCB21}"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3B2E5-2A65-5540-BF99-4BCA97AD9B2B}" type="slidenum">
              <a:rPr lang="en-US" smtClean="0"/>
              <a:t>‹#›</a:t>
            </a:fld>
            <a:endParaRPr lang="en-US"/>
          </a:p>
        </p:txBody>
      </p:sp>
    </p:spTree>
    <p:extLst>
      <p:ext uri="{BB962C8B-B14F-4D97-AF65-F5344CB8AC3E}">
        <p14:creationId xmlns:p14="http://schemas.microsoft.com/office/powerpoint/2010/main" val="385414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E7F023-6300-0144-A30F-4B29337FCB21}"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3B2E5-2A65-5540-BF99-4BCA97AD9B2B}" type="slidenum">
              <a:rPr lang="en-US" smtClean="0"/>
              <a:t>‹#›</a:t>
            </a:fld>
            <a:endParaRPr lang="en-US"/>
          </a:p>
        </p:txBody>
      </p:sp>
    </p:spTree>
    <p:extLst>
      <p:ext uri="{BB962C8B-B14F-4D97-AF65-F5344CB8AC3E}">
        <p14:creationId xmlns:p14="http://schemas.microsoft.com/office/powerpoint/2010/main" val="788455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E7F023-6300-0144-A30F-4B29337FCB21}"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3B2E5-2A65-5540-BF99-4BCA97AD9B2B}" type="slidenum">
              <a:rPr lang="en-US" smtClean="0"/>
              <a:t>‹#›</a:t>
            </a:fld>
            <a:endParaRPr lang="en-US"/>
          </a:p>
        </p:txBody>
      </p:sp>
    </p:spTree>
    <p:extLst>
      <p:ext uri="{BB962C8B-B14F-4D97-AF65-F5344CB8AC3E}">
        <p14:creationId xmlns:p14="http://schemas.microsoft.com/office/powerpoint/2010/main" val="128126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E7F023-6300-0144-A30F-4B29337FCB21}" type="datetimeFigureOut">
              <a:rPr lang="en-US" smtClean="0"/>
              <a:t>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13B2E5-2A65-5540-BF99-4BCA97AD9B2B}" type="slidenum">
              <a:rPr lang="en-US" smtClean="0"/>
              <a:t>‹#›</a:t>
            </a:fld>
            <a:endParaRPr lang="en-US"/>
          </a:p>
        </p:txBody>
      </p:sp>
    </p:spTree>
    <p:extLst>
      <p:ext uri="{BB962C8B-B14F-4D97-AF65-F5344CB8AC3E}">
        <p14:creationId xmlns:p14="http://schemas.microsoft.com/office/powerpoint/2010/main" val="4138883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E7F023-6300-0144-A30F-4B29337FCB21}" type="datetimeFigureOut">
              <a:rPr lang="en-US" smtClean="0"/>
              <a:t>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13B2E5-2A65-5540-BF99-4BCA97AD9B2B}" type="slidenum">
              <a:rPr lang="en-US" smtClean="0"/>
              <a:t>‹#›</a:t>
            </a:fld>
            <a:endParaRPr lang="en-US"/>
          </a:p>
        </p:txBody>
      </p:sp>
    </p:spTree>
    <p:extLst>
      <p:ext uri="{BB962C8B-B14F-4D97-AF65-F5344CB8AC3E}">
        <p14:creationId xmlns:p14="http://schemas.microsoft.com/office/powerpoint/2010/main" val="1173484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7F023-6300-0144-A30F-4B29337FCB21}" type="datetimeFigureOut">
              <a:rPr lang="en-US" smtClean="0"/>
              <a:t>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13B2E5-2A65-5540-BF99-4BCA97AD9B2B}" type="slidenum">
              <a:rPr lang="en-US" smtClean="0"/>
              <a:t>‹#›</a:t>
            </a:fld>
            <a:endParaRPr lang="en-US"/>
          </a:p>
        </p:txBody>
      </p:sp>
    </p:spTree>
    <p:extLst>
      <p:ext uri="{BB962C8B-B14F-4D97-AF65-F5344CB8AC3E}">
        <p14:creationId xmlns:p14="http://schemas.microsoft.com/office/powerpoint/2010/main" val="41233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7F023-6300-0144-A30F-4B29337FCB21}"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3B2E5-2A65-5540-BF99-4BCA97AD9B2B}" type="slidenum">
              <a:rPr lang="en-US" smtClean="0"/>
              <a:t>‹#›</a:t>
            </a:fld>
            <a:endParaRPr lang="en-US"/>
          </a:p>
        </p:txBody>
      </p:sp>
    </p:spTree>
    <p:extLst>
      <p:ext uri="{BB962C8B-B14F-4D97-AF65-F5344CB8AC3E}">
        <p14:creationId xmlns:p14="http://schemas.microsoft.com/office/powerpoint/2010/main" val="3677322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7F023-6300-0144-A30F-4B29337FCB21}"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3B2E5-2A65-5540-BF99-4BCA97AD9B2B}" type="slidenum">
              <a:rPr lang="en-US" smtClean="0"/>
              <a:t>‹#›</a:t>
            </a:fld>
            <a:endParaRPr lang="en-US"/>
          </a:p>
        </p:txBody>
      </p:sp>
    </p:spTree>
    <p:extLst>
      <p:ext uri="{BB962C8B-B14F-4D97-AF65-F5344CB8AC3E}">
        <p14:creationId xmlns:p14="http://schemas.microsoft.com/office/powerpoint/2010/main" val="4039956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E7F023-6300-0144-A30F-4B29337FCB21}" type="datetimeFigureOut">
              <a:rPr lang="en-US" smtClean="0"/>
              <a:t>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3B2E5-2A65-5540-BF99-4BCA97AD9B2B}" type="slidenum">
              <a:rPr lang="en-US" smtClean="0"/>
              <a:t>‹#›</a:t>
            </a:fld>
            <a:endParaRPr lang="en-US"/>
          </a:p>
        </p:txBody>
      </p:sp>
    </p:spTree>
    <p:extLst>
      <p:ext uri="{BB962C8B-B14F-4D97-AF65-F5344CB8AC3E}">
        <p14:creationId xmlns:p14="http://schemas.microsoft.com/office/powerpoint/2010/main" val="3953839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8.xml"/><Relationship Id="rId7" Type="http://schemas.openxmlformats.org/officeDocument/2006/relationships/oleObject" Target="../embeddings/oleObject3.bin"/><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slideLayout" Target="../slideLayouts/slideLayout12.xml"/><Relationship Id="rId5" Type="http://schemas.openxmlformats.org/officeDocument/2006/relationships/tags" Target="../tags/tag10.xml"/><Relationship Id="rId4" Type="http://schemas.openxmlformats.org/officeDocument/2006/relationships/tags" Target="../tags/tag9.xml"/><Relationship Id="rId9" Type="http://schemas.openxmlformats.org/officeDocument/2006/relationships/image" Target="../media/image10.jpeg"/></Relationships>
</file>

<file path=ppt/slides/_rels/slide16.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tags" Target="../tags/tag12.xml"/><Relationship Id="rId7" Type="http://schemas.openxmlformats.org/officeDocument/2006/relationships/oleObject" Target="../embeddings/oleObject4.bin"/><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slideLayout" Target="../slideLayouts/slideLayout12.xml"/><Relationship Id="rId5" Type="http://schemas.openxmlformats.org/officeDocument/2006/relationships/tags" Target="../tags/tag14.xml"/><Relationship Id="rId4" Type="http://schemas.openxmlformats.org/officeDocument/2006/relationships/tags" Target="../tags/tag13.xml"/><Relationship Id="rId9" Type="http://schemas.openxmlformats.org/officeDocument/2006/relationships/image" Target="../media/image10.jpeg"/></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tags" Target="../tags/tag16.xml"/><Relationship Id="rId7" Type="http://schemas.openxmlformats.org/officeDocument/2006/relationships/oleObject" Target="../embeddings/oleObject5.bin"/><Relationship Id="rId2" Type="http://schemas.openxmlformats.org/officeDocument/2006/relationships/tags" Target="../tags/tag15.xml"/><Relationship Id="rId1" Type="http://schemas.openxmlformats.org/officeDocument/2006/relationships/vmlDrawing" Target="../drawings/vmlDrawing5.vml"/><Relationship Id="rId6" Type="http://schemas.openxmlformats.org/officeDocument/2006/relationships/slideLayout" Target="../slideLayouts/slideLayout12.xml"/><Relationship Id="rId5" Type="http://schemas.openxmlformats.org/officeDocument/2006/relationships/tags" Target="../tags/tag18.xml"/><Relationship Id="rId4" Type="http://schemas.openxmlformats.org/officeDocument/2006/relationships/tags" Target="../tags/tag17.xml"/></Relationships>
</file>

<file path=ppt/slides/_rels/slide25.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tags" Target="../tags/tag20.xml"/><Relationship Id="rId7" Type="http://schemas.openxmlformats.org/officeDocument/2006/relationships/oleObject" Target="../embeddings/oleObject6.bin"/><Relationship Id="rId2" Type="http://schemas.openxmlformats.org/officeDocument/2006/relationships/tags" Target="../tags/tag19.xml"/><Relationship Id="rId1" Type="http://schemas.openxmlformats.org/officeDocument/2006/relationships/vmlDrawing" Target="../drawings/vmlDrawing6.vml"/><Relationship Id="rId6" Type="http://schemas.openxmlformats.org/officeDocument/2006/relationships/slideLayout" Target="../slideLayouts/slideLayout12.xml"/><Relationship Id="rId5" Type="http://schemas.openxmlformats.org/officeDocument/2006/relationships/tags" Target="../tags/tag22.xml"/><Relationship Id="rId4" Type="http://schemas.openxmlformats.org/officeDocument/2006/relationships/tags" Target="../tags/tag21.xml"/></Relationships>
</file>

<file path=ppt/slides/_rels/slide26.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tags" Target="../tags/tag24.xml"/><Relationship Id="rId7" Type="http://schemas.openxmlformats.org/officeDocument/2006/relationships/oleObject" Target="../embeddings/oleObject7.bin"/><Relationship Id="rId2" Type="http://schemas.openxmlformats.org/officeDocument/2006/relationships/tags" Target="../tags/tag23.xml"/><Relationship Id="rId1" Type="http://schemas.openxmlformats.org/officeDocument/2006/relationships/vmlDrawing" Target="../drawings/vmlDrawing7.vml"/><Relationship Id="rId6" Type="http://schemas.openxmlformats.org/officeDocument/2006/relationships/slideLayout" Target="../slideLayouts/slideLayout12.xml"/><Relationship Id="rId5" Type="http://schemas.openxmlformats.org/officeDocument/2006/relationships/tags" Target="../tags/tag26.xml"/><Relationship Id="rId4"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youtu.be/wAHEejRUQdw" TargetMode="External"/><Relationship Id="rId2" Type="http://schemas.openxmlformats.org/officeDocument/2006/relationships/hyperlink" Target="https://youtu.be/BhJf9MHHmc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image" Target="../media/image3.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4.png"/><Relationship Id="rId4"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hyperlink" Target="http://youtu.be/rqPMp0U0HOA"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2.xml"/><Relationship Id="rId4"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972" y="1376040"/>
            <a:ext cx="7508945" cy="4247317"/>
          </a:xfrm>
          <a:prstGeom prst="rect">
            <a:avLst/>
          </a:prstGeom>
          <a:noFill/>
        </p:spPr>
        <p:txBody>
          <a:bodyPr wrap="square" rtlCol="0">
            <a:spAutoFit/>
          </a:bodyPr>
          <a:lstStyle/>
          <a:p>
            <a:r>
              <a:rPr lang="en-US" dirty="0" smtClean="0">
                <a:latin typeface="Arial Rounded MT Bold" panose="020F0704030504030204" pitchFamily="34" charset="0"/>
              </a:rPr>
              <a:t>BB2920: Genetics</a:t>
            </a:r>
          </a:p>
          <a:p>
            <a:r>
              <a:rPr lang="en-US" dirty="0" smtClean="0">
                <a:latin typeface="Arial Rounded MT Bold" panose="020F0704030504030204" pitchFamily="34" charset="0"/>
              </a:rPr>
              <a:t>Prof. Farny</a:t>
            </a:r>
          </a:p>
          <a:p>
            <a:endParaRPr lang="en-US" dirty="0">
              <a:latin typeface="Arial Rounded MT Bold" panose="020F0704030504030204" pitchFamily="34" charset="0"/>
            </a:endParaRPr>
          </a:p>
          <a:p>
            <a:r>
              <a:rPr lang="en-US" dirty="0" smtClean="0">
                <a:latin typeface="Arial Rounded MT Bold" panose="020F0704030504030204" pitchFamily="34" charset="0"/>
              </a:rPr>
              <a:t>Lecture </a:t>
            </a:r>
            <a:r>
              <a:rPr lang="en-US" dirty="0">
                <a:latin typeface="Arial Rounded MT Bold" panose="020F0704030504030204" pitchFamily="34" charset="0"/>
              </a:rPr>
              <a:t>9</a:t>
            </a:r>
            <a:endParaRPr lang="en-US" dirty="0" smtClean="0">
              <a:latin typeface="Arial Rounded MT Bold" panose="020F0704030504030204" pitchFamily="34" charset="0"/>
            </a:endParaRPr>
          </a:p>
          <a:p>
            <a:r>
              <a:rPr lang="en-US" dirty="0" smtClean="0">
                <a:latin typeface="Arial Rounded MT Bold" panose="020F0704030504030204" pitchFamily="34" charset="0"/>
              </a:rPr>
              <a:t>2/2/17</a:t>
            </a:r>
          </a:p>
          <a:p>
            <a:endParaRPr lang="en-US" dirty="0" smtClean="0">
              <a:latin typeface="Arial Rounded MT Bold" panose="020F0704030504030204" pitchFamily="34" charset="0"/>
            </a:endParaRPr>
          </a:p>
          <a:p>
            <a:endParaRPr lang="en-US" dirty="0">
              <a:latin typeface="Arial Rounded MT Bold" panose="020F0704030504030204" pitchFamily="34" charset="0"/>
            </a:endParaRPr>
          </a:p>
          <a:p>
            <a:endParaRPr lang="en-US" dirty="0">
              <a:latin typeface="Arial Rounded MT Bold" panose="020F0704030504030204" pitchFamily="34" charset="0"/>
            </a:endParaRPr>
          </a:p>
          <a:p>
            <a:r>
              <a:rPr lang="en-US" dirty="0" smtClean="0">
                <a:latin typeface="Arial Rounded MT Bold" panose="020F0704030504030204" pitchFamily="34" charset="0"/>
              </a:rPr>
              <a:t>Office Hours this week: Friday 10-11, GH203C</a:t>
            </a:r>
          </a:p>
          <a:p>
            <a:endParaRPr lang="en-US" dirty="0" smtClean="0">
              <a:latin typeface="Arial Rounded MT Bold" panose="020F0704030504030204" pitchFamily="34" charset="0"/>
            </a:endParaRPr>
          </a:p>
          <a:p>
            <a:r>
              <a:rPr lang="en-US" dirty="0" smtClean="0">
                <a:latin typeface="Arial Rounded MT Bold" panose="020F0704030504030204" pitchFamily="34" charset="0"/>
              </a:rPr>
              <a:t>PLA help hours: TONIGHT 7-9 SL lounge </a:t>
            </a:r>
          </a:p>
          <a:p>
            <a:endParaRPr lang="en-US" dirty="0">
              <a:latin typeface="Arial Rounded MT Bold" panose="020F0704030504030204" pitchFamily="34" charset="0"/>
            </a:endParaRPr>
          </a:p>
          <a:p>
            <a:r>
              <a:rPr lang="en-US" dirty="0" smtClean="0">
                <a:latin typeface="Arial Rounded MT Bold" panose="020F0704030504030204" pitchFamily="34" charset="0"/>
              </a:rPr>
              <a:t>PS3 due Tomorrow</a:t>
            </a:r>
          </a:p>
          <a:p>
            <a:endParaRPr lang="en-US" dirty="0">
              <a:latin typeface="Arial Rounded MT Bold" panose="020F0704030504030204" pitchFamily="34" charset="0"/>
            </a:endParaRPr>
          </a:p>
          <a:p>
            <a:r>
              <a:rPr lang="en-US" dirty="0" smtClean="0">
                <a:latin typeface="Arial Rounded MT Bold" panose="020F0704030504030204" pitchFamily="34" charset="0"/>
              </a:rPr>
              <a:t>RQ4 due Monday</a:t>
            </a:r>
            <a:endParaRPr lang="en-US" dirty="0">
              <a:latin typeface="Arial Rounded MT Bold" panose="020F0704030504030204" pitchFamily="34" charset="0"/>
            </a:endParaRPr>
          </a:p>
        </p:txBody>
      </p:sp>
    </p:spTree>
    <p:extLst>
      <p:ext uri="{BB962C8B-B14F-4D97-AF65-F5344CB8AC3E}">
        <p14:creationId xmlns:p14="http://schemas.microsoft.com/office/powerpoint/2010/main" val="1940226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Mendel’s model system: Peas</a:t>
            </a:r>
            <a:endParaRPr lang="en-US" dirty="0"/>
          </a:p>
        </p:txBody>
      </p:sp>
      <p:pic>
        <p:nvPicPr>
          <p:cNvPr id="5" name="Picture 2" descr="figure_02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471" y="1417638"/>
            <a:ext cx="3320343" cy="494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TextBox 5"/>
          <p:cNvSpPr txBox="1"/>
          <p:nvPr/>
        </p:nvSpPr>
        <p:spPr>
          <a:xfrm>
            <a:off x="5783614" y="1805341"/>
            <a:ext cx="2708200" cy="3139321"/>
          </a:xfrm>
          <a:prstGeom prst="rect">
            <a:avLst/>
          </a:prstGeom>
          <a:noFill/>
        </p:spPr>
        <p:txBody>
          <a:bodyPr wrap="square" rtlCol="0">
            <a:spAutoFit/>
          </a:bodyPr>
          <a:lstStyle/>
          <a:p>
            <a:r>
              <a:rPr lang="en-US" dirty="0" smtClean="0"/>
              <a:t>7 phenotypes</a:t>
            </a:r>
          </a:p>
          <a:p>
            <a:endParaRPr lang="en-US" dirty="0"/>
          </a:p>
          <a:p>
            <a:r>
              <a:rPr lang="en-US" dirty="0" smtClean="0"/>
              <a:t>Characters/traits (=genes!)</a:t>
            </a:r>
          </a:p>
          <a:p>
            <a:endParaRPr lang="en-US" dirty="0"/>
          </a:p>
          <a:p>
            <a:r>
              <a:rPr lang="en-US" dirty="0" smtClean="0"/>
              <a:t>Different version of the trait are called </a:t>
            </a:r>
            <a:r>
              <a:rPr lang="en-US" b="1" u="sng" dirty="0" smtClean="0"/>
              <a:t>alleles </a:t>
            </a:r>
            <a:r>
              <a:rPr lang="en-US" dirty="0" smtClean="0"/>
              <a:t>(differences in DNA!)</a:t>
            </a:r>
          </a:p>
          <a:p>
            <a:endParaRPr lang="en-US" b="1" u="sng" dirty="0"/>
          </a:p>
          <a:p>
            <a:r>
              <a:rPr lang="en-US" b="1" u="sng" dirty="0" smtClean="0"/>
              <a:t>Pure breeding lines</a:t>
            </a:r>
            <a:r>
              <a:rPr lang="en-US" dirty="0" smtClean="0"/>
              <a:t>: result in only the parental phenotype when bred</a:t>
            </a:r>
            <a:endParaRPr lang="en-US" b="1" u="sng" dirty="0"/>
          </a:p>
        </p:txBody>
      </p:sp>
    </p:spTree>
    <p:extLst>
      <p:ext uri="{BB962C8B-B14F-4D97-AF65-F5344CB8AC3E}">
        <p14:creationId xmlns:p14="http://schemas.microsoft.com/office/powerpoint/2010/main" val="395065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bwMode="auto">
          <a:xfrm>
            <a:off x="457200" y="690722"/>
            <a:ext cx="4775591" cy="3700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marL="342900" indent="-342900" eaLnBrk="1" hangingPunct="1">
              <a:spcBef>
                <a:spcPct val="20000"/>
              </a:spcBef>
              <a:buFontTx/>
              <a:buChar char="•"/>
            </a:pPr>
            <a:r>
              <a:rPr lang="en-US" sz="2000" b="1" i="1" u="sng" dirty="0" smtClean="0"/>
              <a:t>Cross:</a:t>
            </a:r>
            <a:r>
              <a:rPr lang="en-US" sz="2000" i="1" dirty="0" smtClean="0"/>
              <a:t> Controlled </a:t>
            </a:r>
            <a:r>
              <a:rPr lang="en-US" sz="2000" i="1" dirty="0"/>
              <a:t>mating of two individuals</a:t>
            </a:r>
          </a:p>
          <a:p>
            <a:pPr marL="742950" lvl="1" indent="-285750" eaLnBrk="1" hangingPunct="1">
              <a:spcBef>
                <a:spcPct val="20000"/>
              </a:spcBef>
              <a:buFontTx/>
              <a:buChar char="–"/>
            </a:pPr>
            <a:r>
              <a:rPr lang="en-US" sz="2000" dirty="0">
                <a:ea typeface="ヒラギノ角ゴ Pro W3" charset="0"/>
                <a:cs typeface="ヒラギノ角ゴ Pro W3" charset="0"/>
              </a:rPr>
              <a:t>obtain desired genotype</a:t>
            </a:r>
          </a:p>
          <a:p>
            <a:pPr marL="742950" lvl="1" indent="-285750" eaLnBrk="1" hangingPunct="1">
              <a:spcBef>
                <a:spcPct val="20000"/>
              </a:spcBef>
              <a:buFontTx/>
              <a:buChar char="–"/>
            </a:pPr>
            <a:r>
              <a:rPr lang="en-US" sz="2000" dirty="0">
                <a:ea typeface="ヒラギノ角ゴ Pro W3" charset="0"/>
                <a:cs typeface="ヒラギノ角ゴ Pro W3" charset="0"/>
              </a:rPr>
              <a:t>deduce genotypes of parents</a:t>
            </a:r>
          </a:p>
          <a:p>
            <a:pPr marL="742950" lvl="1" indent="-285750" eaLnBrk="1" hangingPunct="1">
              <a:spcBef>
                <a:spcPct val="20000"/>
              </a:spcBef>
              <a:buFontTx/>
              <a:buChar char="–"/>
            </a:pPr>
            <a:endParaRPr lang="en-US" sz="2000" dirty="0">
              <a:ea typeface="ヒラギノ角ゴ Pro W3" charset="0"/>
              <a:cs typeface="ヒラギノ角ゴ Pro W3" charset="0"/>
            </a:endParaRPr>
          </a:p>
          <a:p>
            <a:pPr marL="342900" indent="-342900" eaLnBrk="1" hangingPunct="1">
              <a:spcBef>
                <a:spcPct val="20000"/>
              </a:spcBef>
              <a:buFontTx/>
              <a:buChar char="•"/>
            </a:pPr>
            <a:r>
              <a:rPr lang="en-US" sz="2000" b="1" i="1" u="sng" dirty="0" err="1">
                <a:ea typeface="ヒラギノ角ゴ Pro W3" charset="0"/>
                <a:cs typeface="ヒラギノ角ゴ Pro W3" charset="0"/>
              </a:rPr>
              <a:t>Selfing</a:t>
            </a:r>
            <a:r>
              <a:rPr lang="en-US" sz="2000" i="1" dirty="0">
                <a:ea typeface="ヒラギノ角ゴ Pro W3" charset="0"/>
                <a:cs typeface="ヒラギノ角ゴ Pro W3" charset="0"/>
              </a:rPr>
              <a:t>: individual with both reproductive organs reproduces (crosses) to itself</a:t>
            </a:r>
          </a:p>
          <a:p>
            <a:pPr marL="342900" indent="-342900" eaLnBrk="1" hangingPunct="1">
              <a:spcBef>
                <a:spcPct val="20000"/>
              </a:spcBef>
              <a:buFontTx/>
              <a:buChar char="•"/>
            </a:pPr>
            <a:endParaRPr lang="en-US" sz="2000" i="1" dirty="0">
              <a:ea typeface="ヒラギノ角ゴ Pro W3" charset="0"/>
              <a:cs typeface="ヒラギノ角ゴ Pro W3" charset="0"/>
            </a:endParaRPr>
          </a:p>
          <a:p>
            <a:pPr marL="342900" indent="-342900" eaLnBrk="1" hangingPunct="1">
              <a:spcBef>
                <a:spcPct val="20000"/>
              </a:spcBef>
              <a:buFontTx/>
              <a:buChar char="•"/>
            </a:pPr>
            <a:r>
              <a:rPr lang="en-US" sz="2000" i="1" dirty="0">
                <a:ea typeface="ヒラギノ角ゴ Pro W3" charset="0"/>
                <a:cs typeface="ヒラギノ角ゴ Pro W3" charset="0"/>
                <a:sym typeface="Symbol" charset="0"/>
              </a:rPr>
              <a:t>  symbol is used to indicate a cross</a:t>
            </a:r>
          </a:p>
          <a:p>
            <a:pPr marL="742950" lvl="1" indent="-285750" eaLnBrk="1" hangingPunct="1">
              <a:spcBef>
                <a:spcPct val="20000"/>
              </a:spcBef>
              <a:buFontTx/>
              <a:buChar char="–"/>
            </a:pPr>
            <a:r>
              <a:rPr lang="en-US" sz="2000" dirty="0">
                <a:ea typeface="ヒラギノ角ゴ Pro W3" charset="0"/>
                <a:cs typeface="ヒラギノ角ゴ Pro W3" charset="0"/>
                <a:sym typeface="Symbol" charset="0"/>
              </a:rPr>
              <a:t>a haploid mating: </a:t>
            </a:r>
            <a:r>
              <a:rPr lang="en-US" sz="2000" i="1" dirty="0">
                <a:ea typeface="ヒラギノ角ゴ Pro W3" charset="0"/>
                <a:cs typeface="ヒラギノ角ゴ Pro W3" charset="0"/>
                <a:sym typeface="Symbol" charset="0"/>
              </a:rPr>
              <a:t>A</a:t>
            </a:r>
            <a:r>
              <a:rPr lang="en-US" sz="2000" dirty="0">
                <a:ea typeface="ヒラギノ角ゴ Pro W3" charset="0"/>
                <a:cs typeface="ヒラギノ角ゴ Pro W3" charset="0"/>
                <a:sym typeface="Symbol" charset="0"/>
              </a:rPr>
              <a:t>  </a:t>
            </a:r>
            <a:r>
              <a:rPr lang="en-US" sz="2000" i="1" dirty="0">
                <a:ea typeface="ヒラギノ角ゴ Pro W3" charset="0"/>
                <a:cs typeface="ヒラギノ角ゴ Pro W3" charset="0"/>
                <a:sym typeface="Symbol" charset="0"/>
              </a:rPr>
              <a:t>a</a:t>
            </a:r>
          </a:p>
          <a:p>
            <a:pPr marL="742950" lvl="1" indent="-285750" eaLnBrk="1" hangingPunct="1">
              <a:spcBef>
                <a:spcPct val="20000"/>
              </a:spcBef>
              <a:buFontTx/>
              <a:buChar char="–"/>
            </a:pPr>
            <a:r>
              <a:rPr lang="en-US" sz="2000" dirty="0">
                <a:ea typeface="ヒラギノ角ゴ Pro W3" charset="0"/>
                <a:cs typeface="ヒラギノ角ゴ Pro W3" charset="0"/>
                <a:sym typeface="Symbol" charset="0"/>
              </a:rPr>
              <a:t>a diploid mating: </a:t>
            </a:r>
            <a:r>
              <a:rPr lang="en-US" sz="2000" i="1" dirty="0">
                <a:ea typeface="ヒラギノ角ゴ Pro W3" charset="0"/>
                <a:cs typeface="ヒラギノ角ゴ Pro W3" charset="0"/>
                <a:sym typeface="Symbol" charset="0"/>
              </a:rPr>
              <a:t>A/a</a:t>
            </a:r>
            <a:r>
              <a:rPr lang="en-US" sz="2000" dirty="0">
                <a:ea typeface="ヒラギノ角ゴ Pro W3" charset="0"/>
                <a:cs typeface="ヒラギノ角ゴ Pro W3" charset="0"/>
                <a:sym typeface="Symbol" charset="0"/>
              </a:rPr>
              <a:t>  </a:t>
            </a:r>
            <a:r>
              <a:rPr lang="en-US" sz="2000" i="1" dirty="0">
                <a:ea typeface="ヒラギノ角ゴ Pro W3" charset="0"/>
                <a:cs typeface="ヒラギノ角ゴ Pro W3" charset="0"/>
                <a:sym typeface="Symbol" charset="0"/>
              </a:rPr>
              <a:t>A/a</a:t>
            </a:r>
          </a:p>
          <a:p>
            <a:pPr marL="742950" lvl="1" indent="-285750" eaLnBrk="1" hangingPunct="1">
              <a:spcBef>
                <a:spcPct val="20000"/>
              </a:spcBef>
              <a:buFontTx/>
              <a:buChar char="–"/>
            </a:pPr>
            <a:endParaRPr lang="en-US" sz="2000" i="1" dirty="0">
              <a:ea typeface="ヒラギノ角ゴ Pro W3" charset="0"/>
              <a:cs typeface="ヒラギノ角ゴ Pro W3" charset="0"/>
              <a:sym typeface="Symbol" charset="0"/>
            </a:endParaRPr>
          </a:p>
          <a:p>
            <a:pPr marL="342900" indent="-342900" eaLnBrk="1" hangingPunct="1">
              <a:spcBef>
                <a:spcPct val="20000"/>
              </a:spcBef>
              <a:buFontTx/>
              <a:buChar char="•"/>
            </a:pPr>
            <a:r>
              <a:rPr lang="en-US" sz="2000" i="1" dirty="0">
                <a:ea typeface="ヒラギノ角ゴ Pro W3" charset="0"/>
                <a:cs typeface="ヒラギノ角ゴ Pro W3" charset="0"/>
                <a:sym typeface="Symbol" charset="0"/>
              </a:rPr>
              <a:t>A/– : – represents either A or a</a:t>
            </a:r>
          </a:p>
        </p:txBody>
      </p:sp>
      <p:pic>
        <p:nvPicPr>
          <p:cNvPr id="6" name="Picture 2" descr="figure_02_03"/>
          <p:cNvPicPr>
            <a:picLocks noChangeAspect="1" noChangeArrowheads="1"/>
          </p:cNvPicPr>
          <p:nvPr/>
        </p:nvPicPr>
        <p:blipFill rotWithShape="1">
          <a:blip r:embed="rId2">
            <a:extLst>
              <a:ext uri="{28A0092B-C50C-407E-A947-70E740481C1C}">
                <a14:useLocalDpi xmlns:a14="http://schemas.microsoft.com/office/drawing/2010/main" val="0"/>
              </a:ext>
            </a:extLst>
          </a:blip>
          <a:srcRect r="39187" b="10311"/>
          <a:stretch/>
        </p:blipFill>
        <p:spPr bwMode="auto">
          <a:xfrm>
            <a:off x="5737711" y="690722"/>
            <a:ext cx="2643078" cy="2466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7" name="Picture 2" descr="figure_02_03"/>
          <p:cNvPicPr>
            <a:picLocks noChangeAspect="1" noChangeArrowheads="1"/>
          </p:cNvPicPr>
          <p:nvPr/>
        </p:nvPicPr>
        <p:blipFill rotWithShape="1">
          <a:blip r:embed="rId2">
            <a:extLst>
              <a:ext uri="{28A0092B-C50C-407E-A947-70E740481C1C}">
                <a14:useLocalDpi xmlns:a14="http://schemas.microsoft.com/office/drawing/2010/main" val="0"/>
              </a:ext>
            </a:extLst>
          </a:blip>
          <a:srcRect l="67270" b="8328"/>
          <a:stretch/>
        </p:blipFill>
        <p:spPr bwMode="auto">
          <a:xfrm>
            <a:off x="5401097" y="3268878"/>
            <a:ext cx="1621862" cy="287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42720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igure_02_05"/>
          <p:cNvPicPr>
            <a:picLocks noChangeAspect="1" noChangeArrowheads="1"/>
          </p:cNvPicPr>
          <p:nvPr/>
        </p:nvPicPr>
        <p:blipFill rotWithShape="1">
          <a:blip r:embed="rId2">
            <a:extLst>
              <a:ext uri="{28A0092B-C50C-407E-A947-70E740481C1C}">
                <a14:useLocalDpi xmlns:a14="http://schemas.microsoft.com/office/drawing/2010/main" val="0"/>
              </a:ext>
            </a:extLst>
          </a:blip>
          <a:srcRect r="52257" b="8088"/>
          <a:stretch/>
        </p:blipFill>
        <p:spPr bwMode="auto">
          <a:xfrm>
            <a:off x="1185821" y="1048196"/>
            <a:ext cx="2877820" cy="44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 name="TextBox 4"/>
          <p:cNvSpPr txBox="1"/>
          <p:nvPr/>
        </p:nvSpPr>
        <p:spPr>
          <a:xfrm>
            <a:off x="4207653" y="1633033"/>
            <a:ext cx="4442755" cy="2308324"/>
          </a:xfrm>
          <a:prstGeom prst="rect">
            <a:avLst/>
          </a:prstGeom>
          <a:noFill/>
        </p:spPr>
        <p:txBody>
          <a:bodyPr wrap="none" rtlCol="0">
            <a:spAutoFit/>
          </a:bodyPr>
          <a:lstStyle/>
          <a:p>
            <a:r>
              <a:rPr lang="en-US" sz="2400" dirty="0" smtClean="0"/>
              <a:t>P = parents, parental generation</a:t>
            </a:r>
          </a:p>
          <a:p>
            <a:r>
              <a:rPr lang="en-US" sz="2400" dirty="0" smtClean="0"/>
              <a:t>F = filial generation (offspring)</a:t>
            </a:r>
          </a:p>
          <a:p>
            <a:endParaRPr lang="en-US" sz="2400" dirty="0"/>
          </a:p>
          <a:p>
            <a:r>
              <a:rPr lang="en-US" sz="2400" b="1" u="sng" dirty="0" smtClean="0"/>
              <a:t>Phenotypic Ratio:</a:t>
            </a:r>
          </a:p>
          <a:p>
            <a:r>
              <a:rPr lang="en-US" sz="2400" dirty="0" smtClean="0"/>
              <a:t>F1 result: all yellow</a:t>
            </a:r>
          </a:p>
          <a:p>
            <a:r>
              <a:rPr lang="en-US" sz="2400" dirty="0" smtClean="0"/>
              <a:t>F2 result: 6022 yellow, 2001 green</a:t>
            </a:r>
            <a:endParaRPr lang="en-US" sz="2400" dirty="0"/>
          </a:p>
        </p:txBody>
      </p:sp>
      <p:sp>
        <p:nvSpPr>
          <p:cNvPr id="6" name="TextBox 5"/>
          <p:cNvSpPr txBox="1"/>
          <p:nvPr/>
        </p:nvSpPr>
        <p:spPr>
          <a:xfrm>
            <a:off x="4620768" y="4157451"/>
            <a:ext cx="3604773" cy="369332"/>
          </a:xfrm>
          <a:prstGeom prst="rect">
            <a:avLst/>
          </a:prstGeom>
          <a:noFill/>
        </p:spPr>
        <p:txBody>
          <a:bodyPr wrap="none" rtlCol="0">
            <a:spAutoFit/>
          </a:bodyPr>
          <a:lstStyle/>
          <a:p>
            <a:r>
              <a:rPr lang="en-US" dirty="0" smtClean="0"/>
              <a:t>How can these results be explained?</a:t>
            </a:r>
            <a:endParaRPr lang="en-US" dirty="0"/>
          </a:p>
        </p:txBody>
      </p:sp>
    </p:spTree>
    <p:extLst>
      <p:ext uri="{BB962C8B-B14F-4D97-AF65-F5344CB8AC3E}">
        <p14:creationId xmlns:p14="http://schemas.microsoft.com/office/powerpoint/2010/main" val="10622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ure_02_05"/>
          <p:cNvPicPr>
            <a:picLocks noChangeAspect="1" noChangeArrowheads="1"/>
          </p:cNvPicPr>
          <p:nvPr/>
        </p:nvPicPr>
        <p:blipFill rotWithShape="1">
          <a:blip r:embed="rId2">
            <a:extLst>
              <a:ext uri="{28A0092B-C50C-407E-A947-70E740481C1C}">
                <a14:useLocalDpi xmlns:a14="http://schemas.microsoft.com/office/drawing/2010/main" val="0"/>
              </a:ext>
            </a:extLst>
          </a:blip>
          <a:srcRect l="49299" b="5899"/>
          <a:stretch/>
        </p:blipFill>
        <p:spPr bwMode="auto">
          <a:xfrm>
            <a:off x="734426" y="568326"/>
            <a:ext cx="3988983" cy="5614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 name="TextBox 2"/>
          <p:cNvSpPr txBox="1"/>
          <p:nvPr/>
        </p:nvSpPr>
        <p:spPr>
          <a:xfrm>
            <a:off x="5426524" y="723656"/>
            <a:ext cx="3168836" cy="5632311"/>
          </a:xfrm>
          <a:prstGeom prst="rect">
            <a:avLst/>
          </a:prstGeom>
          <a:noFill/>
        </p:spPr>
        <p:txBody>
          <a:bodyPr wrap="square" rtlCol="0">
            <a:spAutoFit/>
          </a:bodyPr>
          <a:lstStyle/>
          <a:p>
            <a:r>
              <a:rPr lang="en-US" dirty="0" smtClean="0"/>
              <a:t>individuals have two copies of each allele</a:t>
            </a:r>
          </a:p>
          <a:p>
            <a:endParaRPr lang="en-US" dirty="0"/>
          </a:p>
          <a:p>
            <a:r>
              <a:rPr lang="en-US" dirty="0" smtClean="0"/>
              <a:t>alleles separate into gametes equally (1:1 ratio) – </a:t>
            </a:r>
            <a:r>
              <a:rPr lang="en-US" u="sng" dirty="0" smtClean="0"/>
              <a:t>Mendel’s first law: equal segregation (Remember, this is due to the separation of homologous chromosomes during meiosis!)</a:t>
            </a:r>
          </a:p>
          <a:p>
            <a:endParaRPr lang="en-US" u="sng" dirty="0"/>
          </a:p>
          <a:p>
            <a:r>
              <a:rPr lang="en-US" dirty="0" smtClean="0"/>
              <a:t>Y is </a:t>
            </a:r>
            <a:r>
              <a:rPr lang="en-US" b="1" u="sng" dirty="0" smtClean="0"/>
              <a:t>dominant</a:t>
            </a:r>
            <a:r>
              <a:rPr lang="en-US" dirty="0" smtClean="0"/>
              <a:t> (yellow color prevails over green)</a:t>
            </a:r>
          </a:p>
          <a:p>
            <a:r>
              <a:rPr lang="en-US" dirty="0" smtClean="0"/>
              <a:t>y is </a:t>
            </a:r>
            <a:r>
              <a:rPr lang="en-US" b="1" u="sng" dirty="0" smtClean="0"/>
              <a:t>recessive</a:t>
            </a:r>
            <a:endParaRPr lang="en-US" dirty="0" smtClean="0"/>
          </a:p>
          <a:p>
            <a:endParaRPr lang="en-US" dirty="0"/>
          </a:p>
          <a:p>
            <a:r>
              <a:rPr lang="en-US" b="1" u="sng" dirty="0" smtClean="0"/>
              <a:t>Homozygous</a:t>
            </a:r>
            <a:r>
              <a:rPr lang="en-US" dirty="0" smtClean="0"/>
              <a:t> (Y/Y or y/y) </a:t>
            </a:r>
          </a:p>
          <a:p>
            <a:r>
              <a:rPr lang="en-US" dirty="0" smtClean="0"/>
              <a:t>two copies of the same allele</a:t>
            </a:r>
          </a:p>
          <a:p>
            <a:endParaRPr lang="en-US" dirty="0"/>
          </a:p>
          <a:p>
            <a:r>
              <a:rPr lang="en-US" b="1" u="sng" dirty="0" smtClean="0"/>
              <a:t>Heterozygous </a:t>
            </a:r>
            <a:r>
              <a:rPr lang="en-US" dirty="0" smtClean="0"/>
              <a:t> (Y/y) two different alleles</a:t>
            </a:r>
          </a:p>
          <a:p>
            <a:endParaRPr lang="en-US" b="1" u="sng" dirty="0"/>
          </a:p>
        </p:txBody>
      </p:sp>
    </p:spTree>
    <p:extLst>
      <p:ext uri="{BB962C8B-B14F-4D97-AF65-F5344CB8AC3E}">
        <p14:creationId xmlns:p14="http://schemas.microsoft.com/office/powerpoint/2010/main" val="263732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Genotypic vs Phenotypic Ratios</a:t>
            </a:r>
            <a:endParaRPr lang="en-US" dirty="0"/>
          </a:p>
        </p:txBody>
      </p:sp>
      <p:pic>
        <p:nvPicPr>
          <p:cNvPr id="3" name="Picture 2" descr="figure_02_05"/>
          <p:cNvPicPr>
            <a:picLocks noChangeAspect="1" noChangeArrowheads="1"/>
          </p:cNvPicPr>
          <p:nvPr/>
        </p:nvPicPr>
        <p:blipFill rotWithShape="1">
          <a:blip r:embed="rId2">
            <a:extLst>
              <a:ext uri="{28A0092B-C50C-407E-A947-70E740481C1C}">
                <a14:useLocalDpi xmlns:a14="http://schemas.microsoft.com/office/drawing/2010/main" val="0"/>
              </a:ext>
            </a:extLst>
          </a:blip>
          <a:srcRect l="49299" b="5899"/>
          <a:stretch/>
        </p:blipFill>
        <p:spPr bwMode="auto">
          <a:xfrm>
            <a:off x="1113873" y="1701609"/>
            <a:ext cx="3441094" cy="4843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 name="TextBox 3"/>
          <p:cNvSpPr txBox="1"/>
          <p:nvPr/>
        </p:nvSpPr>
        <p:spPr>
          <a:xfrm>
            <a:off x="5350042" y="2037347"/>
            <a:ext cx="3336758" cy="2031325"/>
          </a:xfrm>
          <a:prstGeom prst="rect">
            <a:avLst/>
          </a:prstGeom>
          <a:noFill/>
        </p:spPr>
        <p:txBody>
          <a:bodyPr wrap="square" rtlCol="0">
            <a:spAutoFit/>
          </a:bodyPr>
          <a:lstStyle/>
          <a:p>
            <a:r>
              <a:rPr lang="en-US" dirty="0" smtClean="0"/>
              <a:t>Genotypic ratio: # of each genotype that results from the cross</a:t>
            </a:r>
          </a:p>
          <a:p>
            <a:endParaRPr lang="en-US" dirty="0"/>
          </a:p>
          <a:p>
            <a:r>
              <a:rPr lang="en-US" dirty="0" smtClean="0"/>
              <a:t>Phenotypic ratio: # of each phenotype that results from the cross</a:t>
            </a:r>
            <a:endParaRPr lang="en-US" dirty="0"/>
          </a:p>
        </p:txBody>
      </p:sp>
      <p:sp>
        <p:nvSpPr>
          <p:cNvPr id="5" name="TextBox 4"/>
          <p:cNvSpPr txBox="1"/>
          <p:nvPr/>
        </p:nvSpPr>
        <p:spPr>
          <a:xfrm>
            <a:off x="5350042" y="4581625"/>
            <a:ext cx="3100939" cy="646331"/>
          </a:xfrm>
          <a:prstGeom prst="rect">
            <a:avLst/>
          </a:prstGeom>
          <a:noFill/>
        </p:spPr>
        <p:txBody>
          <a:bodyPr wrap="square" rtlCol="0">
            <a:spAutoFit/>
          </a:bodyPr>
          <a:lstStyle/>
          <a:p>
            <a:r>
              <a:rPr lang="en-US" dirty="0" smtClean="0"/>
              <a:t>Genotypic and phenotypic ratio of F1 self cross?</a:t>
            </a:r>
            <a:endParaRPr lang="en-US" dirty="0"/>
          </a:p>
        </p:txBody>
      </p:sp>
      <p:sp>
        <p:nvSpPr>
          <p:cNvPr id="6" name="Rectangle 5"/>
          <p:cNvSpPr/>
          <p:nvPr/>
        </p:nvSpPr>
        <p:spPr>
          <a:xfrm>
            <a:off x="741145" y="4138863"/>
            <a:ext cx="2531444" cy="256994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0644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8229600" cy="1143000"/>
          </a:xfrm>
        </p:spPr>
        <p:txBody>
          <a:bodyPr>
            <a:normAutofit fontScale="90000"/>
          </a:bodyPr>
          <a:lstStyle/>
          <a:p>
            <a:r>
              <a:rPr lang="en-US" dirty="0" smtClean="0"/>
              <a:t>What is the genotypic ratio of the F2 self cross?</a:t>
            </a:r>
            <a:endParaRPr lang="en-US" dirty="0"/>
          </a:p>
        </p:txBody>
      </p:sp>
      <p:sp>
        <p:nvSpPr>
          <p:cNvPr id="3" name="TPAnswers"/>
          <p:cNvSpPr>
            <a:spLocks noGrp="1"/>
          </p:cNvSpPr>
          <p:nvPr>
            <p:ph type="body" idx="1"/>
            <p:custDataLst>
              <p:tags r:id="rId3"/>
            </p:custDataLst>
          </p:nvPr>
        </p:nvSpPr>
        <p:spPr>
          <a:xfrm>
            <a:off x="630455" y="1908968"/>
            <a:ext cx="4114800" cy="4525963"/>
          </a:xfrm>
        </p:spPr>
        <p:txBody>
          <a:bodyPr/>
          <a:lstStyle/>
          <a:p>
            <a:pPr marL="514350" indent="-514350">
              <a:buFont typeface="Arial"/>
              <a:buAutoNum type="alphaUcPeriod"/>
            </a:pPr>
            <a:r>
              <a:rPr lang="en-US" dirty="0" smtClean="0"/>
              <a:t>1:1</a:t>
            </a:r>
          </a:p>
          <a:p>
            <a:pPr marL="514350" indent="-514350">
              <a:buFont typeface="Arial"/>
              <a:buAutoNum type="alphaUcPeriod"/>
            </a:pPr>
            <a:r>
              <a:rPr lang="en-US" dirty="0" smtClean="0"/>
              <a:t>2:1</a:t>
            </a:r>
          </a:p>
          <a:p>
            <a:pPr marL="514350" indent="-514350">
              <a:buFont typeface="Arial"/>
              <a:buAutoNum type="alphaUcPeriod"/>
            </a:pPr>
            <a:r>
              <a:rPr lang="en-US" dirty="0" smtClean="0"/>
              <a:t>1:2:1</a:t>
            </a:r>
          </a:p>
          <a:p>
            <a:pPr marL="514350" indent="-514350">
              <a:buFont typeface="Arial"/>
              <a:buAutoNum type="alphaUcPeriod"/>
            </a:pPr>
            <a:r>
              <a:rPr lang="en-US" dirty="0" smtClean="0"/>
              <a:t>1:1:1:1</a:t>
            </a:r>
          </a:p>
          <a:p>
            <a:pPr marL="514350" indent="-514350">
              <a:buFont typeface="Arial"/>
              <a:buAutoNum type="alphaUcPeriod"/>
            </a:pPr>
            <a:r>
              <a:rPr lang="en-US" dirty="0" smtClean="0"/>
              <a:t>2:2</a:t>
            </a:r>
          </a:p>
          <a:p>
            <a:pPr marL="514350" indent="-514350">
              <a:buFont typeface="Arial"/>
              <a:buAutoNum type="alphaUcPeriod"/>
            </a:pPr>
            <a:r>
              <a:rPr lang="en-US" dirty="0" smtClean="0"/>
              <a:t>3:1</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31349837"/>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16401" name="Chart" r:id="rId7" imgW="4571952" imgH="5143584" progId="MSGraph.Chart.8">
                  <p:embed followColorScheme="full"/>
                </p:oleObj>
              </mc:Choice>
              <mc:Fallback>
                <p:oleObj name="Chart" r:id="rId7" imgW="4571952" imgH="5143584" progId="MSGraph.Chart.8">
                  <p:embed followColorScheme="full"/>
                  <p:pic>
                    <p:nvPicPr>
                      <p:cNvPr id="0" name=""/>
                      <p:cNvPicPr/>
                      <p:nvPr/>
                    </p:nvPicPr>
                    <p:blipFill>
                      <a:blip r:embed="rId8"/>
                      <a:stretch>
                        <a:fillRect/>
                      </a:stretch>
                    </p:blipFill>
                    <p:spPr>
                      <a:xfrm>
                        <a:off x="4508500" y="1600200"/>
                        <a:ext cx="4572000" cy="5143500"/>
                      </a:xfrm>
                      <a:prstGeom prst="rect">
                        <a:avLst/>
                      </a:prstGeom>
                    </p:spPr>
                  </p:pic>
                </p:oleObj>
              </mc:Fallback>
            </mc:AlternateContent>
          </a:graphicData>
        </a:graphic>
      </p:graphicFrame>
      <p:pic>
        <p:nvPicPr>
          <p:cNvPr id="5" name="Picture 4" descr="figure_02_05"/>
          <p:cNvPicPr>
            <a:picLocks noChangeAspect="1" noChangeArrowheads="1"/>
          </p:cNvPicPr>
          <p:nvPr/>
        </p:nvPicPr>
        <p:blipFill rotWithShape="1">
          <a:blip r:embed="rId9">
            <a:extLst>
              <a:ext uri="{28A0092B-C50C-407E-A947-70E740481C1C}">
                <a14:useLocalDpi xmlns:a14="http://schemas.microsoft.com/office/drawing/2010/main" val="0"/>
              </a:ext>
            </a:extLst>
          </a:blip>
          <a:srcRect l="49299" t="53148" r="19745" b="5899"/>
          <a:stretch/>
        </p:blipFill>
        <p:spPr bwMode="auto">
          <a:xfrm>
            <a:off x="2687855" y="2541068"/>
            <a:ext cx="2100965" cy="2107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CAI1"/>
          <p:cNvSpPr/>
          <p:nvPr>
            <p:custDataLst>
              <p:tags r:id="rId5"/>
            </p:custDataLst>
          </p:nvPr>
        </p:nvSpPr>
        <p:spPr>
          <a:xfrm rot="10800000">
            <a:off x="254535" y="3184217"/>
            <a:ext cx="469900" cy="4699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gradFill flip="none" rotWithShape="1">
            <a:gsLst>
              <a:gs pos="0">
                <a:srgbClr val="00C800"/>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p14="http://schemas.microsoft.com/office/powerpoint/2010/main" val="384802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8229600" cy="1143000"/>
          </a:xfrm>
        </p:spPr>
        <p:txBody>
          <a:bodyPr>
            <a:normAutofit fontScale="90000"/>
          </a:bodyPr>
          <a:lstStyle/>
          <a:p>
            <a:r>
              <a:rPr lang="en-US" dirty="0" smtClean="0"/>
              <a:t>What is the phenotypic ratio of the F2 self cross</a:t>
            </a:r>
            <a:endParaRPr lang="en-US" dirty="0"/>
          </a:p>
        </p:txBody>
      </p:sp>
      <p:sp>
        <p:nvSpPr>
          <p:cNvPr id="3" name="TPAnswers"/>
          <p:cNvSpPr>
            <a:spLocks noGrp="1"/>
          </p:cNvSpPr>
          <p:nvPr>
            <p:ph type="body" idx="1"/>
            <p:custDataLst>
              <p:tags r:id="rId3"/>
            </p:custDataLst>
          </p:nvPr>
        </p:nvSpPr>
        <p:spPr>
          <a:xfrm>
            <a:off x="457200" y="1600200"/>
            <a:ext cx="4114800" cy="4525963"/>
          </a:xfrm>
        </p:spPr>
        <p:txBody>
          <a:bodyPr/>
          <a:lstStyle/>
          <a:p>
            <a:pPr marL="514350" indent="-514350">
              <a:buFont typeface="Arial"/>
              <a:buAutoNum type="alphaUcPeriod"/>
            </a:pPr>
            <a:r>
              <a:rPr lang="en-US" dirty="0"/>
              <a:t>1:1</a:t>
            </a:r>
          </a:p>
          <a:p>
            <a:pPr marL="514350" indent="-514350">
              <a:buFont typeface="Arial"/>
              <a:buAutoNum type="alphaUcPeriod"/>
            </a:pPr>
            <a:r>
              <a:rPr lang="en-US" dirty="0"/>
              <a:t>2:1</a:t>
            </a:r>
          </a:p>
          <a:p>
            <a:pPr marL="514350" indent="-514350">
              <a:buFont typeface="Arial"/>
              <a:buAutoNum type="alphaUcPeriod"/>
            </a:pPr>
            <a:r>
              <a:rPr lang="en-US" dirty="0"/>
              <a:t>1:2:1</a:t>
            </a:r>
          </a:p>
          <a:p>
            <a:pPr marL="514350" indent="-514350">
              <a:buFont typeface="Arial"/>
              <a:buAutoNum type="alphaUcPeriod"/>
            </a:pPr>
            <a:r>
              <a:rPr lang="en-US" dirty="0"/>
              <a:t>1:1:1:1</a:t>
            </a:r>
          </a:p>
          <a:p>
            <a:pPr marL="514350" indent="-514350">
              <a:buFont typeface="Arial"/>
              <a:buAutoNum type="alphaUcPeriod"/>
            </a:pPr>
            <a:r>
              <a:rPr lang="en-US" dirty="0"/>
              <a:t>2:2</a:t>
            </a:r>
          </a:p>
          <a:p>
            <a:pPr marL="514350" indent="-514350">
              <a:buFont typeface="Arial"/>
              <a:buAutoNum type="alphaUcPeriod"/>
            </a:pPr>
            <a:r>
              <a:rPr lang="en-US" dirty="0"/>
              <a:t>3:1</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092530531"/>
              </p:ext>
            </p:extLst>
          </p:nvPr>
        </p:nvGraphicFramePr>
        <p:xfrm>
          <a:off x="4335245" y="1821581"/>
          <a:ext cx="4572000" cy="5143500"/>
        </p:xfrm>
        <a:graphic>
          <a:graphicData uri="http://schemas.openxmlformats.org/presentationml/2006/ole">
            <mc:AlternateContent xmlns:mc="http://schemas.openxmlformats.org/markup-compatibility/2006">
              <mc:Choice xmlns:v="urn:schemas-microsoft-com:vml" Requires="v">
                <p:oleObj spid="_x0000_s17424" name="Chart" r:id="rId7" imgW="4571952" imgH="5143584" progId="MSGraph.Chart.8">
                  <p:embed followColorScheme="full"/>
                </p:oleObj>
              </mc:Choice>
              <mc:Fallback>
                <p:oleObj name="Chart" r:id="rId7" imgW="4571952" imgH="5143584" progId="MSGraph.Chart.8">
                  <p:embed followColorScheme="full"/>
                  <p:pic>
                    <p:nvPicPr>
                      <p:cNvPr id="0" name=""/>
                      <p:cNvPicPr/>
                      <p:nvPr/>
                    </p:nvPicPr>
                    <p:blipFill>
                      <a:blip r:embed="rId8"/>
                      <a:stretch>
                        <a:fillRect/>
                      </a:stretch>
                    </p:blipFill>
                    <p:spPr>
                      <a:xfrm>
                        <a:off x="4335245" y="1821581"/>
                        <a:ext cx="4572000" cy="5143500"/>
                      </a:xfrm>
                      <a:prstGeom prst="rect">
                        <a:avLst/>
                      </a:prstGeom>
                    </p:spPr>
                  </p:pic>
                </p:oleObj>
              </mc:Fallback>
            </mc:AlternateContent>
          </a:graphicData>
        </a:graphic>
      </p:graphicFrame>
      <p:pic>
        <p:nvPicPr>
          <p:cNvPr id="5" name="Picture 4" descr="figure_02_05"/>
          <p:cNvPicPr>
            <a:picLocks noChangeAspect="1" noChangeArrowheads="1"/>
          </p:cNvPicPr>
          <p:nvPr/>
        </p:nvPicPr>
        <p:blipFill rotWithShape="1">
          <a:blip r:embed="rId9">
            <a:extLst>
              <a:ext uri="{28A0092B-C50C-407E-A947-70E740481C1C}">
                <a14:useLocalDpi xmlns:a14="http://schemas.microsoft.com/office/drawing/2010/main" val="0"/>
              </a:ext>
            </a:extLst>
          </a:blip>
          <a:srcRect l="49299" t="53148" r="19745" b="5899"/>
          <a:stretch/>
        </p:blipFill>
        <p:spPr bwMode="auto">
          <a:xfrm>
            <a:off x="2687855" y="2541068"/>
            <a:ext cx="2100965" cy="2107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CAI1"/>
          <p:cNvSpPr/>
          <p:nvPr>
            <p:custDataLst>
              <p:tags r:id="rId5"/>
            </p:custDataLst>
          </p:nvPr>
        </p:nvSpPr>
        <p:spPr>
          <a:xfrm rot="10800000">
            <a:off x="81280" y="4631098"/>
            <a:ext cx="469900" cy="4699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gradFill flip="none" rotWithShape="1">
            <a:gsLst>
              <a:gs pos="0">
                <a:srgbClr val="00C800"/>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p14="http://schemas.microsoft.com/office/powerpoint/2010/main" val="128222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49"/>
          <p:cNvSpPr/>
          <p:nvPr/>
        </p:nvSpPr>
        <p:spPr bwMode="auto">
          <a:xfrm>
            <a:off x="4508378" y="5066984"/>
            <a:ext cx="778782" cy="1526827"/>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a:ea typeface="MS PGothic" panose="020B0600070205080204" pitchFamily="34" charset="-128"/>
            </a:endParaRPr>
          </a:p>
        </p:txBody>
      </p:sp>
      <p:sp>
        <p:nvSpPr>
          <p:cNvPr id="49" name="Oval 48"/>
          <p:cNvSpPr/>
          <p:nvPr/>
        </p:nvSpPr>
        <p:spPr bwMode="auto">
          <a:xfrm>
            <a:off x="5762086" y="5038018"/>
            <a:ext cx="803076" cy="1526827"/>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a:ea typeface="MS PGothic" panose="020B0600070205080204" pitchFamily="34" charset="-128"/>
            </a:endParaRPr>
          </a:p>
        </p:txBody>
      </p:sp>
      <p:sp>
        <p:nvSpPr>
          <p:cNvPr id="48" name="Oval 47"/>
          <p:cNvSpPr/>
          <p:nvPr/>
        </p:nvSpPr>
        <p:spPr bwMode="auto">
          <a:xfrm>
            <a:off x="7072911" y="5055329"/>
            <a:ext cx="789381" cy="1526827"/>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a:ea typeface="MS PGothic" panose="020B0600070205080204" pitchFamily="34" charset="-128"/>
            </a:endParaRPr>
          </a:p>
        </p:txBody>
      </p:sp>
      <p:sp>
        <p:nvSpPr>
          <p:cNvPr id="47" name="Oval 46"/>
          <p:cNvSpPr/>
          <p:nvPr/>
        </p:nvSpPr>
        <p:spPr bwMode="auto">
          <a:xfrm>
            <a:off x="8063226" y="4989984"/>
            <a:ext cx="832340" cy="1526827"/>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a:ea typeface="MS PGothic" panose="020B0600070205080204" pitchFamily="34" charset="-128"/>
            </a:endParaRPr>
          </a:p>
        </p:txBody>
      </p:sp>
      <p:sp>
        <p:nvSpPr>
          <p:cNvPr id="34" name="Oval 33"/>
          <p:cNvSpPr/>
          <p:nvPr/>
        </p:nvSpPr>
        <p:spPr bwMode="auto">
          <a:xfrm>
            <a:off x="6723558" y="3394137"/>
            <a:ext cx="1339668" cy="1526827"/>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a:ea typeface="MS PGothic" panose="020B0600070205080204" pitchFamily="34" charset="-128"/>
            </a:endParaRPr>
          </a:p>
        </p:txBody>
      </p:sp>
      <p:sp>
        <p:nvSpPr>
          <p:cNvPr id="33" name="Oval 32"/>
          <p:cNvSpPr/>
          <p:nvPr/>
        </p:nvSpPr>
        <p:spPr bwMode="auto">
          <a:xfrm>
            <a:off x="4669577" y="3393156"/>
            <a:ext cx="1339668" cy="1526827"/>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a:ea typeface="MS PGothic" panose="020B0600070205080204" pitchFamily="34" charset="-128"/>
            </a:endParaRPr>
          </a:p>
        </p:txBody>
      </p:sp>
      <p:sp>
        <p:nvSpPr>
          <p:cNvPr id="3" name="TextBox 2"/>
          <p:cNvSpPr txBox="1"/>
          <p:nvPr/>
        </p:nvSpPr>
        <p:spPr>
          <a:xfrm>
            <a:off x="578186" y="262383"/>
            <a:ext cx="7818968" cy="830997"/>
          </a:xfrm>
          <a:prstGeom prst="rect">
            <a:avLst/>
          </a:prstGeom>
          <a:noFill/>
        </p:spPr>
        <p:txBody>
          <a:bodyPr wrap="none" rtlCol="0">
            <a:spAutoFit/>
          </a:bodyPr>
          <a:lstStyle/>
          <a:p>
            <a:pPr algn="ctr"/>
            <a:r>
              <a:rPr lang="en-US" sz="2400" dirty="0" smtClean="0"/>
              <a:t>Remember that “alleles” are really genes! On Chromosomes!</a:t>
            </a:r>
          </a:p>
          <a:p>
            <a:pPr algn="ctr"/>
            <a:r>
              <a:rPr lang="en-US" sz="2400" dirty="0" smtClean="0"/>
              <a:t>Segregating equally into gametes during meiosis!</a:t>
            </a:r>
          </a:p>
        </p:txBody>
      </p:sp>
      <p:sp>
        <p:nvSpPr>
          <p:cNvPr id="4" name="TextBox 3"/>
          <p:cNvSpPr txBox="1"/>
          <p:nvPr/>
        </p:nvSpPr>
        <p:spPr>
          <a:xfrm>
            <a:off x="641946" y="1218510"/>
            <a:ext cx="2397066" cy="369332"/>
          </a:xfrm>
          <a:prstGeom prst="rect">
            <a:avLst/>
          </a:prstGeom>
          <a:noFill/>
        </p:spPr>
        <p:txBody>
          <a:bodyPr wrap="none" rtlCol="0">
            <a:spAutoFit/>
          </a:bodyPr>
          <a:lstStyle/>
          <a:p>
            <a:r>
              <a:rPr lang="en-US" dirty="0" smtClean="0"/>
              <a:t>Example: Cystic Fibrosis</a:t>
            </a:r>
          </a:p>
        </p:txBody>
      </p:sp>
      <p:sp>
        <p:nvSpPr>
          <p:cNvPr id="2" name="TextBox 1"/>
          <p:cNvSpPr txBox="1"/>
          <p:nvPr/>
        </p:nvSpPr>
        <p:spPr>
          <a:xfrm>
            <a:off x="507329" y="1678029"/>
            <a:ext cx="1981707" cy="4801314"/>
          </a:xfrm>
          <a:prstGeom prst="rect">
            <a:avLst/>
          </a:prstGeom>
          <a:noFill/>
        </p:spPr>
        <p:txBody>
          <a:bodyPr wrap="square" rtlCol="0">
            <a:spAutoFit/>
          </a:bodyPr>
          <a:lstStyle/>
          <a:p>
            <a:r>
              <a:rPr lang="en-US" dirty="0" smtClean="0"/>
              <a:t>F = </a:t>
            </a:r>
            <a:r>
              <a:rPr lang="en-US" dirty="0" err="1" smtClean="0"/>
              <a:t>wildtype</a:t>
            </a:r>
            <a:r>
              <a:rPr lang="en-US" dirty="0" smtClean="0"/>
              <a:t>,</a:t>
            </a:r>
          </a:p>
          <a:p>
            <a:r>
              <a:rPr lang="en-US" dirty="0" smtClean="0"/>
              <a:t>f = affected</a:t>
            </a:r>
          </a:p>
          <a:p>
            <a:endParaRPr lang="en-US" dirty="0"/>
          </a:p>
          <a:p>
            <a:r>
              <a:rPr lang="en-US" dirty="0" smtClean="0"/>
              <a:t>Unaffected: FF</a:t>
            </a:r>
          </a:p>
          <a:p>
            <a:r>
              <a:rPr lang="en-US" dirty="0" smtClean="0"/>
              <a:t>Carrier: </a:t>
            </a:r>
            <a:r>
              <a:rPr lang="en-US" dirty="0" err="1" smtClean="0"/>
              <a:t>Ff</a:t>
            </a:r>
            <a:endParaRPr lang="en-US" dirty="0" smtClean="0"/>
          </a:p>
          <a:p>
            <a:r>
              <a:rPr lang="en-US" dirty="0" smtClean="0"/>
              <a:t>Affected: </a:t>
            </a:r>
            <a:r>
              <a:rPr lang="en-US" dirty="0" err="1" smtClean="0"/>
              <a:t>ff</a:t>
            </a:r>
            <a:endParaRPr lang="en-US" dirty="0" smtClean="0"/>
          </a:p>
          <a:p>
            <a:endParaRPr lang="en-US" dirty="0"/>
          </a:p>
          <a:p>
            <a:r>
              <a:rPr lang="en-US" dirty="0" smtClean="0"/>
              <a:t>What is “f” on the molecular level?</a:t>
            </a:r>
          </a:p>
          <a:p>
            <a:endParaRPr lang="en-US" dirty="0"/>
          </a:p>
          <a:p>
            <a:r>
              <a:rPr lang="en-US" dirty="0" smtClean="0"/>
              <a:t>Mutations: F508del,</a:t>
            </a:r>
            <a:endParaRPr lang="en-US" dirty="0"/>
          </a:p>
          <a:p>
            <a:r>
              <a:rPr lang="en-US" dirty="0" smtClean="0"/>
              <a:t>G542X, and 1900 others</a:t>
            </a:r>
            <a:endParaRPr lang="en-US" dirty="0"/>
          </a:p>
          <a:p>
            <a:endParaRPr lang="en-US" dirty="0" smtClean="0"/>
          </a:p>
          <a:p>
            <a:r>
              <a:rPr lang="en-US" dirty="0" smtClean="0"/>
              <a:t>What did Mendel know??</a:t>
            </a:r>
            <a:endParaRPr lang="en-US" dirty="0"/>
          </a:p>
        </p:txBody>
      </p:sp>
      <p:sp>
        <p:nvSpPr>
          <p:cNvPr id="6" name="TextBox 5"/>
          <p:cNvSpPr txBox="1"/>
          <p:nvPr/>
        </p:nvSpPr>
        <p:spPr>
          <a:xfrm>
            <a:off x="5416758" y="1149177"/>
            <a:ext cx="1736373" cy="369332"/>
          </a:xfrm>
          <a:prstGeom prst="rect">
            <a:avLst/>
          </a:prstGeom>
          <a:noFill/>
        </p:spPr>
        <p:txBody>
          <a:bodyPr wrap="none" rtlCol="0">
            <a:spAutoFit/>
          </a:bodyPr>
          <a:lstStyle/>
          <a:p>
            <a:r>
              <a:rPr lang="en-US" dirty="0" smtClean="0"/>
              <a:t>Carrier gametes:</a:t>
            </a:r>
            <a:endParaRPr lang="en-US" dirty="0"/>
          </a:p>
        </p:txBody>
      </p:sp>
      <p:sp>
        <p:nvSpPr>
          <p:cNvPr id="7" name="Oval 6"/>
          <p:cNvSpPr/>
          <p:nvPr/>
        </p:nvSpPr>
        <p:spPr bwMode="auto">
          <a:xfrm>
            <a:off x="5418387" y="1548465"/>
            <a:ext cx="1828800" cy="1769413"/>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a:ea typeface="MS PGothic" panose="020B0600070205080204" pitchFamily="34" charset="-128"/>
            </a:endParaRPr>
          </a:p>
        </p:txBody>
      </p:sp>
      <p:sp>
        <p:nvSpPr>
          <p:cNvPr id="8" name="Oval 7"/>
          <p:cNvSpPr/>
          <p:nvPr/>
        </p:nvSpPr>
        <p:spPr bwMode="auto">
          <a:xfrm rot="550636">
            <a:off x="6119984" y="1984805"/>
            <a:ext cx="104503" cy="593624"/>
          </a:xfrm>
          <a:prstGeom prst="ellipse">
            <a:avLst/>
          </a:prstGeom>
          <a:solidFill>
            <a:schemeClr val="accent2"/>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9" name="Oval 8"/>
          <p:cNvSpPr/>
          <p:nvPr/>
        </p:nvSpPr>
        <p:spPr bwMode="auto">
          <a:xfrm rot="21246827">
            <a:off x="6119985" y="2572514"/>
            <a:ext cx="104503" cy="593624"/>
          </a:xfrm>
          <a:prstGeom prst="ellipse">
            <a:avLst/>
          </a:prstGeom>
          <a:solidFill>
            <a:schemeClr val="accent2"/>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12" name="Oval 11"/>
          <p:cNvSpPr/>
          <p:nvPr/>
        </p:nvSpPr>
        <p:spPr bwMode="auto">
          <a:xfrm rot="461308">
            <a:off x="6512910" y="1962416"/>
            <a:ext cx="104503" cy="593624"/>
          </a:xfrm>
          <a:prstGeom prst="ellipse">
            <a:avLst/>
          </a:prstGeom>
          <a:solidFill>
            <a:srgbClr val="00B0F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13" name="Oval 12"/>
          <p:cNvSpPr/>
          <p:nvPr/>
        </p:nvSpPr>
        <p:spPr bwMode="auto">
          <a:xfrm rot="20719313">
            <a:off x="6561320" y="2582964"/>
            <a:ext cx="104503" cy="593624"/>
          </a:xfrm>
          <a:prstGeom prst="ellipse">
            <a:avLst/>
          </a:prstGeom>
          <a:solidFill>
            <a:srgbClr val="00B0F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15" name="Oval 14"/>
          <p:cNvSpPr/>
          <p:nvPr/>
        </p:nvSpPr>
        <p:spPr bwMode="auto">
          <a:xfrm rot="21165116">
            <a:off x="5990542" y="1959091"/>
            <a:ext cx="104503" cy="593624"/>
          </a:xfrm>
          <a:prstGeom prst="ellipse">
            <a:avLst/>
          </a:prstGeom>
          <a:solidFill>
            <a:schemeClr val="accent2"/>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16" name="Oval 15"/>
          <p:cNvSpPr/>
          <p:nvPr/>
        </p:nvSpPr>
        <p:spPr bwMode="auto">
          <a:xfrm rot="289931">
            <a:off x="6042793" y="2572514"/>
            <a:ext cx="104503" cy="593624"/>
          </a:xfrm>
          <a:prstGeom prst="ellipse">
            <a:avLst/>
          </a:prstGeom>
          <a:solidFill>
            <a:schemeClr val="accent2"/>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17" name="Oval 16"/>
          <p:cNvSpPr/>
          <p:nvPr/>
        </p:nvSpPr>
        <p:spPr bwMode="auto">
          <a:xfrm>
            <a:off x="6070230" y="2509014"/>
            <a:ext cx="104503" cy="138831"/>
          </a:xfrm>
          <a:prstGeom prst="ellipse">
            <a:avLst/>
          </a:prstGeom>
          <a:solidFill>
            <a:schemeClr val="accent2"/>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18" name="Oval 17"/>
          <p:cNvSpPr/>
          <p:nvPr/>
        </p:nvSpPr>
        <p:spPr bwMode="auto">
          <a:xfrm rot="21066169">
            <a:off x="6415382" y="1954871"/>
            <a:ext cx="104503" cy="593624"/>
          </a:xfrm>
          <a:prstGeom prst="ellipse">
            <a:avLst/>
          </a:prstGeom>
          <a:solidFill>
            <a:srgbClr val="00B0F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19" name="Oval 18"/>
          <p:cNvSpPr/>
          <p:nvPr/>
        </p:nvSpPr>
        <p:spPr bwMode="auto">
          <a:xfrm rot="372164">
            <a:off x="6421418" y="2582964"/>
            <a:ext cx="104503" cy="593624"/>
          </a:xfrm>
          <a:prstGeom prst="ellipse">
            <a:avLst/>
          </a:prstGeom>
          <a:solidFill>
            <a:srgbClr val="00B0F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20" name="Oval 19"/>
          <p:cNvSpPr/>
          <p:nvPr/>
        </p:nvSpPr>
        <p:spPr bwMode="auto">
          <a:xfrm>
            <a:off x="6467634" y="2509014"/>
            <a:ext cx="104503" cy="138831"/>
          </a:xfrm>
          <a:prstGeom prst="ellipse">
            <a:avLst/>
          </a:prstGeom>
          <a:solidFill>
            <a:srgbClr val="00B0F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22" name="TextBox 21"/>
          <p:cNvSpPr txBox="1"/>
          <p:nvPr/>
        </p:nvSpPr>
        <p:spPr>
          <a:xfrm>
            <a:off x="5881042" y="1726511"/>
            <a:ext cx="854721" cy="369332"/>
          </a:xfrm>
          <a:prstGeom prst="rect">
            <a:avLst/>
          </a:prstGeom>
          <a:noFill/>
        </p:spPr>
        <p:txBody>
          <a:bodyPr wrap="none" rtlCol="0">
            <a:spAutoFit/>
          </a:bodyPr>
          <a:lstStyle/>
          <a:p>
            <a:r>
              <a:rPr lang="en-US" dirty="0" smtClean="0"/>
              <a:t>F </a:t>
            </a:r>
            <a:r>
              <a:rPr lang="en-US" dirty="0" err="1" smtClean="0"/>
              <a:t>F</a:t>
            </a:r>
            <a:r>
              <a:rPr lang="en-US" dirty="0" smtClean="0"/>
              <a:t>   </a:t>
            </a:r>
            <a:r>
              <a:rPr lang="en-US" dirty="0" err="1" smtClean="0"/>
              <a:t>f</a:t>
            </a:r>
            <a:r>
              <a:rPr lang="en-US" dirty="0" smtClean="0"/>
              <a:t>  </a:t>
            </a:r>
            <a:r>
              <a:rPr lang="en-US" dirty="0" err="1" smtClean="0"/>
              <a:t>f</a:t>
            </a:r>
            <a:endParaRPr lang="en-US" dirty="0"/>
          </a:p>
        </p:txBody>
      </p:sp>
      <p:sp>
        <p:nvSpPr>
          <p:cNvPr id="23" name="Oval 22"/>
          <p:cNvSpPr/>
          <p:nvPr/>
        </p:nvSpPr>
        <p:spPr bwMode="auto">
          <a:xfrm rot="550636">
            <a:off x="5336914" y="3554477"/>
            <a:ext cx="104503" cy="593624"/>
          </a:xfrm>
          <a:prstGeom prst="ellipse">
            <a:avLst/>
          </a:prstGeom>
          <a:solidFill>
            <a:schemeClr val="accent2"/>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24" name="Oval 23"/>
          <p:cNvSpPr/>
          <p:nvPr/>
        </p:nvSpPr>
        <p:spPr bwMode="auto">
          <a:xfrm rot="21246827">
            <a:off x="5336915" y="4142186"/>
            <a:ext cx="104503" cy="593624"/>
          </a:xfrm>
          <a:prstGeom prst="ellipse">
            <a:avLst/>
          </a:prstGeom>
          <a:solidFill>
            <a:schemeClr val="accent2"/>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25" name="Oval 24"/>
          <p:cNvSpPr/>
          <p:nvPr/>
        </p:nvSpPr>
        <p:spPr bwMode="auto">
          <a:xfrm rot="21165116">
            <a:off x="5207472" y="3528763"/>
            <a:ext cx="104503" cy="593624"/>
          </a:xfrm>
          <a:prstGeom prst="ellipse">
            <a:avLst/>
          </a:prstGeom>
          <a:solidFill>
            <a:schemeClr val="accent2"/>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26" name="Oval 25"/>
          <p:cNvSpPr/>
          <p:nvPr/>
        </p:nvSpPr>
        <p:spPr bwMode="auto">
          <a:xfrm rot="289931">
            <a:off x="5259723" y="4142186"/>
            <a:ext cx="104503" cy="593624"/>
          </a:xfrm>
          <a:prstGeom prst="ellipse">
            <a:avLst/>
          </a:prstGeom>
          <a:solidFill>
            <a:schemeClr val="accent2"/>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27" name="Oval 26"/>
          <p:cNvSpPr/>
          <p:nvPr/>
        </p:nvSpPr>
        <p:spPr bwMode="auto">
          <a:xfrm>
            <a:off x="5287160" y="4078686"/>
            <a:ext cx="104503" cy="138831"/>
          </a:xfrm>
          <a:prstGeom prst="ellipse">
            <a:avLst/>
          </a:prstGeom>
          <a:solidFill>
            <a:schemeClr val="accent2"/>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28" name="Oval 27"/>
          <p:cNvSpPr/>
          <p:nvPr/>
        </p:nvSpPr>
        <p:spPr bwMode="auto">
          <a:xfrm rot="461308">
            <a:off x="7343718" y="3540557"/>
            <a:ext cx="104503" cy="593624"/>
          </a:xfrm>
          <a:prstGeom prst="ellipse">
            <a:avLst/>
          </a:prstGeom>
          <a:solidFill>
            <a:srgbClr val="00B0F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29" name="Oval 28"/>
          <p:cNvSpPr/>
          <p:nvPr/>
        </p:nvSpPr>
        <p:spPr bwMode="auto">
          <a:xfrm rot="20719313">
            <a:off x="7392128" y="4161105"/>
            <a:ext cx="104503" cy="593624"/>
          </a:xfrm>
          <a:prstGeom prst="ellipse">
            <a:avLst/>
          </a:prstGeom>
          <a:solidFill>
            <a:srgbClr val="00B0F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30" name="Oval 29"/>
          <p:cNvSpPr/>
          <p:nvPr/>
        </p:nvSpPr>
        <p:spPr bwMode="auto">
          <a:xfrm rot="21066169">
            <a:off x="7246190" y="3533012"/>
            <a:ext cx="104503" cy="593624"/>
          </a:xfrm>
          <a:prstGeom prst="ellipse">
            <a:avLst/>
          </a:prstGeom>
          <a:solidFill>
            <a:srgbClr val="00B0F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31" name="Oval 30"/>
          <p:cNvSpPr/>
          <p:nvPr/>
        </p:nvSpPr>
        <p:spPr bwMode="auto">
          <a:xfrm rot="372164">
            <a:off x="7252226" y="4161105"/>
            <a:ext cx="104503" cy="593624"/>
          </a:xfrm>
          <a:prstGeom prst="ellipse">
            <a:avLst/>
          </a:prstGeom>
          <a:solidFill>
            <a:srgbClr val="00B0F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32" name="Oval 31"/>
          <p:cNvSpPr/>
          <p:nvPr/>
        </p:nvSpPr>
        <p:spPr bwMode="auto">
          <a:xfrm>
            <a:off x="7298442" y="4087155"/>
            <a:ext cx="104503" cy="138831"/>
          </a:xfrm>
          <a:prstGeom prst="ellipse">
            <a:avLst/>
          </a:prstGeom>
          <a:solidFill>
            <a:srgbClr val="00B0F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35" name="Oval 34"/>
          <p:cNvSpPr/>
          <p:nvPr/>
        </p:nvSpPr>
        <p:spPr bwMode="auto">
          <a:xfrm rot="289931">
            <a:off x="4843820" y="5341436"/>
            <a:ext cx="117586" cy="592518"/>
          </a:xfrm>
          <a:prstGeom prst="ellipse">
            <a:avLst/>
          </a:prstGeom>
          <a:solidFill>
            <a:schemeClr val="accent2"/>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36" name="Oval 35"/>
          <p:cNvSpPr/>
          <p:nvPr/>
        </p:nvSpPr>
        <p:spPr bwMode="auto">
          <a:xfrm rot="289931">
            <a:off x="4806943" y="5765140"/>
            <a:ext cx="117586" cy="592518"/>
          </a:xfrm>
          <a:prstGeom prst="ellipse">
            <a:avLst/>
          </a:prstGeom>
          <a:solidFill>
            <a:schemeClr val="accent2"/>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37" name="Oval 36"/>
          <p:cNvSpPr/>
          <p:nvPr/>
        </p:nvSpPr>
        <p:spPr bwMode="auto">
          <a:xfrm>
            <a:off x="4809377" y="5761241"/>
            <a:ext cx="117586" cy="138572"/>
          </a:xfrm>
          <a:prstGeom prst="ellipse">
            <a:avLst/>
          </a:prstGeom>
          <a:solidFill>
            <a:schemeClr val="accent2"/>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38" name="Oval 37"/>
          <p:cNvSpPr/>
          <p:nvPr/>
        </p:nvSpPr>
        <p:spPr bwMode="auto">
          <a:xfrm rot="289931">
            <a:off x="6104486" y="5262171"/>
            <a:ext cx="104503" cy="593624"/>
          </a:xfrm>
          <a:prstGeom prst="ellipse">
            <a:avLst/>
          </a:prstGeom>
          <a:solidFill>
            <a:schemeClr val="accent2"/>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39" name="Oval 38"/>
          <p:cNvSpPr/>
          <p:nvPr/>
        </p:nvSpPr>
        <p:spPr bwMode="auto">
          <a:xfrm rot="289931">
            <a:off x="6067609" y="5685875"/>
            <a:ext cx="104503" cy="593624"/>
          </a:xfrm>
          <a:prstGeom prst="ellipse">
            <a:avLst/>
          </a:prstGeom>
          <a:solidFill>
            <a:schemeClr val="accent2"/>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40" name="Oval 39"/>
          <p:cNvSpPr/>
          <p:nvPr/>
        </p:nvSpPr>
        <p:spPr bwMode="auto">
          <a:xfrm>
            <a:off x="6070066" y="5682528"/>
            <a:ext cx="104503" cy="138831"/>
          </a:xfrm>
          <a:prstGeom prst="ellipse">
            <a:avLst/>
          </a:prstGeom>
          <a:solidFill>
            <a:schemeClr val="accent2"/>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41" name="Oval 40"/>
          <p:cNvSpPr/>
          <p:nvPr/>
        </p:nvSpPr>
        <p:spPr bwMode="auto">
          <a:xfrm rot="461308">
            <a:off x="7382434" y="5752572"/>
            <a:ext cx="104503" cy="593624"/>
          </a:xfrm>
          <a:prstGeom prst="ellipse">
            <a:avLst/>
          </a:prstGeom>
          <a:solidFill>
            <a:srgbClr val="00B0F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42" name="Oval 41"/>
          <p:cNvSpPr/>
          <p:nvPr/>
        </p:nvSpPr>
        <p:spPr bwMode="auto">
          <a:xfrm rot="461308">
            <a:off x="7454376" y="5249743"/>
            <a:ext cx="104503" cy="593624"/>
          </a:xfrm>
          <a:prstGeom prst="ellipse">
            <a:avLst/>
          </a:prstGeom>
          <a:solidFill>
            <a:srgbClr val="00B0F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43" name="Oval 42"/>
          <p:cNvSpPr/>
          <p:nvPr/>
        </p:nvSpPr>
        <p:spPr bwMode="auto">
          <a:xfrm rot="461308">
            <a:off x="8416241" y="5128899"/>
            <a:ext cx="104503" cy="593624"/>
          </a:xfrm>
          <a:prstGeom prst="ellipse">
            <a:avLst/>
          </a:prstGeom>
          <a:solidFill>
            <a:srgbClr val="00B0F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44" name="Oval 43"/>
          <p:cNvSpPr/>
          <p:nvPr/>
        </p:nvSpPr>
        <p:spPr bwMode="auto">
          <a:xfrm rot="461308">
            <a:off x="8331891" y="5676474"/>
            <a:ext cx="104503" cy="593624"/>
          </a:xfrm>
          <a:prstGeom prst="ellipse">
            <a:avLst/>
          </a:prstGeom>
          <a:solidFill>
            <a:srgbClr val="00B0F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45" name="Oval 44"/>
          <p:cNvSpPr/>
          <p:nvPr/>
        </p:nvSpPr>
        <p:spPr bwMode="auto">
          <a:xfrm>
            <a:off x="7405810" y="5759620"/>
            <a:ext cx="104503" cy="138831"/>
          </a:xfrm>
          <a:prstGeom prst="ellipse">
            <a:avLst/>
          </a:prstGeom>
          <a:solidFill>
            <a:srgbClr val="00B0F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46" name="Oval 45"/>
          <p:cNvSpPr/>
          <p:nvPr/>
        </p:nvSpPr>
        <p:spPr bwMode="auto">
          <a:xfrm>
            <a:off x="8363989" y="5661706"/>
            <a:ext cx="104503" cy="138831"/>
          </a:xfrm>
          <a:prstGeom prst="ellipse">
            <a:avLst/>
          </a:prstGeom>
          <a:solidFill>
            <a:srgbClr val="00B0F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cxnSp>
        <p:nvCxnSpPr>
          <p:cNvPr id="52" name="Straight Arrow Connector 51"/>
          <p:cNvCxnSpPr/>
          <p:nvPr/>
        </p:nvCxnSpPr>
        <p:spPr>
          <a:xfrm flipH="1">
            <a:off x="5973657" y="3394137"/>
            <a:ext cx="297500" cy="3236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6473669" y="3393156"/>
            <a:ext cx="265658" cy="3246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5120674" y="4968771"/>
            <a:ext cx="140678" cy="2328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5781412" y="4782751"/>
            <a:ext cx="261381" cy="2125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7200913" y="4932647"/>
            <a:ext cx="0" cy="1651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7758611" y="4919983"/>
            <a:ext cx="304615" cy="1651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5" name="Oval 54"/>
          <p:cNvSpPr/>
          <p:nvPr/>
        </p:nvSpPr>
        <p:spPr bwMode="auto">
          <a:xfrm rot="289931">
            <a:off x="2816343" y="1966848"/>
            <a:ext cx="84944" cy="428032"/>
          </a:xfrm>
          <a:prstGeom prst="ellipse">
            <a:avLst/>
          </a:prstGeom>
          <a:solidFill>
            <a:schemeClr val="accent2"/>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57" name="Oval 56"/>
          <p:cNvSpPr/>
          <p:nvPr/>
        </p:nvSpPr>
        <p:spPr bwMode="auto">
          <a:xfrm rot="289931">
            <a:off x="2779466" y="2390552"/>
            <a:ext cx="84944" cy="428032"/>
          </a:xfrm>
          <a:prstGeom prst="ellipse">
            <a:avLst/>
          </a:prstGeom>
          <a:solidFill>
            <a:schemeClr val="accent2"/>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59" name="Oval 58"/>
          <p:cNvSpPr/>
          <p:nvPr/>
        </p:nvSpPr>
        <p:spPr bwMode="auto">
          <a:xfrm>
            <a:off x="2797036" y="2343491"/>
            <a:ext cx="84944" cy="100104"/>
          </a:xfrm>
          <a:prstGeom prst="ellipse">
            <a:avLst/>
          </a:prstGeom>
          <a:solidFill>
            <a:schemeClr val="accent2"/>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61" name="Oval 60"/>
          <p:cNvSpPr/>
          <p:nvPr/>
        </p:nvSpPr>
        <p:spPr bwMode="auto">
          <a:xfrm rot="289931" flipH="1">
            <a:off x="3645032" y="1350361"/>
            <a:ext cx="78861" cy="405121"/>
          </a:xfrm>
          <a:prstGeom prst="ellipse">
            <a:avLst/>
          </a:prstGeom>
          <a:solidFill>
            <a:schemeClr val="accent2"/>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63" name="Oval 62"/>
          <p:cNvSpPr/>
          <p:nvPr/>
        </p:nvSpPr>
        <p:spPr bwMode="auto">
          <a:xfrm rot="289931" flipH="1">
            <a:off x="3608155" y="1774065"/>
            <a:ext cx="78861" cy="405121"/>
          </a:xfrm>
          <a:prstGeom prst="ellipse">
            <a:avLst/>
          </a:prstGeom>
          <a:solidFill>
            <a:schemeClr val="accent2"/>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64" name="Oval 63"/>
          <p:cNvSpPr/>
          <p:nvPr/>
        </p:nvSpPr>
        <p:spPr bwMode="auto">
          <a:xfrm flipH="1">
            <a:off x="3624469" y="1733863"/>
            <a:ext cx="78861" cy="94746"/>
          </a:xfrm>
          <a:prstGeom prst="ellipse">
            <a:avLst/>
          </a:prstGeom>
          <a:solidFill>
            <a:schemeClr val="accent2"/>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65" name="Oval 64"/>
          <p:cNvSpPr/>
          <p:nvPr/>
        </p:nvSpPr>
        <p:spPr bwMode="auto">
          <a:xfrm rot="461308">
            <a:off x="2696656" y="3568967"/>
            <a:ext cx="71820" cy="436928"/>
          </a:xfrm>
          <a:prstGeom prst="ellipse">
            <a:avLst/>
          </a:prstGeom>
          <a:solidFill>
            <a:srgbClr val="00B0F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66" name="Oval 65"/>
          <p:cNvSpPr/>
          <p:nvPr/>
        </p:nvSpPr>
        <p:spPr bwMode="auto">
          <a:xfrm rot="461308">
            <a:off x="2768598" y="3066138"/>
            <a:ext cx="71820" cy="436928"/>
          </a:xfrm>
          <a:prstGeom prst="ellipse">
            <a:avLst/>
          </a:prstGeom>
          <a:solidFill>
            <a:srgbClr val="00B0F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67" name="Oval 66"/>
          <p:cNvSpPr/>
          <p:nvPr/>
        </p:nvSpPr>
        <p:spPr bwMode="auto">
          <a:xfrm>
            <a:off x="2724152" y="3481636"/>
            <a:ext cx="71820" cy="102184"/>
          </a:xfrm>
          <a:prstGeom prst="ellipse">
            <a:avLst/>
          </a:prstGeom>
          <a:solidFill>
            <a:srgbClr val="00B0F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68" name="Oval 67"/>
          <p:cNvSpPr/>
          <p:nvPr/>
        </p:nvSpPr>
        <p:spPr bwMode="auto">
          <a:xfrm rot="461308">
            <a:off x="4457197" y="1829339"/>
            <a:ext cx="71820" cy="436928"/>
          </a:xfrm>
          <a:prstGeom prst="ellipse">
            <a:avLst/>
          </a:prstGeom>
          <a:solidFill>
            <a:srgbClr val="00B0F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69" name="Oval 68"/>
          <p:cNvSpPr/>
          <p:nvPr/>
        </p:nvSpPr>
        <p:spPr bwMode="auto">
          <a:xfrm rot="461308">
            <a:off x="4529139" y="1326510"/>
            <a:ext cx="71820" cy="436928"/>
          </a:xfrm>
          <a:prstGeom prst="ellipse">
            <a:avLst/>
          </a:prstGeom>
          <a:solidFill>
            <a:srgbClr val="00B0F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70" name="Oval 69"/>
          <p:cNvSpPr/>
          <p:nvPr/>
        </p:nvSpPr>
        <p:spPr bwMode="auto">
          <a:xfrm>
            <a:off x="4484693" y="1742008"/>
            <a:ext cx="71820" cy="102184"/>
          </a:xfrm>
          <a:prstGeom prst="ellipse">
            <a:avLst/>
          </a:prstGeom>
          <a:solidFill>
            <a:srgbClr val="00B0F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pic>
        <p:nvPicPr>
          <p:cNvPr id="71" name="Picture 70" descr="figure_02_05"/>
          <p:cNvPicPr>
            <a:picLocks noChangeAspect="1" noChangeArrowheads="1"/>
          </p:cNvPicPr>
          <p:nvPr/>
        </p:nvPicPr>
        <p:blipFill rotWithShape="1">
          <a:blip r:embed="rId2">
            <a:extLst>
              <a:ext uri="{28A0092B-C50C-407E-A947-70E740481C1C}">
                <a14:useLocalDpi xmlns:a14="http://schemas.microsoft.com/office/drawing/2010/main" val="0"/>
              </a:ext>
            </a:extLst>
          </a:blip>
          <a:srcRect l="56556" t="64813" r="21061" b="7823"/>
          <a:stretch/>
        </p:blipFill>
        <p:spPr bwMode="auto">
          <a:xfrm>
            <a:off x="3179020" y="2337627"/>
            <a:ext cx="1519083" cy="140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1" name="Rectangle 10"/>
          <p:cNvSpPr/>
          <p:nvPr/>
        </p:nvSpPr>
        <p:spPr>
          <a:xfrm>
            <a:off x="3244645" y="2387734"/>
            <a:ext cx="641555" cy="26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FF</a:t>
            </a:r>
            <a:endParaRPr lang="en-US" dirty="0"/>
          </a:p>
        </p:txBody>
      </p:sp>
      <p:sp>
        <p:nvSpPr>
          <p:cNvPr id="72" name="Rectangle 71"/>
          <p:cNvSpPr/>
          <p:nvPr/>
        </p:nvSpPr>
        <p:spPr>
          <a:xfrm>
            <a:off x="3957869" y="2410078"/>
            <a:ext cx="641555" cy="26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Ff</a:t>
            </a:r>
            <a:endParaRPr lang="en-US" dirty="0"/>
          </a:p>
        </p:txBody>
      </p:sp>
      <p:sp>
        <p:nvSpPr>
          <p:cNvPr id="73" name="Rectangle 72"/>
          <p:cNvSpPr/>
          <p:nvPr/>
        </p:nvSpPr>
        <p:spPr>
          <a:xfrm>
            <a:off x="3246911" y="3063297"/>
            <a:ext cx="641555" cy="26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Ff</a:t>
            </a:r>
            <a:endParaRPr lang="en-US" dirty="0"/>
          </a:p>
        </p:txBody>
      </p:sp>
      <p:sp>
        <p:nvSpPr>
          <p:cNvPr id="74" name="Rectangle 73"/>
          <p:cNvSpPr/>
          <p:nvPr/>
        </p:nvSpPr>
        <p:spPr>
          <a:xfrm>
            <a:off x="3956357" y="3078088"/>
            <a:ext cx="641555" cy="260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f</a:t>
            </a:r>
            <a:r>
              <a:rPr lang="en-US" dirty="0" err="1" smtClean="0"/>
              <a:t>f</a:t>
            </a:r>
            <a:endParaRPr lang="en-US" dirty="0"/>
          </a:p>
        </p:txBody>
      </p:sp>
    </p:spTree>
    <p:extLst>
      <p:ext uri="{BB962C8B-B14F-4D97-AF65-F5344CB8AC3E}">
        <p14:creationId xmlns:p14="http://schemas.microsoft.com/office/powerpoint/2010/main" val="2722961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7" grpId="0" animBg="1"/>
      <p:bldP spid="59" grpId="0" animBg="1"/>
      <p:bldP spid="61" grpId="0" animBg="1"/>
      <p:bldP spid="63" grpId="0" animBg="1"/>
      <p:bldP spid="64" grpId="0" animBg="1"/>
      <p:bldP spid="65" grpId="0" animBg="1"/>
      <p:bldP spid="66" grpId="0" animBg="1"/>
      <p:bldP spid="67" grpId="0" animBg="1"/>
      <p:bldP spid="68" grpId="0" animBg="1"/>
      <p:bldP spid="69" grpId="0" animBg="1"/>
      <p:bldP spid="70" grpId="0" animBg="1"/>
      <p:bldP spid="11" grpId="0" animBg="1"/>
      <p:bldP spid="72" grpId="0" animBg="1"/>
      <p:bldP spid="73" grpId="0" animBg="1"/>
      <p:bldP spid="7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096577" cy="1143000"/>
          </a:xfrm>
        </p:spPr>
        <p:txBody>
          <a:bodyPr/>
          <a:lstStyle/>
          <a:p>
            <a:r>
              <a:rPr lang="en-US" dirty="0" smtClean="0"/>
              <a:t>Think-Pair-Share</a:t>
            </a:r>
            <a:endParaRPr lang="en-US" dirty="0"/>
          </a:p>
        </p:txBody>
      </p:sp>
      <p:sp>
        <p:nvSpPr>
          <p:cNvPr id="3" name="Content Placeholder 2"/>
          <p:cNvSpPr>
            <a:spLocks noGrp="1"/>
          </p:cNvSpPr>
          <p:nvPr>
            <p:ph idx="1"/>
          </p:nvPr>
        </p:nvSpPr>
        <p:spPr>
          <a:xfrm>
            <a:off x="457200" y="1600200"/>
            <a:ext cx="6116855" cy="4525963"/>
          </a:xfrm>
        </p:spPr>
        <p:txBody>
          <a:bodyPr>
            <a:normAutofit fontScale="85000" lnSpcReduction="10000"/>
          </a:bodyPr>
          <a:lstStyle/>
          <a:p>
            <a:r>
              <a:rPr lang="en-US" dirty="0"/>
              <a:t>Mendel’s yellow peas are </a:t>
            </a:r>
            <a:r>
              <a:rPr lang="en-US" dirty="0" smtClean="0"/>
              <a:t>yellow </a:t>
            </a:r>
            <a:r>
              <a:rPr lang="en-US" dirty="0"/>
              <a:t>because they </a:t>
            </a:r>
            <a:r>
              <a:rPr lang="en-US" dirty="0" smtClean="0"/>
              <a:t>do not have any chlorophyll. Green peas contain chlorophyll. We know that yellow is dominant to green. </a:t>
            </a:r>
          </a:p>
          <a:p>
            <a:r>
              <a:rPr lang="en-US" dirty="0" smtClean="0"/>
              <a:t>Propose a functional mutation in a gene affecting the chlorophyll that would account for the existence of green peas in the homozygous recessive individual. (Think: Gain-of-function or Loss-of-function? –morphs?)</a:t>
            </a:r>
            <a:endParaRPr lang="en-US" dirty="0"/>
          </a:p>
        </p:txBody>
      </p:sp>
      <p:pic>
        <p:nvPicPr>
          <p:cNvPr id="4" name="Picture 3" descr="figure_02_05"/>
          <p:cNvPicPr>
            <a:picLocks noChangeAspect="1" noChangeArrowheads="1"/>
          </p:cNvPicPr>
          <p:nvPr/>
        </p:nvPicPr>
        <p:blipFill rotWithShape="1">
          <a:blip r:embed="rId2">
            <a:extLst>
              <a:ext uri="{28A0092B-C50C-407E-A947-70E740481C1C}">
                <a14:useLocalDpi xmlns:a14="http://schemas.microsoft.com/office/drawing/2010/main" val="0"/>
              </a:ext>
            </a:extLst>
          </a:blip>
          <a:srcRect l="49299" b="5899"/>
          <a:stretch/>
        </p:blipFill>
        <p:spPr bwMode="auto">
          <a:xfrm>
            <a:off x="6440918" y="621147"/>
            <a:ext cx="2606830" cy="366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7363357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3-01-31 at 9.41.59 AM.png"/>
          <p:cNvPicPr>
            <a:picLocks noChangeAspect="1"/>
          </p:cNvPicPr>
          <p:nvPr/>
        </p:nvPicPr>
        <p:blipFill rotWithShape="1">
          <a:blip r:embed="rId2">
            <a:extLst>
              <a:ext uri="{28A0092B-C50C-407E-A947-70E740481C1C}">
                <a14:useLocalDpi xmlns:a14="http://schemas.microsoft.com/office/drawing/2010/main" val="0"/>
              </a:ext>
            </a:extLst>
          </a:blip>
          <a:srcRect t="20994" r="4948" b="15423"/>
          <a:stretch/>
        </p:blipFill>
        <p:spPr>
          <a:xfrm>
            <a:off x="1506749" y="1247131"/>
            <a:ext cx="6323803" cy="1404257"/>
          </a:xfrm>
          <a:prstGeom prst="rect">
            <a:avLst/>
          </a:prstGeom>
        </p:spPr>
      </p:pic>
      <p:pic>
        <p:nvPicPr>
          <p:cNvPr id="6" name="Picture 5" descr="Screen Shot 2013-01-31 at 9.45.5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554" y="2760246"/>
            <a:ext cx="4348735" cy="1157003"/>
          </a:xfrm>
          <a:prstGeom prst="rect">
            <a:avLst/>
          </a:prstGeom>
        </p:spPr>
      </p:pic>
      <p:sp>
        <p:nvSpPr>
          <p:cNvPr id="7" name="TextBox 6"/>
          <p:cNvSpPr txBox="1"/>
          <p:nvPr/>
        </p:nvSpPr>
        <p:spPr>
          <a:xfrm>
            <a:off x="5298585" y="2999877"/>
            <a:ext cx="2047391" cy="3293209"/>
          </a:xfrm>
          <a:prstGeom prst="rect">
            <a:avLst/>
          </a:prstGeom>
          <a:noFill/>
        </p:spPr>
        <p:txBody>
          <a:bodyPr wrap="square" rtlCol="0">
            <a:spAutoFit/>
          </a:bodyPr>
          <a:lstStyle/>
          <a:p>
            <a:pPr marL="285750" indent="-285750">
              <a:buFont typeface="Arial"/>
              <a:buChar char="•"/>
            </a:pPr>
            <a:r>
              <a:rPr lang="en-US" sz="1600" dirty="0" smtClean="0"/>
              <a:t>SGR is a chloroplast protein</a:t>
            </a:r>
          </a:p>
          <a:p>
            <a:pPr marL="285750" indent="-285750">
              <a:buFont typeface="Arial"/>
              <a:buChar char="•"/>
            </a:pPr>
            <a:r>
              <a:rPr lang="en-US" sz="1600" dirty="0" smtClean="0"/>
              <a:t>When expressed, promotes the breakdown of chlorophyll</a:t>
            </a:r>
          </a:p>
          <a:p>
            <a:pPr marL="285750" indent="-285750">
              <a:buFont typeface="Arial"/>
              <a:buChar char="•"/>
            </a:pPr>
            <a:r>
              <a:rPr lang="en-US" sz="1600" dirty="0" smtClean="0"/>
              <a:t>The mutant form cannot promote the breakdown of chlorophyll (</a:t>
            </a:r>
            <a:r>
              <a:rPr lang="en-US" sz="1600" dirty="0" err="1" smtClean="0"/>
              <a:t>amorph</a:t>
            </a:r>
            <a:r>
              <a:rPr lang="en-US" sz="1600" dirty="0" smtClean="0"/>
              <a:t>!) so the peas remain green</a:t>
            </a:r>
          </a:p>
          <a:p>
            <a:pPr marL="285750" indent="-285750">
              <a:buFont typeface="Arial"/>
              <a:buChar char="•"/>
            </a:pPr>
            <a:endParaRPr lang="en-US" sz="1600" dirty="0"/>
          </a:p>
        </p:txBody>
      </p:sp>
      <p:pic>
        <p:nvPicPr>
          <p:cNvPr id="8" name="Picture 7" descr="Screen Shot 2013-01-31 at 9.44.34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115" y="2466444"/>
            <a:ext cx="1061414" cy="3177120"/>
          </a:xfrm>
          <a:prstGeom prst="rect">
            <a:avLst/>
          </a:prstGeom>
        </p:spPr>
      </p:pic>
      <p:sp>
        <p:nvSpPr>
          <p:cNvPr id="10" name="Rectangle 9"/>
          <p:cNvSpPr/>
          <p:nvPr/>
        </p:nvSpPr>
        <p:spPr>
          <a:xfrm>
            <a:off x="934290" y="4634992"/>
            <a:ext cx="3733800" cy="2068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SGR ORF</a:t>
            </a:r>
            <a:endParaRPr lang="en-US" dirty="0"/>
          </a:p>
        </p:txBody>
      </p:sp>
      <p:cxnSp>
        <p:nvCxnSpPr>
          <p:cNvPr id="12" name="Straight Arrow Connector 11"/>
          <p:cNvCxnSpPr/>
          <p:nvPr/>
        </p:nvCxnSpPr>
        <p:spPr>
          <a:xfrm flipV="1">
            <a:off x="934290" y="4841821"/>
            <a:ext cx="0" cy="3701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21430" y="5135733"/>
            <a:ext cx="607474" cy="369332"/>
          </a:xfrm>
          <a:prstGeom prst="rect">
            <a:avLst/>
          </a:prstGeom>
          <a:noFill/>
        </p:spPr>
        <p:txBody>
          <a:bodyPr wrap="none" rtlCol="0">
            <a:spAutoFit/>
          </a:bodyPr>
          <a:lstStyle/>
          <a:p>
            <a:r>
              <a:rPr lang="en-US" dirty="0" smtClean="0"/>
              <a:t>AUG</a:t>
            </a:r>
            <a:endParaRPr lang="en-US" dirty="0"/>
          </a:p>
        </p:txBody>
      </p:sp>
      <p:sp>
        <p:nvSpPr>
          <p:cNvPr id="14" name="TextBox 13"/>
          <p:cNvSpPr txBox="1"/>
          <p:nvPr/>
        </p:nvSpPr>
        <p:spPr>
          <a:xfrm>
            <a:off x="1172447" y="4330184"/>
            <a:ext cx="668260" cy="369332"/>
          </a:xfrm>
          <a:prstGeom prst="rect">
            <a:avLst/>
          </a:prstGeom>
          <a:noFill/>
        </p:spPr>
        <p:txBody>
          <a:bodyPr wrap="none" rtlCol="0">
            <a:spAutoFit/>
          </a:bodyPr>
          <a:lstStyle/>
          <a:p>
            <a:r>
              <a:rPr lang="en-US" dirty="0" smtClean="0"/>
              <a:t>55 </a:t>
            </a:r>
            <a:r>
              <a:rPr lang="en-US" dirty="0" err="1" smtClean="0"/>
              <a:t>nt</a:t>
            </a:r>
            <a:endParaRPr lang="en-US" dirty="0"/>
          </a:p>
        </p:txBody>
      </p:sp>
      <p:cxnSp>
        <p:nvCxnSpPr>
          <p:cNvPr id="16" name="Straight Arrow Connector 15"/>
          <p:cNvCxnSpPr/>
          <p:nvPr/>
        </p:nvCxnSpPr>
        <p:spPr>
          <a:xfrm flipV="1">
            <a:off x="1935776" y="4841821"/>
            <a:ext cx="0" cy="3701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723985" y="5135733"/>
            <a:ext cx="2249644" cy="646331"/>
          </a:xfrm>
          <a:prstGeom prst="rect">
            <a:avLst/>
          </a:prstGeom>
          <a:noFill/>
        </p:spPr>
        <p:txBody>
          <a:bodyPr wrap="square" rtlCol="0">
            <a:spAutoFit/>
          </a:bodyPr>
          <a:lstStyle/>
          <a:p>
            <a:r>
              <a:rPr lang="en-US" dirty="0" smtClean="0"/>
              <a:t>8nt deletion, </a:t>
            </a:r>
            <a:r>
              <a:rPr lang="en-US" dirty="0" err="1" smtClean="0"/>
              <a:t>frameshift</a:t>
            </a:r>
            <a:endParaRPr lang="en-US" dirty="0"/>
          </a:p>
        </p:txBody>
      </p:sp>
      <p:pic>
        <p:nvPicPr>
          <p:cNvPr id="5" name="Picture 4" descr="Screen Shot 2013-01-31 at 9.46.01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440" y="3797503"/>
            <a:ext cx="4134527" cy="547360"/>
          </a:xfrm>
          <a:prstGeom prst="rect">
            <a:avLst/>
          </a:prstGeom>
        </p:spPr>
      </p:pic>
      <p:cxnSp>
        <p:nvCxnSpPr>
          <p:cNvPr id="20" name="Straight Arrow Connector 19"/>
          <p:cNvCxnSpPr/>
          <p:nvPr/>
        </p:nvCxnSpPr>
        <p:spPr>
          <a:xfrm flipV="1">
            <a:off x="4668092" y="4841821"/>
            <a:ext cx="0" cy="4785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373538" y="5274232"/>
            <a:ext cx="590226" cy="369332"/>
          </a:xfrm>
          <a:prstGeom prst="rect">
            <a:avLst/>
          </a:prstGeom>
          <a:noFill/>
        </p:spPr>
        <p:txBody>
          <a:bodyPr wrap="none" rtlCol="0">
            <a:spAutoFit/>
          </a:bodyPr>
          <a:lstStyle/>
          <a:p>
            <a:r>
              <a:rPr lang="en-US" dirty="0" smtClean="0"/>
              <a:t>stop</a:t>
            </a:r>
            <a:endParaRPr lang="en-US" dirty="0"/>
          </a:p>
        </p:txBody>
      </p:sp>
      <p:sp>
        <p:nvSpPr>
          <p:cNvPr id="22" name="Oval 21"/>
          <p:cNvSpPr/>
          <p:nvPr/>
        </p:nvSpPr>
        <p:spPr>
          <a:xfrm>
            <a:off x="4515690" y="2294563"/>
            <a:ext cx="782895" cy="566057"/>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TextBox 16"/>
          <p:cNvSpPr txBox="1"/>
          <p:nvPr/>
        </p:nvSpPr>
        <p:spPr>
          <a:xfrm>
            <a:off x="1167701" y="6046865"/>
            <a:ext cx="4820652" cy="646331"/>
          </a:xfrm>
          <a:prstGeom prst="rect">
            <a:avLst/>
          </a:prstGeom>
          <a:noFill/>
        </p:spPr>
        <p:txBody>
          <a:bodyPr wrap="square" rtlCol="0">
            <a:spAutoFit/>
          </a:bodyPr>
          <a:lstStyle/>
          <a:p>
            <a:r>
              <a:rPr lang="en-US" dirty="0" smtClean="0"/>
              <a:t>We use Y and y for yellow or green</a:t>
            </a:r>
          </a:p>
          <a:p>
            <a:r>
              <a:rPr lang="en-US" dirty="0" smtClean="0"/>
              <a:t>…. Could be SGR and </a:t>
            </a:r>
            <a:r>
              <a:rPr lang="en-US" dirty="0" err="1" smtClean="0"/>
              <a:t>sgr</a:t>
            </a:r>
            <a:endParaRPr lang="en-US" dirty="0"/>
          </a:p>
        </p:txBody>
      </p:sp>
    </p:spTree>
    <p:extLst>
      <p:ext uri="{BB962C8B-B14F-4D97-AF65-F5344CB8AC3E}">
        <p14:creationId xmlns:p14="http://schemas.microsoft.com/office/powerpoint/2010/main" val="395138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JC2 available now under Modules</a:t>
            </a:r>
            <a:endParaRPr lang="en-US" dirty="0"/>
          </a:p>
        </p:txBody>
      </p:sp>
      <p:pic>
        <p:nvPicPr>
          <p:cNvPr id="5" name="Picture 4"/>
          <p:cNvPicPr>
            <a:picLocks noChangeAspect="1"/>
          </p:cNvPicPr>
          <p:nvPr/>
        </p:nvPicPr>
        <p:blipFill>
          <a:blip r:embed="rId2"/>
          <a:stretch>
            <a:fillRect/>
          </a:stretch>
        </p:blipFill>
        <p:spPr>
          <a:xfrm>
            <a:off x="457200" y="1417638"/>
            <a:ext cx="8421855" cy="2698804"/>
          </a:xfrm>
          <a:prstGeom prst="rect">
            <a:avLst/>
          </a:prstGeom>
        </p:spPr>
      </p:pic>
      <p:sp>
        <p:nvSpPr>
          <p:cNvPr id="8" name="TextBox 7"/>
          <p:cNvSpPr txBox="1"/>
          <p:nvPr/>
        </p:nvSpPr>
        <p:spPr>
          <a:xfrm>
            <a:off x="567891" y="4591251"/>
            <a:ext cx="8118909" cy="923330"/>
          </a:xfrm>
          <a:prstGeom prst="rect">
            <a:avLst/>
          </a:prstGeom>
          <a:noFill/>
        </p:spPr>
        <p:txBody>
          <a:bodyPr wrap="square" rtlCol="0">
            <a:spAutoFit/>
          </a:bodyPr>
          <a:lstStyle/>
          <a:p>
            <a:r>
              <a:rPr lang="en-US" dirty="0" smtClean="0"/>
              <a:t>Reading Guide has 18 questions (numbered)</a:t>
            </a:r>
          </a:p>
          <a:p>
            <a:r>
              <a:rPr lang="en-US" dirty="0" smtClean="0"/>
              <a:t>Each student is assigned a number (4-5 students will have same question)</a:t>
            </a:r>
          </a:p>
          <a:p>
            <a:r>
              <a:rPr lang="en-US" dirty="0" smtClean="0"/>
              <a:t>E-mail with people with the same number to discuss the answer to your question</a:t>
            </a:r>
          </a:p>
        </p:txBody>
      </p:sp>
    </p:spTree>
    <p:extLst>
      <p:ext uri="{BB962C8B-B14F-4D97-AF65-F5344CB8AC3E}">
        <p14:creationId xmlns:p14="http://schemas.microsoft.com/office/powerpoint/2010/main" val="20637741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ure_02_05"/>
          <p:cNvPicPr>
            <a:picLocks noChangeAspect="1" noChangeArrowheads="1"/>
          </p:cNvPicPr>
          <p:nvPr/>
        </p:nvPicPr>
        <p:blipFill rotWithShape="1">
          <a:blip r:embed="rId2">
            <a:extLst>
              <a:ext uri="{28A0092B-C50C-407E-A947-70E740481C1C}">
                <a14:useLocalDpi xmlns:a14="http://schemas.microsoft.com/office/drawing/2010/main" val="0"/>
              </a:ext>
            </a:extLst>
          </a:blip>
          <a:srcRect r="52257" b="8088"/>
          <a:stretch/>
        </p:blipFill>
        <p:spPr bwMode="auto">
          <a:xfrm>
            <a:off x="3199105" y="1048196"/>
            <a:ext cx="2877820" cy="44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 name="TextBox 2"/>
          <p:cNvSpPr txBox="1"/>
          <p:nvPr/>
        </p:nvSpPr>
        <p:spPr>
          <a:xfrm>
            <a:off x="2751222" y="1620253"/>
            <a:ext cx="1347537" cy="369332"/>
          </a:xfrm>
          <a:prstGeom prst="rect">
            <a:avLst/>
          </a:prstGeom>
          <a:noFill/>
        </p:spPr>
        <p:txBody>
          <a:bodyPr wrap="square" rtlCol="0">
            <a:spAutoFit/>
          </a:bodyPr>
          <a:lstStyle/>
          <a:p>
            <a:r>
              <a:rPr lang="en-US" dirty="0" smtClean="0"/>
              <a:t>SGR/SGR</a:t>
            </a:r>
            <a:endParaRPr lang="en-US" dirty="0"/>
          </a:p>
        </p:txBody>
      </p:sp>
      <p:sp>
        <p:nvSpPr>
          <p:cNvPr id="4" name="TextBox 3"/>
          <p:cNvSpPr txBox="1"/>
          <p:nvPr/>
        </p:nvSpPr>
        <p:spPr>
          <a:xfrm>
            <a:off x="5084161" y="1660722"/>
            <a:ext cx="1347537" cy="369332"/>
          </a:xfrm>
          <a:prstGeom prst="rect">
            <a:avLst/>
          </a:prstGeom>
          <a:noFill/>
        </p:spPr>
        <p:txBody>
          <a:bodyPr wrap="square" rtlCol="0">
            <a:spAutoFit/>
          </a:bodyPr>
          <a:lstStyle/>
          <a:p>
            <a:r>
              <a:rPr lang="en-US" dirty="0" err="1" smtClean="0"/>
              <a:t>sgr</a:t>
            </a:r>
            <a:r>
              <a:rPr lang="en-US" dirty="0" smtClean="0"/>
              <a:t>/</a:t>
            </a:r>
            <a:r>
              <a:rPr lang="en-US" dirty="0" err="1" smtClean="0"/>
              <a:t>sgr</a:t>
            </a:r>
            <a:endParaRPr lang="en-US" dirty="0"/>
          </a:p>
        </p:txBody>
      </p:sp>
      <p:sp>
        <p:nvSpPr>
          <p:cNvPr id="5" name="TextBox 4"/>
          <p:cNvSpPr txBox="1"/>
          <p:nvPr/>
        </p:nvSpPr>
        <p:spPr>
          <a:xfrm>
            <a:off x="4638015" y="2334490"/>
            <a:ext cx="1347537" cy="369332"/>
          </a:xfrm>
          <a:prstGeom prst="rect">
            <a:avLst/>
          </a:prstGeom>
          <a:noFill/>
        </p:spPr>
        <p:txBody>
          <a:bodyPr wrap="square" rtlCol="0">
            <a:spAutoFit/>
          </a:bodyPr>
          <a:lstStyle/>
          <a:p>
            <a:r>
              <a:rPr lang="en-US" dirty="0" smtClean="0"/>
              <a:t>SGR/</a:t>
            </a:r>
            <a:r>
              <a:rPr lang="en-US" dirty="0" err="1" smtClean="0"/>
              <a:t>sgr</a:t>
            </a:r>
            <a:endParaRPr lang="en-US" dirty="0"/>
          </a:p>
        </p:txBody>
      </p:sp>
      <p:sp>
        <p:nvSpPr>
          <p:cNvPr id="6" name="Oval 5"/>
          <p:cNvSpPr/>
          <p:nvPr/>
        </p:nvSpPr>
        <p:spPr bwMode="auto">
          <a:xfrm>
            <a:off x="6751525" y="1684460"/>
            <a:ext cx="1828800" cy="1769413"/>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US">
              <a:ea typeface="MS PGothic" panose="020B0600070205080204" pitchFamily="34" charset="-128"/>
            </a:endParaRPr>
          </a:p>
        </p:txBody>
      </p:sp>
      <p:sp>
        <p:nvSpPr>
          <p:cNvPr id="7" name="Oval 6"/>
          <p:cNvSpPr/>
          <p:nvPr/>
        </p:nvSpPr>
        <p:spPr bwMode="auto">
          <a:xfrm rot="550636">
            <a:off x="7276660" y="2120800"/>
            <a:ext cx="104503" cy="593624"/>
          </a:xfrm>
          <a:prstGeom prst="ellipse">
            <a:avLst/>
          </a:prstGeom>
          <a:solidFill>
            <a:schemeClr val="accent2"/>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8" name="Oval 7"/>
          <p:cNvSpPr/>
          <p:nvPr/>
        </p:nvSpPr>
        <p:spPr bwMode="auto">
          <a:xfrm rot="21246827">
            <a:off x="7276661" y="2708509"/>
            <a:ext cx="104503" cy="593624"/>
          </a:xfrm>
          <a:prstGeom prst="ellipse">
            <a:avLst/>
          </a:prstGeom>
          <a:solidFill>
            <a:schemeClr val="accent2"/>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9" name="Oval 8"/>
          <p:cNvSpPr/>
          <p:nvPr/>
        </p:nvSpPr>
        <p:spPr bwMode="auto">
          <a:xfrm rot="461308">
            <a:off x="7974384" y="2098411"/>
            <a:ext cx="104503" cy="593624"/>
          </a:xfrm>
          <a:prstGeom prst="ellipse">
            <a:avLst/>
          </a:prstGeom>
          <a:solidFill>
            <a:srgbClr val="00B0F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10" name="Oval 9"/>
          <p:cNvSpPr/>
          <p:nvPr/>
        </p:nvSpPr>
        <p:spPr bwMode="auto">
          <a:xfrm rot="20719313">
            <a:off x="8022794" y="2718959"/>
            <a:ext cx="104503" cy="593624"/>
          </a:xfrm>
          <a:prstGeom prst="ellipse">
            <a:avLst/>
          </a:prstGeom>
          <a:solidFill>
            <a:srgbClr val="00B0F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11" name="Oval 10"/>
          <p:cNvSpPr/>
          <p:nvPr/>
        </p:nvSpPr>
        <p:spPr bwMode="auto">
          <a:xfrm rot="21165116">
            <a:off x="7147218" y="2095086"/>
            <a:ext cx="104503" cy="593624"/>
          </a:xfrm>
          <a:prstGeom prst="ellipse">
            <a:avLst/>
          </a:prstGeom>
          <a:solidFill>
            <a:schemeClr val="accent2"/>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12" name="Oval 11"/>
          <p:cNvSpPr/>
          <p:nvPr/>
        </p:nvSpPr>
        <p:spPr bwMode="auto">
          <a:xfrm rot="289931">
            <a:off x="7199469" y="2708509"/>
            <a:ext cx="104503" cy="593624"/>
          </a:xfrm>
          <a:prstGeom prst="ellipse">
            <a:avLst/>
          </a:prstGeom>
          <a:solidFill>
            <a:schemeClr val="accent2"/>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13" name="Oval 12"/>
          <p:cNvSpPr/>
          <p:nvPr/>
        </p:nvSpPr>
        <p:spPr bwMode="auto">
          <a:xfrm>
            <a:off x="7226906" y="2645009"/>
            <a:ext cx="104503" cy="138831"/>
          </a:xfrm>
          <a:prstGeom prst="ellipse">
            <a:avLst/>
          </a:prstGeom>
          <a:solidFill>
            <a:schemeClr val="accent2"/>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14" name="Oval 13"/>
          <p:cNvSpPr/>
          <p:nvPr/>
        </p:nvSpPr>
        <p:spPr bwMode="auto">
          <a:xfrm rot="21066169">
            <a:off x="7876856" y="2090866"/>
            <a:ext cx="104503" cy="593624"/>
          </a:xfrm>
          <a:prstGeom prst="ellipse">
            <a:avLst/>
          </a:prstGeom>
          <a:solidFill>
            <a:srgbClr val="00B0F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15" name="Oval 14"/>
          <p:cNvSpPr/>
          <p:nvPr/>
        </p:nvSpPr>
        <p:spPr bwMode="auto">
          <a:xfrm rot="372164">
            <a:off x="7882892" y="2718959"/>
            <a:ext cx="104503" cy="593624"/>
          </a:xfrm>
          <a:prstGeom prst="ellipse">
            <a:avLst/>
          </a:prstGeom>
          <a:solidFill>
            <a:srgbClr val="00B0F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16" name="Oval 15"/>
          <p:cNvSpPr/>
          <p:nvPr/>
        </p:nvSpPr>
        <p:spPr bwMode="auto">
          <a:xfrm>
            <a:off x="7929108" y="2645009"/>
            <a:ext cx="104503" cy="138831"/>
          </a:xfrm>
          <a:prstGeom prst="ellipse">
            <a:avLst/>
          </a:prstGeom>
          <a:solidFill>
            <a:srgbClr val="00B0F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en-US">
              <a:ea typeface="MS PGothic" panose="020B0600070205080204" pitchFamily="34" charset="-128"/>
            </a:endParaRPr>
          </a:p>
        </p:txBody>
      </p:sp>
      <p:sp>
        <p:nvSpPr>
          <p:cNvPr id="17" name="TextBox 16"/>
          <p:cNvSpPr txBox="1"/>
          <p:nvPr/>
        </p:nvSpPr>
        <p:spPr>
          <a:xfrm>
            <a:off x="6894470" y="1808488"/>
            <a:ext cx="2041954" cy="307777"/>
          </a:xfrm>
          <a:prstGeom prst="rect">
            <a:avLst/>
          </a:prstGeom>
          <a:noFill/>
        </p:spPr>
        <p:txBody>
          <a:bodyPr wrap="square" rtlCol="0">
            <a:spAutoFit/>
          </a:bodyPr>
          <a:lstStyle/>
          <a:p>
            <a:r>
              <a:rPr lang="en-US" sz="1400" dirty="0" smtClean="0"/>
              <a:t>SGR </a:t>
            </a:r>
            <a:r>
              <a:rPr lang="en-US" sz="1400" dirty="0" err="1" smtClean="0"/>
              <a:t>SGR</a:t>
            </a:r>
            <a:r>
              <a:rPr lang="en-US" sz="1400" dirty="0" smtClean="0"/>
              <a:t>   </a:t>
            </a:r>
            <a:r>
              <a:rPr lang="en-US" sz="1400" dirty="0" err="1" smtClean="0"/>
              <a:t>sgr</a:t>
            </a:r>
            <a:r>
              <a:rPr lang="en-US" sz="1400" dirty="0"/>
              <a:t> </a:t>
            </a:r>
            <a:r>
              <a:rPr lang="en-US" sz="1400" dirty="0" err="1" smtClean="0"/>
              <a:t>sgr</a:t>
            </a:r>
            <a:endParaRPr lang="en-US" sz="1400" dirty="0"/>
          </a:p>
        </p:txBody>
      </p:sp>
      <p:cxnSp>
        <p:nvCxnSpPr>
          <p:cNvPr id="19" name="Straight Arrow Connector 18"/>
          <p:cNvCxnSpPr/>
          <p:nvPr/>
        </p:nvCxnSpPr>
        <p:spPr>
          <a:xfrm>
            <a:off x="5566611" y="2569166"/>
            <a:ext cx="1114926" cy="0"/>
          </a:xfrm>
          <a:prstGeom prst="straightConnector1">
            <a:avLst/>
          </a:prstGeom>
          <a:ln w="76200">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38990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descr="box-05-01a.JPG                                                 000053AC&#10;production                     B84146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0694" y="1611512"/>
            <a:ext cx="3610619" cy="465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Callout 2"/>
          <p:cNvSpPr/>
          <p:nvPr/>
        </p:nvSpPr>
        <p:spPr>
          <a:xfrm>
            <a:off x="5050970" y="859971"/>
            <a:ext cx="3080657" cy="2218457"/>
          </a:xfrm>
          <a:prstGeom prst="wedgeEllipseCallout">
            <a:avLst>
              <a:gd name="adj1" fmla="val -54049"/>
              <a:gd name="adj2" fmla="val 4581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Break-out!</a:t>
            </a:r>
          </a:p>
          <a:p>
            <a:pPr algn="ctr"/>
            <a:r>
              <a:rPr lang="en-US" dirty="0" smtClean="0"/>
              <a:t>Let’s breed, y’all!</a:t>
            </a:r>
            <a:endParaRPr lang="en-US" dirty="0"/>
          </a:p>
        </p:txBody>
      </p:sp>
    </p:spTree>
    <p:extLst>
      <p:ext uri="{BB962C8B-B14F-4D97-AF65-F5344CB8AC3E}">
        <p14:creationId xmlns:p14="http://schemas.microsoft.com/office/powerpoint/2010/main" val="18205499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breeding conundrum…</a:t>
            </a:r>
            <a:endParaRPr lang="en-US" dirty="0"/>
          </a:p>
        </p:txBody>
      </p:sp>
      <p:sp>
        <p:nvSpPr>
          <p:cNvPr id="3" name="Content Placeholder 2"/>
          <p:cNvSpPr>
            <a:spLocks noGrp="1"/>
          </p:cNvSpPr>
          <p:nvPr>
            <p:ph idx="1"/>
          </p:nvPr>
        </p:nvSpPr>
        <p:spPr>
          <a:xfrm>
            <a:off x="457200" y="1304925"/>
            <a:ext cx="8229600" cy="2505075"/>
          </a:xfrm>
        </p:spPr>
        <p:txBody>
          <a:bodyPr>
            <a:normAutofit fontScale="92500"/>
          </a:bodyPr>
          <a:lstStyle/>
          <a:p>
            <a:r>
              <a:rPr lang="en-US" sz="2000" dirty="0" smtClean="0"/>
              <a:t>You obtain a male and a female breeding pair of mice with black fur from a collaborator. You are told that they are pure breeding individuals. You breed the pair several times and collectively obtain 38 animals: 29 black and 9 grey. </a:t>
            </a:r>
          </a:p>
          <a:p>
            <a:r>
              <a:rPr lang="en-US" sz="2000" dirty="0" smtClean="0"/>
              <a:t>You think you know what’s going on, but just to be sure you breed the female with another gray fur male from your own mouse colony that you know to be pure breeding. This time out of 19 offspring, 9 are black and 10 are grey. </a:t>
            </a:r>
          </a:p>
          <a:p>
            <a:r>
              <a:rPr lang="en-US" sz="2000" dirty="0" smtClean="0"/>
              <a:t>What is the genotype of each animal? (male 1, male 2 and the female?)</a:t>
            </a:r>
            <a:endParaRPr lang="en-US" sz="2000" dirty="0"/>
          </a:p>
        </p:txBody>
      </p:sp>
      <p:pic>
        <p:nvPicPr>
          <p:cNvPr id="5" name="Picture 4"/>
          <p:cNvPicPr>
            <a:picLocks noChangeAspect="1"/>
          </p:cNvPicPr>
          <p:nvPr/>
        </p:nvPicPr>
        <p:blipFill>
          <a:blip r:embed="rId2"/>
          <a:stretch>
            <a:fillRect/>
          </a:stretch>
        </p:blipFill>
        <p:spPr>
          <a:xfrm>
            <a:off x="5043098" y="3952875"/>
            <a:ext cx="1381376" cy="1257300"/>
          </a:xfrm>
          <a:prstGeom prst="rect">
            <a:avLst/>
          </a:prstGeom>
        </p:spPr>
      </p:pic>
      <p:pic>
        <p:nvPicPr>
          <p:cNvPr id="6" name="Picture 5"/>
          <p:cNvPicPr>
            <a:picLocks noChangeAspect="1"/>
          </p:cNvPicPr>
          <p:nvPr/>
        </p:nvPicPr>
        <p:blipFill>
          <a:blip r:embed="rId2"/>
          <a:stretch>
            <a:fillRect/>
          </a:stretch>
        </p:blipFill>
        <p:spPr>
          <a:xfrm>
            <a:off x="6633911" y="3952875"/>
            <a:ext cx="1381376" cy="1257300"/>
          </a:xfrm>
          <a:prstGeom prst="rect">
            <a:avLst/>
          </a:prstGeom>
        </p:spPr>
      </p:pic>
      <p:pic>
        <p:nvPicPr>
          <p:cNvPr id="7" name="Picture 6"/>
          <p:cNvPicPr>
            <a:picLocks noChangeAspect="1"/>
          </p:cNvPicPr>
          <p:nvPr/>
        </p:nvPicPr>
        <p:blipFill rotWithShape="1">
          <a:blip r:embed="rId3"/>
          <a:srcRect t="28489"/>
          <a:stretch/>
        </p:blipFill>
        <p:spPr>
          <a:xfrm>
            <a:off x="697765" y="4033004"/>
            <a:ext cx="1405005" cy="1050578"/>
          </a:xfrm>
          <a:prstGeom prst="rect">
            <a:avLst/>
          </a:prstGeom>
        </p:spPr>
      </p:pic>
      <p:sp>
        <p:nvSpPr>
          <p:cNvPr id="8" name="TextBox 7"/>
          <p:cNvSpPr txBox="1"/>
          <p:nvPr/>
        </p:nvSpPr>
        <p:spPr>
          <a:xfrm>
            <a:off x="6329019" y="4396859"/>
            <a:ext cx="304892" cy="369332"/>
          </a:xfrm>
          <a:prstGeom prst="rect">
            <a:avLst/>
          </a:prstGeom>
          <a:noFill/>
        </p:spPr>
        <p:txBody>
          <a:bodyPr wrap="none" rtlCol="0">
            <a:spAutoFit/>
          </a:bodyPr>
          <a:lstStyle/>
          <a:p>
            <a:r>
              <a:rPr lang="en-US" dirty="0" smtClean="0"/>
              <a:t>X</a:t>
            </a:r>
            <a:endParaRPr lang="en-US" dirty="0"/>
          </a:p>
        </p:txBody>
      </p:sp>
      <p:cxnSp>
        <p:nvCxnSpPr>
          <p:cNvPr id="10" name="Straight Arrow Connector 9"/>
          <p:cNvCxnSpPr/>
          <p:nvPr/>
        </p:nvCxnSpPr>
        <p:spPr>
          <a:xfrm>
            <a:off x="6481465" y="4838700"/>
            <a:ext cx="0" cy="7524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848350" y="5624511"/>
            <a:ext cx="418704" cy="923330"/>
          </a:xfrm>
          <a:prstGeom prst="rect">
            <a:avLst/>
          </a:prstGeom>
          <a:noFill/>
        </p:spPr>
        <p:txBody>
          <a:bodyPr wrap="none" rtlCol="0">
            <a:spAutoFit/>
          </a:bodyPr>
          <a:lstStyle/>
          <a:p>
            <a:r>
              <a:rPr lang="en-US" dirty="0" smtClean="0"/>
              <a:t>29</a:t>
            </a:r>
          </a:p>
          <a:p>
            <a:endParaRPr lang="en-US" dirty="0"/>
          </a:p>
          <a:p>
            <a:r>
              <a:rPr lang="en-US" dirty="0" smtClean="0"/>
              <a:t>9</a:t>
            </a:r>
            <a:endParaRPr lang="en-US" dirty="0"/>
          </a:p>
        </p:txBody>
      </p:sp>
      <p:pic>
        <p:nvPicPr>
          <p:cNvPr id="12" name="Picture 11"/>
          <p:cNvPicPr>
            <a:picLocks noChangeAspect="1"/>
          </p:cNvPicPr>
          <p:nvPr/>
        </p:nvPicPr>
        <p:blipFill>
          <a:blip r:embed="rId2"/>
          <a:stretch>
            <a:fillRect/>
          </a:stretch>
        </p:blipFill>
        <p:spPr>
          <a:xfrm>
            <a:off x="6178547" y="5591175"/>
            <a:ext cx="543850" cy="495001"/>
          </a:xfrm>
          <a:prstGeom prst="rect">
            <a:avLst/>
          </a:prstGeom>
        </p:spPr>
      </p:pic>
      <p:pic>
        <p:nvPicPr>
          <p:cNvPr id="13" name="Picture 12"/>
          <p:cNvPicPr>
            <a:picLocks noChangeAspect="1"/>
          </p:cNvPicPr>
          <p:nvPr/>
        </p:nvPicPr>
        <p:blipFill rotWithShape="1">
          <a:blip r:embed="rId3"/>
          <a:srcRect t="28489"/>
          <a:stretch/>
        </p:blipFill>
        <p:spPr>
          <a:xfrm>
            <a:off x="6178547" y="6086176"/>
            <a:ext cx="681502" cy="509586"/>
          </a:xfrm>
          <a:prstGeom prst="rect">
            <a:avLst/>
          </a:prstGeom>
        </p:spPr>
      </p:pic>
      <p:sp>
        <p:nvSpPr>
          <p:cNvPr id="14" name="TextBox 13"/>
          <p:cNvSpPr txBox="1"/>
          <p:nvPr/>
        </p:nvSpPr>
        <p:spPr>
          <a:xfrm>
            <a:off x="1981317" y="4301758"/>
            <a:ext cx="304892" cy="369332"/>
          </a:xfrm>
          <a:prstGeom prst="rect">
            <a:avLst/>
          </a:prstGeom>
          <a:noFill/>
        </p:spPr>
        <p:txBody>
          <a:bodyPr wrap="none" rtlCol="0">
            <a:spAutoFit/>
          </a:bodyPr>
          <a:lstStyle/>
          <a:p>
            <a:r>
              <a:rPr lang="en-US" dirty="0" smtClean="0"/>
              <a:t>X</a:t>
            </a:r>
            <a:endParaRPr lang="en-US" dirty="0"/>
          </a:p>
        </p:txBody>
      </p:sp>
      <p:cxnSp>
        <p:nvCxnSpPr>
          <p:cNvPr id="15" name="Straight Arrow Connector 14"/>
          <p:cNvCxnSpPr/>
          <p:nvPr/>
        </p:nvCxnSpPr>
        <p:spPr>
          <a:xfrm>
            <a:off x="2133763" y="4743599"/>
            <a:ext cx="0" cy="7524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500648" y="5529410"/>
            <a:ext cx="418704" cy="923330"/>
          </a:xfrm>
          <a:prstGeom prst="rect">
            <a:avLst/>
          </a:prstGeom>
          <a:noFill/>
        </p:spPr>
        <p:txBody>
          <a:bodyPr wrap="none" rtlCol="0">
            <a:spAutoFit/>
          </a:bodyPr>
          <a:lstStyle/>
          <a:p>
            <a:r>
              <a:rPr lang="en-US" dirty="0" smtClean="0"/>
              <a:t>9</a:t>
            </a:r>
          </a:p>
          <a:p>
            <a:endParaRPr lang="en-US" dirty="0"/>
          </a:p>
          <a:p>
            <a:r>
              <a:rPr lang="en-US" dirty="0" smtClean="0"/>
              <a:t>10</a:t>
            </a:r>
            <a:endParaRPr lang="en-US" dirty="0"/>
          </a:p>
        </p:txBody>
      </p:sp>
      <p:pic>
        <p:nvPicPr>
          <p:cNvPr id="17" name="Picture 16"/>
          <p:cNvPicPr>
            <a:picLocks noChangeAspect="1"/>
          </p:cNvPicPr>
          <p:nvPr/>
        </p:nvPicPr>
        <p:blipFill>
          <a:blip r:embed="rId2"/>
          <a:stretch>
            <a:fillRect/>
          </a:stretch>
        </p:blipFill>
        <p:spPr>
          <a:xfrm>
            <a:off x="1830845" y="5496074"/>
            <a:ext cx="543850" cy="495001"/>
          </a:xfrm>
          <a:prstGeom prst="rect">
            <a:avLst/>
          </a:prstGeom>
        </p:spPr>
      </p:pic>
      <p:pic>
        <p:nvPicPr>
          <p:cNvPr id="18" name="Picture 17"/>
          <p:cNvPicPr>
            <a:picLocks noChangeAspect="1"/>
          </p:cNvPicPr>
          <p:nvPr/>
        </p:nvPicPr>
        <p:blipFill rotWithShape="1">
          <a:blip r:embed="rId3"/>
          <a:srcRect t="28489"/>
          <a:stretch/>
        </p:blipFill>
        <p:spPr>
          <a:xfrm>
            <a:off x="1830845" y="5991075"/>
            <a:ext cx="681502" cy="509586"/>
          </a:xfrm>
          <a:prstGeom prst="rect">
            <a:avLst/>
          </a:prstGeom>
        </p:spPr>
      </p:pic>
      <p:pic>
        <p:nvPicPr>
          <p:cNvPr id="19" name="Picture 18"/>
          <p:cNvPicPr>
            <a:picLocks noChangeAspect="1"/>
          </p:cNvPicPr>
          <p:nvPr/>
        </p:nvPicPr>
        <p:blipFill>
          <a:blip r:embed="rId2"/>
          <a:stretch>
            <a:fillRect/>
          </a:stretch>
        </p:blipFill>
        <p:spPr>
          <a:xfrm>
            <a:off x="2212831" y="3952875"/>
            <a:ext cx="1381376" cy="1257300"/>
          </a:xfrm>
          <a:prstGeom prst="rect">
            <a:avLst/>
          </a:prstGeom>
        </p:spPr>
      </p:pic>
      <p:sp>
        <p:nvSpPr>
          <p:cNvPr id="20" name="TextBox 19"/>
          <p:cNvSpPr txBox="1"/>
          <p:nvPr/>
        </p:nvSpPr>
        <p:spPr>
          <a:xfrm>
            <a:off x="2503105" y="3734097"/>
            <a:ext cx="828112" cy="369332"/>
          </a:xfrm>
          <a:prstGeom prst="rect">
            <a:avLst/>
          </a:prstGeom>
          <a:noFill/>
        </p:spPr>
        <p:txBody>
          <a:bodyPr wrap="none" rtlCol="0">
            <a:spAutoFit/>
          </a:bodyPr>
          <a:lstStyle/>
          <a:p>
            <a:r>
              <a:rPr lang="en-US" dirty="0" smtClean="0"/>
              <a:t>female</a:t>
            </a:r>
            <a:endParaRPr lang="en-US" dirty="0"/>
          </a:p>
        </p:txBody>
      </p:sp>
      <p:sp>
        <p:nvSpPr>
          <p:cNvPr id="21" name="TextBox 20"/>
          <p:cNvSpPr txBox="1"/>
          <p:nvPr/>
        </p:nvSpPr>
        <p:spPr>
          <a:xfrm>
            <a:off x="5293496" y="3722726"/>
            <a:ext cx="828112" cy="369332"/>
          </a:xfrm>
          <a:prstGeom prst="rect">
            <a:avLst/>
          </a:prstGeom>
          <a:noFill/>
        </p:spPr>
        <p:txBody>
          <a:bodyPr wrap="none" rtlCol="0">
            <a:spAutoFit/>
          </a:bodyPr>
          <a:lstStyle/>
          <a:p>
            <a:r>
              <a:rPr lang="en-US" dirty="0" smtClean="0"/>
              <a:t>female</a:t>
            </a:r>
            <a:endParaRPr lang="en-US" dirty="0"/>
          </a:p>
        </p:txBody>
      </p:sp>
      <p:sp>
        <p:nvSpPr>
          <p:cNvPr id="22" name="TextBox 21"/>
          <p:cNvSpPr txBox="1"/>
          <p:nvPr/>
        </p:nvSpPr>
        <p:spPr>
          <a:xfrm>
            <a:off x="6939066" y="3722726"/>
            <a:ext cx="817853" cy="369332"/>
          </a:xfrm>
          <a:prstGeom prst="rect">
            <a:avLst/>
          </a:prstGeom>
          <a:noFill/>
        </p:spPr>
        <p:txBody>
          <a:bodyPr wrap="none" rtlCol="0">
            <a:spAutoFit/>
          </a:bodyPr>
          <a:lstStyle/>
          <a:p>
            <a:r>
              <a:rPr lang="en-US" dirty="0"/>
              <a:t>m</a:t>
            </a:r>
            <a:r>
              <a:rPr lang="en-US" dirty="0" smtClean="0"/>
              <a:t>ale 1</a:t>
            </a:r>
            <a:endParaRPr lang="en-US" dirty="0"/>
          </a:p>
        </p:txBody>
      </p:sp>
      <p:sp>
        <p:nvSpPr>
          <p:cNvPr id="23" name="TextBox 22"/>
          <p:cNvSpPr txBox="1"/>
          <p:nvPr/>
        </p:nvSpPr>
        <p:spPr>
          <a:xfrm>
            <a:off x="957288" y="3800417"/>
            <a:ext cx="817853" cy="369332"/>
          </a:xfrm>
          <a:prstGeom prst="rect">
            <a:avLst/>
          </a:prstGeom>
          <a:noFill/>
        </p:spPr>
        <p:txBody>
          <a:bodyPr wrap="none" rtlCol="0">
            <a:spAutoFit/>
          </a:bodyPr>
          <a:lstStyle/>
          <a:p>
            <a:r>
              <a:rPr lang="en-US" dirty="0"/>
              <a:t>m</a:t>
            </a:r>
            <a:r>
              <a:rPr lang="en-US" dirty="0" smtClean="0"/>
              <a:t>ale 2</a:t>
            </a:r>
            <a:endParaRPr lang="en-US" dirty="0"/>
          </a:p>
        </p:txBody>
      </p:sp>
    </p:spTree>
    <p:extLst>
      <p:ext uri="{BB962C8B-B14F-4D97-AF65-F5344CB8AC3E}">
        <p14:creationId xmlns:p14="http://schemas.microsoft.com/office/powerpoint/2010/main" val="31550654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8013"/>
            <a:ext cx="8229600" cy="1143000"/>
          </a:xfrm>
        </p:spPr>
        <p:txBody>
          <a:bodyPr>
            <a:normAutofit fontScale="90000"/>
          </a:bodyPr>
          <a:lstStyle/>
          <a:p>
            <a:r>
              <a:rPr lang="en-US" dirty="0" smtClean="0"/>
              <a:t>Think Aloud Problem Solving:</a:t>
            </a:r>
            <a:br>
              <a:rPr lang="en-US" dirty="0" smtClean="0"/>
            </a:br>
            <a:r>
              <a:rPr lang="en-US" dirty="0" smtClean="0"/>
              <a:t>What would I do to solve this?</a:t>
            </a:r>
            <a:br>
              <a:rPr lang="en-US" dirty="0" smtClean="0"/>
            </a:br>
            <a:r>
              <a:rPr lang="en-US" dirty="0" smtClean="0"/>
              <a:t>What are the necessary steps?</a:t>
            </a:r>
            <a:endParaRPr lang="en-US" dirty="0"/>
          </a:p>
        </p:txBody>
      </p:sp>
      <p:pic>
        <p:nvPicPr>
          <p:cNvPr id="3" name="Picture 2"/>
          <p:cNvPicPr>
            <a:picLocks noChangeAspect="1"/>
          </p:cNvPicPr>
          <p:nvPr/>
        </p:nvPicPr>
        <p:blipFill>
          <a:blip r:embed="rId2"/>
          <a:stretch>
            <a:fillRect/>
          </a:stretch>
        </p:blipFill>
        <p:spPr>
          <a:xfrm>
            <a:off x="5043098" y="3952875"/>
            <a:ext cx="1381376" cy="1257300"/>
          </a:xfrm>
          <a:prstGeom prst="rect">
            <a:avLst/>
          </a:prstGeom>
        </p:spPr>
      </p:pic>
      <p:pic>
        <p:nvPicPr>
          <p:cNvPr id="4" name="Picture 3"/>
          <p:cNvPicPr>
            <a:picLocks noChangeAspect="1"/>
          </p:cNvPicPr>
          <p:nvPr/>
        </p:nvPicPr>
        <p:blipFill>
          <a:blip r:embed="rId2"/>
          <a:stretch>
            <a:fillRect/>
          </a:stretch>
        </p:blipFill>
        <p:spPr>
          <a:xfrm>
            <a:off x="6633911" y="3952875"/>
            <a:ext cx="1381376" cy="1257300"/>
          </a:xfrm>
          <a:prstGeom prst="rect">
            <a:avLst/>
          </a:prstGeom>
        </p:spPr>
      </p:pic>
      <p:pic>
        <p:nvPicPr>
          <p:cNvPr id="5" name="Picture 4"/>
          <p:cNvPicPr>
            <a:picLocks noChangeAspect="1"/>
          </p:cNvPicPr>
          <p:nvPr/>
        </p:nvPicPr>
        <p:blipFill rotWithShape="1">
          <a:blip r:embed="rId3"/>
          <a:srcRect t="28489"/>
          <a:stretch/>
        </p:blipFill>
        <p:spPr>
          <a:xfrm>
            <a:off x="697765" y="4033004"/>
            <a:ext cx="1405005" cy="1050578"/>
          </a:xfrm>
          <a:prstGeom prst="rect">
            <a:avLst/>
          </a:prstGeom>
        </p:spPr>
      </p:pic>
      <p:sp>
        <p:nvSpPr>
          <p:cNvPr id="6" name="TextBox 5"/>
          <p:cNvSpPr txBox="1"/>
          <p:nvPr/>
        </p:nvSpPr>
        <p:spPr>
          <a:xfrm>
            <a:off x="6329019" y="4396859"/>
            <a:ext cx="304892" cy="369332"/>
          </a:xfrm>
          <a:prstGeom prst="rect">
            <a:avLst/>
          </a:prstGeom>
          <a:noFill/>
        </p:spPr>
        <p:txBody>
          <a:bodyPr wrap="none" rtlCol="0">
            <a:spAutoFit/>
          </a:bodyPr>
          <a:lstStyle/>
          <a:p>
            <a:r>
              <a:rPr lang="en-US" dirty="0" smtClean="0"/>
              <a:t>X</a:t>
            </a:r>
            <a:endParaRPr lang="en-US" dirty="0"/>
          </a:p>
        </p:txBody>
      </p:sp>
      <p:cxnSp>
        <p:nvCxnSpPr>
          <p:cNvPr id="7" name="Straight Arrow Connector 6"/>
          <p:cNvCxnSpPr/>
          <p:nvPr/>
        </p:nvCxnSpPr>
        <p:spPr>
          <a:xfrm>
            <a:off x="6481465" y="4838700"/>
            <a:ext cx="0" cy="7524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848350" y="5624511"/>
            <a:ext cx="418704" cy="923330"/>
          </a:xfrm>
          <a:prstGeom prst="rect">
            <a:avLst/>
          </a:prstGeom>
          <a:noFill/>
        </p:spPr>
        <p:txBody>
          <a:bodyPr wrap="none" rtlCol="0">
            <a:spAutoFit/>
          </a:bodyPr>
          <a:lstStyle/>
          <a:p>
            <a:r>
              <a:rPr lang="en-US" dirty="0" smtClean="0"/>
              <a:t>29</a:t>
            </a:r>
          </a:p>
          <a:p>
            <a:endParaRPr lang="en-US" dirty="0"/>
          </a:p>
          <a:p>
            <a:r>
              <a:rPr lang="en-US" dirty="0" smtClean="0"/>
              <a:t>9</a:t>
            </a:r>
            <a:endParaRPr lang="en-US" dirty="0"/>
          </a:p>
        </p:txBody>
      </p:sp>
      <p:pic>
        <p:nvPicPr>
          <p:cNvPr id="9" name="Picture 8"/>
          <p:cNvPicPr>
            <a:picLocks noChangeAspect="1"/>
          </p:cNvPicPr>
          <p:nvPr/>
        </p:nvPicPr>
        <p:blipFill>
          <a:blip r:embed="rId2"/>
          <a:stretch>
            <a:fillRect/>
          </a:stretch>
        </p:blipFill>
        <p:spPr>
          <a:xfrm>
            <a:off x="6178547" y="5591175"/>
            <a:ext cx="543850" cy="495001"/>
          </a:xfrm>
          <a:prstGeom prst="rect">
            <a:avLst/>
          </a:prstGeom>
        </p:spPr>
      </p:pic>
      <p:pic>
        <p:nvPicPr>
          <p:cNvPr id="10" name="Picture 9"/>
          <p:cNvPicPr>
            <a:picLocks noChangeAspect="1"/>
          </p:cNvPicPr>
          <p:nvPr/>
        </p:nvPicPr>
        <p:blipFill rotWithShape="1">
          <a:blip r:embed="rId3"/>
          <a:srcRect t="28489"/>
          <a:stretch/>
        </p:blipFill>
        <p:spPr>
          <a:xfrm>
            <a:off x="6178547" y="6086176"/>
            <a:ext cx="681502" cy="509586"/>
          </a:xfrm>
          <a:prstGeom prst="rect">
            <a:avLst/>
          </a:prstGeom>
        </p:spPr>
      </p:pic>
      <p:sp>
        <p:nvSpPr>
          <p:cNvPr id="11" name="TextBox 10"/>
          <p:cNvSpPr txBox="1"/>
          <p:nvPr/>
        </p:nvSpPr>
        <p:spPr>
          <a:xfrm>
            <a:off x="1981317" y="4301758"/>
            <a:ext cx="304892" cy="369332"/>
          </a:xfrm>
          <a:prstGeom prst="rect">
            <a:avLst/>
          </a:prstGeom>
          <a:noFill/>
        </p:spPr>
        <p:txBody>
          <a:bodyPr wrap="none" rtlCol="0">
            <a:spAutoFit/>
          </a:bodyPr>
          <a:lstStyle/>
          <a:p>
            <a:r>
              <a:rPr lang="en-US" dirty="0" smtClean="0"/>
              <a:t>X</a:t>
            </a:r>
            <a:endParaRPr lang="en-US" dirty="0"/>
          </a:p>
        </p:txBody>
      </p:sp>
      <p:cxnSp>
        <p:nvCxnSpPr>
          <p:cNvPr id="12" name="Straight Arrow Connector 11"/>
          <p:cNvCxnSpPr/>
          <p:nvPr/>
        </p:nvCxnSpPr>
        <p:spPr>
          <a:xfrm>
            <a:off x="2133763" y="4743599"/>
            <a:ext cx="0" cy="7524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500648" y="5529410"/>
            <a:ext cx="418704" cy="923330"/>
          </a:xfrm>
          <a:prstGeom prst="rect">
            <a:avLst/>
          </a:prstGeom>
          <a:noFill/>
        </p:spPr>
        <p:txBody>
          <a:bodyPr wrap="none" rtlCol="0">
            <a:spAutoFit/>
          </a:bodyPr>
          <a:lstStyle/>
          <a:p>
            <a:r>
              <a:rPr lang="en-US" dirty="0" smtClean="0"/>
              <a:t>9</a:t>
            </a:r>
          </a:p>
          <a:p>
            <a:endParaRPr lang="en-US" dirty="0"/>
          </a:p>
          <a:p>
            <a:r>
              <a:rPr lang="en-US" dirty="0" smtClean="0"/>
              <a:t>10</a:t>
            </a:r>
            <a:endParaRPr lang="en-US" dirty="0"/>
          </a:p>
        </p:txBody>
      </p:sp>
      <p:pic>
        <p:nvPicPr>
          <p:cNvPr id="14" name="Picture 13"/>
          <p:cNvPicPr>
            <a:picLocks noChangeAspect="1"/>
          </p:cNvPicPr>
          <p:nvPr/>
        </p:nvPicPr>
        <p:blipFill>
          <a:blip r:embed="rId2"/>
          <a:stretch>
            <a:fillRect/>
          </a:stretch>
        </p:blipFill>
        <p:spPr>
          <a:xfrm>
            <a:off x="1830845" y="5496074"/>
            <a:ext cx="543850" cy="495001"/>
          </a:xfrm>
          <a:prstGeom prst="rect">
            <a:avLst/>
          </a:prstGeom>
        </p:spPr>
      </p:pic>
      <p:pic>
        <p:nvPicPr>
          <p:cNvPr id="15" name="Picture 14"/>
          <p:cNvPicPr>
            <a:picLocks noChangeAspect="1"/>
          </p:cNvPicPr>
          <p:nvPr/>
        </p:nvPicPr>
        <p:blipFill rotWithShape="1">
          <a:blip r:embed="rId3"/>
          <a:srcRect t="28489"/>
          <a:stretch/>
        </p:blipFill>
        <p:spPr>
          <a:xfrm>
            <a:off x="1830845" y="5991075"/>
            <a:ext cx="681502" cy="509586"/>
          </a:xfrm>
          <a:prstGeom prst="rect">
            <a:avLst/>
          </a:prstGeom>
        </p:spPr>
      </p:pic>
      <p:pic>
        <p:nvPicPr>
          <p:cNvPr id="16" name="Picture 15"/>
          <p:cNvPicPr>
            <a:picLocks noChangeAspect="1"/>
          </p:cNvPicPr>
          <p:nvPr/>
        </p:nvPicPr>
        <p:blipFill>
          <a:blip r:embed="rId2"/>
          <a:stretch>
            <a:fillRect/>
          </a:stretch>
        </p:blipFill>
        <p:spPr>
          <a:xfrm>
            <a:off x="2212831" y="3952875"/>
            <a:ext cx="1381376" cy="1257300"/>
          </a:xfrm>
          <a:prstGeom prst="rect">
            <a:avLst/>
          </a:prstGeom>
        </p:spPr>
      </p:pic>
      <p:sp>
        <p:nvSpPr>
          <p:cNvPr id="17" name="TextBox 16"/>
          <p:cNvSpPr txBox="1"/>
          <p:nvPr/>
        </p:nvSpPr>
        <p:spPr>
          <a:xfrm>
            <a:off x="2503105" y="3734097"/>
            <a:ext cx="828112" cy="369332"/>
          </a:xfrm>
          <a:prstGeom prst="rect">
            <a:avLst/>
          </a:prstGeom>
          <a:noFill/>
        </p:spPr>
        <p:txBody>
          <a:bodyPr wrap="none" rtlCol="0">
            <a:spAutoFit/>
          </a:bodyPr>
          <a:lstStyle/>
          <a:p>
            <a:r>
              <a:rPr lang="en-US" dirty="0" smtClean="0"/>
              <a:t>female</a:t>
            </a:r>
            <a:endParaRPr lang="en-US" dirty="0"/>
          </a:p>
        </p:txBody>
      </p:sp>
      <p:sp>
        <p:nvSpPr>
          <p:cNvPr id="18" name="TextBox 17"/>
          <p:cNvSpPr txBox="1"/>
          <p:nvPr/>
        </p:nvSpPr>
        <p:spPr>
          <a:xfrm>
            <a:off x="5293496" y="3722726"/>
            <a:ext cx="828112" cy="369332"/>
          </a:xfrm>
          <a:prstGeom prst="rect">
            <a:avLst/>
          </a:prstGeom>
          <a:noFill/>
        </p:spPr>
        <p:txBody>
          <a:bodyPr wrap="none" rtlCol="0">
            <a:spAutoFit/>
          </a:bodyPr>
          <a:lstStyle/>
          <a:p>
            <a:r>
              <a:rPr lang="en-US" dirty="0" smtClean="0"/>
              <a:t>female</a:t>
            </a:r>
            <a:endParaRPr lang="en-US" dirty="0"/>
          </a:p>
        </p:txBody>
      </p:sp>
      <p:sp>
        <p:nvSpPr>
          <p:cNvPr id="19" name="TextBox 18"/>
          <p:cNvSpPr txBox="1"/>
          <p:nvPr/>
        </p:nvSpPr>
        <p:spPr>
          <a:xfrm>
            <a:off x="6939066" y="3722726"/>
            <a:ext cx="817853" cy="369332"/>
          </a:xfrm>
          <a:prstGeom prst="rect">
            <a:avLst/>
          </a:prstGeom>
          <a:noFill/>
        </p:spPr>
        <p:txBody>
          <a:bodyPr wrap="none" rtlCol="0">
            <a:spAutoFit/>
          </a:bodyPr>
          <a:lstStyle/>
          <a:p>
            <a:r>
              <a:rPr lang="en-US" dirty="0"/>
              <a:t>m</a:t>
            </a:r>
            <a:r>
              <a:rPr lang="en-US" dirty="0" smtClean="0"/>
              <a:t>ale 1</a:t>
            </a:r>
            <a:endParaRPr lang="en-US" dirty="0"/>
          </a:p>
        </p:txBody>
      </p:sp>
      <p:sp>
        <p:nvSpPr>
          <p:cNvPr id="20" name="TextBox 19"/>
          <p:cNvSpPr txBox="1"/>
          <p:nvPr/>
        </p:nvSpPr>
        <p:spPr>
          <a:xfrm>
            <a:off x="957288" y="3800417"/>
            <a:ext cx="817853" cy="369332"/>
          </a:xfrm>
          <a:prstGeom prst="rect">
            <a:avLst/>
          </a:prstGeom>
          <a:noFill/>
        </p:spPr>
        <p:txBody>
          <a:bodyPr wrap="none" rtlCol="0">
            <a:spAutoFit/>
          </a:bodyPr>
          <a:lstStyle/>
          <a:p>
            <a:r>
              <a:rPr lang="en-US" dirty="0"/>
              <a:t>m</a:t>
            </a:r>
            <a:r>
              <a:rPr lang="en-US" dirty="0" smtClean="0"/>
              <a:t>ale 2</a:t>
            </a:r>
            <a:endParaRPr lang="en-US" dirty="0"/>
          </a:p>
        </p:txBody>
      </p:sp>
      <p:sp>
        <p:nvSpPr>
          <p:cNvPr id="21" name="Rectangle 20"/>
          <p:cNvSpPr/>
          <p:nvPr/>
        </p:nvSpPr>
        <p:spPr>
          <a:xfrm>
            <a:off x="1162050" y="2759913"/>
            <a:ext cx="7400925" cy="369332"/>
          </a:xfrm>
          <a:prstGeom prst="rect">
            <a:avLst/>
          </a:prstGeom>
        </p:spPr>
        <p:txBody>
          <a:bodyPr wrap="square">
            <a:spAutoFit/>
          </a:bodyPr>
          <a:lstStyle/>
          <a:p>
            <a:r>
              <a:rPr lang="en-US" dirty="0"/>
              <a:t>What is the genotype of each animal? (male 1, male 2 and the female?)</a:t>
            </a:r>
          </a:p>
        </p:txBody>
      </p:sp>
    </p:spTree>
    <p:extLst>
      <p:ext uri="{BB962C8B-B14F-4D97-AF65-F5344CB8AC3E}">
        <p14:creationId xmlns:p14="http://schemas.microsoft.com/office/powerpoint/2010/main" val="1400818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8229600" cy="1143000"/>
          </a:xfrm>
        </p:spPr>
        <p:txBody>
          <a:bodyPr>
            <a:normAutofit fontScale="90000"/>
          </a:bodyPr>
          <a:lstStyle/>
          <a:p>
            <a:r>
              <a:rPr lang="en-US" dirty="0" smtClean="0"/>
              <a:t>What is the genotype of the female?</a:t>
            </a:r>
            <a:endParaRPr lang="en-US" dirty="0"/>
          </a:p>
        </p:txBody>
      </p:sp>
      <p:sp>
        <p:nvSpPr>
          <p:cNvPr id="3" name="TPAnswers"/>
          <p:cNvSpPr>
            <a:spLocks noGrp="1"/>
          </p:cNvSpPr>
          <p:nvPr>
            <p:ph type="body" idx="1"/>
            <p:custDataLst>
              <p:tags r:id="rId3"/>
            </p:custDataLst>
          </p:nvPr>
        </p:nvSpPr>
        <p:spPr>
          <a:xfrm>
            <a:off x="457200" y="1600200"/>
            <a:ext cx="4114800" cy="4525963"/>
          </a:xfrm>
        </p:spPr>
        <p:txBody>
          <a:bodyPr/>
          <a:lstStyle/>
          <a:p>
            <a:pPr marL="514350" indent="-514350">
              <a:buFont typeface="Arial"/>
              <a:buAutoNum type="alphaUcPeriod"/>
            </a:pPr>
            <a:r>
              <a:rPr lang="en-US" dirty="0" smtClean="0"/>
              <a:t>B/B</a:t>
            </a:r>
          </a:p>
          <a:p>
            <a:pPr marL="514350" indent="-514350">
              <a:buFont typeface="Arial"/>
              <a:buAutoNum type="alphaUcPeriod"/>
            </a:pPr>
            <a:r>
              <a:rPr lang="en-US" dirty="0" smtClean="0"/>
              <a:t>B/b</a:t>
            </a:r>
          </a:p>
          <a:p>
            <a:pPr marL="514350" indent="-514350">
              <a:buFont typeface="Arial"/>
              <a:buAutoNum type="alphaUcPeriod"/>
            </a:pPr>
            <a:r>
              <a:rPr lang="en-US" dirty="0" smtClean="0"/>
              <a:t>b/b</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538272149"/>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18442" name="Chart" r:id="rId7" imgW="4571952" imgH="5143584" progId="MSGraph.Chart.8">
                  <p:embed followColorScheme="full"/>
                </p:oleObj>
              </mc:Choice>
              <mc:Fallback>
                <p:oleObj name="Chart" r:id="rId7" imgW="4571952" imgH="5143584" progId="MSGraph.Chart.8">
                  <p:embed followColorScheme="full"/>
                  <p:pic>
                    <p:nvPicPr>
                      <p:cNvPr id="0" name=""/>
                      <p:cNvPicPr/>
                      <p:nvPr/>
                    </p:nvPicPr>
                    <p:blipFill>
                      <a:blip r:embed="rId8"/>
                      <a:stretch>
                        <a:fillRect/>
                      </a:stretch>
                    </p:blipFill>
                    <p:spPr>
                      <a:xfrm>
                        <a:off x="4508500" y="1600200"/>
                        <a:ext cx="4572000" cy="5143500"/>
                      </a:xfrm>
                      <a:prstGeom prst="rect">
                        <a:avLst/>
                      </a:prstGeom>
                    </p:spPr>
                  </p:pic>
                </p:oleObj>
              </mc:Fallback>
            </mc:AlternateContent>
          </a:graphicData>
        </a:graphic>
      </p:graphicFrame>
      <p:sp>
        <p:nvSpPr>
          <p:cNvPr id="5" name="CAI1"/>
          <p:cNvSpPr/>
          <p:nvPr>
            <p:custDataLst>
              <p:tags r:id="rId5"/>
            </p:custDataLst>
          </p:nvPr>
        </p:nvSpPr>
        <p:spPr>
          <a:xfrm rot="10800000">
            <a:off x="81280" y="2290233"/>
            <a:ext cx="469900" cy="4699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gradFill flip="none" rotWithShape="1">
            <a:gsLst>
              <a:gs pos="0">
                <a:srgbClr val="00C800"/>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p14="http://schemas.microsoft.com/office/powerpoint/2010/main" val="295237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8229600" cy="1143000"/>
          </a:xfrm>
        </p:spPr>
        <p:txBody>
          <a:bodyPr/>
          <a:lstStyle/>
          <a:p>
            <a:r>
              <a:rPr lang="en-US" dirty="0" smtClean="0"/>
              <a:t>What is the genotype of male 1?</a:t>
            </a:r>
            <a:endParaRPr lang="en-US" dirty="0"/>
          </a:p>
        </p:txBody>
      </p:sp>
      <p:sp>
        <p:nvSpPr>
          <p:cNvPr id="3" name="TPAnswers"/>
          <p:cNvSpPr>
            <a:spLocks noGrp="1"/>
          </p:cNvSpPr>
          <p:nvPr>
            <p:ph type="body" idx="1"/>
            <p:custDataLst>
              <p:tags r:id="rId3"/>
            </p:custDataLst>
          </p:nvPr>
        </p:nvSpPr>
        <p:spPr>
          <a:xfrm>
            <a:off x="457200" y="1600200"/>
            <a:ext cx="4114800" cy="4525963"/>
          </a:xfrm>
        </p:spPr>
        <p:txBody>
          <a:bodyPr/>
          <a:lstStyle/>
          <a:p>
            <a:pPr marL="514350" indent="-514350">
              <a:buFont typeface="Arial"/>
              <a:buAutoNum type="alphaUcPeriod"/>
            </a:pPr>
            <a:r>
              <a:rPr lang="en-US" dirty="0" smtClean="0"/>
              <a:t>B/B</a:t>
            </a:r>
          </a:p>
          <a:p>
            <a:pPr marL="514350" indent="-514350">
              <a:buFont typeface="Arial"/>
              <a:buAutoNum type="alphaUcPeriod"/>
            </a:pPr>
            <a:r>
              <a:rPr lang="en-US" dirty="0" smtClean="0"/>
              <a:t>B/b</a:t>
            </a:r>
          </a:p>
          <a:p>
            <a:pPr marL="514350" indent="-514350">
              <a:buFont typeface="Arial"/>
              <a:buAutoNum type="alphaUcPeriod"/>
            </a:pPr>
            <a:r>
              <a:rPr lang="en-US" dirty="0" smtClean="0"/>
              <a:t>b/b</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780473196"/>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19466" name="Chart" r:id="rId7" imgW="4571952" imgH="5143584" progId="MSGraph.Chart.8">
                  <p:embed followColorScheme="full"/>
                </p:oleObj>
              </mc:Choice>
              <mc:Fallback>
                <p:oleObj name="Chart" r:id="rId7" imgW="4571952" imgH="5143584" progId="MSGraph.Chart.8">
                  <p:embed followColorScheme="full"/>
                  <p:pic>
                    <p:nvPicPr>
                      <p:cNvPr id="0" name=""/>
                      <p:cNvPicPr/>
                      <p:nvPr/>
                    </p:nvPicPr>
                    <p:blipFill>
                      <a:blip r:embed="rId8"/>
                      <a:stretch>
                        <a:fillRect/>
                      </a:stretch>
                    </p:blipFill>
                    <p:spPr>
                      <a:xfrm>
                        <a:off x="4508500" y="1600200"/>
                        <a:ext cx="4572000" cy="5143500"/>
                      </a:xfrm>
                      <a:prstGeom prst="rect">
                        <a:avLst/>
                      </a:prstGeom>
                    </p:spPr>
                  </p:pic>
                </p:oleObj>
              </mc:Fallback>
            </mc:AlternateContent>
          </a:graphicData>
        </a:graphic>
      </p:graphicFrame>
      <p:sp>
        <p:nvSpPr>
          <p:cNvPr id="5" name="CAI1"/>
          <p:cNvSpPr/>
          <p:nvPr>
            <p:custDataLst>
              <p:tags r:id="rId5"/>
            </p:custDataLst>
          </p:nvPr>
        </p:nvSpPr>
        <p:spPr>
          <a:xfrm rot="10800000">
            <a:off x="81280" y="2290233"/>
            <a:ext cx="469900" cy="4699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gradFill flip="none" rotWithShape="1">
            <a:gsLst>
              <a:gs pos="0">
                <a:srgbClr val="00C800"/>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p14="http://schemas.microsoft.com/office/powerpoint/2010/main" val="227738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8229600" cy="1143000"/>
          </a:xfrm>
        </p:spPr>
        <p:txBody>
          <a:bodyPr/>
          <a:lstStyle/>
          <a:p>
            <a:r>
              <a:rPr lang="en-US" dirty="0" smtClean="0"/>
              <a:t>What is the genotype of male 2?</a:t>
            </a:r>
            <a:endParaRPr lang="en-US" dirty="0"/>
          </a:p>
        </p:txBody>
      </p:sp>
      <p:sp>
        <p:nvSpPr>
          <p:cNvPr id="3" name="TPAnswers"/>
          <p:cNvSpPr>
            <a:spLocks noGrp="1"/>
          </p:cNvSpPr>
          <p:nvPr>
            <p:ph type="body" idx="1"/>
            <p:custDataLst>
              <p:tags r:id="rId3"/>
            </p:custDataLst>
          </p:nvPr>
        </p:nvSpPr>
        <p:spPr>
          <a:xfrm>
            <a:off x="457200" y="1600200"/>
            <a:ext cx="4114800" cy="4525963"/>
          </a:xfrm>
        </p:spPr>
        <p:txBody>
          <a:bodyPr/>
          <a:lstStyle/>
          <a:p>
            <a:pPr marL="514350" indent="-514350">
              <a:buFont typeface="Arial"/>
              <a:buAutoNum type="alphaUcPeriod"/>
            </a:pPr>
            <a:r>
              <a:rPr lang="en-US" dirty="0" smtClean="0"/>
              <a:t>B/B</a:t>
            </a:r>
          </a:p>
          <a:p>
            <a:pPr marL="514350" indent="-514350">
              <a:buFont typeface="Arial"/>
              <a:buAutoNum type="alphaUcPeriod"/>
            </a:pPr>
            <a:r>
              <a:rPr lang="en-US" dirty="0" smtClean="0"/>
              <a:t>B/b</a:t>
            </a:r>
          </a:p>
          <a:p>
            <a:pPr marL="514350" indent="-514350">
              <a:buFont typeface="Arial"/>
              <a:buAutoNum type="alphaUcPeriod"/>
            </a:pPr>
            <a:r>
              <a:rPr lang="en-US" dirty="0" smtClean="0"/>
              <a:t>b/b</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513133509"/>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20490" name="Chart" r:id="rId7" imgW="4571952" imgH="5143584" progId="MSGraph.Chart.8">
                  <p:embed followColorScheme="full"/>
                </p:oleObj>
              </mc:Choice>
              <mc:Fallback>
                <p:oleObj name="Chart" r:id="rId7" imgW="4571952" imgH="5143584" progId="MSGraph.Chart.8">
                  <p:embed followColorScheme="full"/>
                  <p:pic>
                    <p:nvPicPr>
                      <p:cNvPr id="0" name=""/>
                      <p:cNvPicPr/>
                      <p:nvPr/>
                    </p:nvPicPr>
                    <p:blipFill>
                      <a:blip r:embed="rId8"/>
                      <a:stretch>
                        <a:fillRect/>
                      </a:stretch>
                    </p:blipFill>
                    <p:spPr>
                      <a:xfrm>
                        <a:off x="4508500" y="1600200"/>
                        <a:ext cx="4572000" cy="5143500"/>
                      </a:xfrm>
                      <a:prstGeom prst="rect">
                        <a:avLst/>
                      </a:prstGeom>
                    </p:spPr>
                  </p:pic>
                </p:oleObj>
              </mc:Fallback>
            </mc:AlternateContent>
          </a:graphicData>
        </a:graphic>
      </p:graphicFrame>
      <p:sp>
        <p:nvSpPr>
          <p:cNvPr id="5" name="CAI1"/>
          <p:cNvSpPr/>
          <p:nvPr>
            <p:custDataLst>
              <p:tags r:id="rId5"/>
            </p:custDataLst>
          </p:nvPr>
        </p:nvSpPr>
        <p:spPr>
          <a:xfrm rot="10800000">
            <a:off x="81280" y="2875449"/>
            <a:ext cx="469900" cy="4699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gradFill flip="none" rotWithShape="1">
            <a:gsLst>
              <a:gs pos="0">
                <a:srgbClr val="00C800"/>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p14="http://schemas.microsoft.com/office/powerpoint/2010/main" val="414766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0251" y="22608"/>
            <a:ext cx="6583653" cy="830997"/>
          </a:xfrm>
          <a:prstGeom prst="rect">
            <a:avLst/>
          </a:prstGeom>
          <a:noFill/>
        </p:spPr>
        <p:txBody>
          <a:bodyPr wrap="none" rtlCol="0">
            <a:spAutoFit/>
          </a:bodyPr>
          <a:lstStyle/>
          <a:p>
            <a:pPr algn="ctr"/>
            <a:r>
              <a:rPr lang="en-US" sz="2400" dirty="0" smtClean="0"/>
              <a:t>What if the affected gene is on a sex chromosome?</a:t>
            </a:r>
          </a:p>
          <a:p>
            <a:pPr algn="ctr"/>
            <a:r>
              <a:rPr lang="en-US" sz="2400" b="1" u="sng" dirty="0" smtClean="0"/>
              <a:t>Sex-linked inheritance</a:t>
            </a:r>
            <a:endParaRPr lang="en-US" sz="2400" b="1" u="sng" dirty="0"/>
          </a:p>
        </p:txBody>
      </p:sp>
      <p:pic>
        <p:nvPicPr>
          <p:cNvPr id="4" name="Picture 2" descr="figure_02_19_01"/>
          <p:cNvPicPr>
            <a:picLocks noChangeAspect="1" noChangeArrowheads="1"/>
          </p:cNvPicPr>
          <p:nvPr/>
        </p:nvPicPr>
        <p:blipFill rotWithShape="1">
          <a:blip r:embed="rId2">
            <a:extLst>
              <a:ext uri="{28A0092B-C50C-407E-A947-70E740481C1C}">
                <a14:useLocalDpi xmlns:a14="http://schemas.microsoft.com/office/drawing/2010/main" val="0"/>
              </a:ext>
            </a:extLst>
          </a:blip>
          <a:srcRect r="51284" b="8279"/>
          <a:stretch/>
        </p:blipFill>
        <p:spPr bwMode="auto">
          <a:xfrm>
            <a:off x="375143" y="2301875"/>
            <a:ext cx="2574056" cy="3354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5" name="Picture 2" descr="figure_02_19_01"/>
          <p:cNvPicPr>
            <a:picLocks noChangeAspect="1" noChangeArrowheads="1"/>
          </p:cNvPicPr>
          <p:nvPr/>
        </p:nvPicPr>
        <p:blipFill rotWithShape="1">
          <a:blip r:embed="rId2">
            <a:extLst>
              <a:ext uri="{28A0092B-C50C-407E-A947-70E740481C1C}">
                <a14:useLocalDpi xmlns:a14="http://schemas.microsoft.com/office/drawing/2010/main" val="0"/>
              </a:ext>
            </a:extLst>
          </a:blip>
          <a:srcRect l="50837" b="7419"/>
          <a:stretch/>
        </p:blipFill>
        <p:spPr bwMode="auto">
          <a:xfrm>
            <a:off x="3382213" y="2301874"/>
            <a:ext cx="2600307" cy="3389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TextBox 5"/>
          <p:cNvSpPr txBox="1"/>
          <p:nvPr/>
        </p:nvSpPr>
        <p:spPr>
          <a:xfrm>
            <a:off x="339077" y="5918091"/>
            <a:ext cx="2877711" cy="646331"/>
          </a:xfrm>
          <a:prstGeom prst="rect">
            <a:avLst/>
          </a:prstGeom>
          <a:noFill/>
        </p:spPr>
        <p:txBody>
          <a:bodyPr wrap="none" rtlCol="0">
            <a:spAutoFit/>
          </a:bodyPr>
          <a:lstStyle/>
          <a:p>
            <a:r>
              <a:rPr lang="en-US" dirty="0" smtClean="0"/>
              <a:t>All individuals are red</a:t>
            </a:r>
          </a:p>
          <a:p>
            <a:r>
              <a:rPr lang="en-US" dirty="0" smtClean="0"/>
              <a:t>same as Mendel’s F1 crosses</a:t>
            </a:r>
            <a:endParaRPr lang="en-US" dirty="0"/>
          </a:p>
        </p:txBody>
      </p:sp>
      <p:pic>
        <p:nvPicPr>
          <p:cNvPr id="8" name="Picture 2" descr="figure_02_18"/>
          <p:cNvPicPr>
            <a:picLocks noChangeAspect="1" noChangeArrowheads="1"/>
          </p:cNvPicPr>
          <p:nvPr/>
        </p:nvPicPr>
        <p:blipFill rotWithShape="1">
          <a:blip r:embed="rId3">
            <a:extLst>
              <a:ext uri="{28A0092B-C50C-407E-A947-70E740481C1C}">
                <a14:useLocalDpi xmlns:a14="http://schemas.microsoft.com/office/drawing/2010/main" val="0"/>
              </a:ext>
            </a:extLst>
          </a:blip>
          <a:srcRect b="7538"/>
          <a:stretch/>
        </p:blipFill>
        <p:spPr bwMode="auto">
          <a:xfrm>
            <a:off x="296674" y="533906"/>
            <a:ext cx="2449878" cy="1506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 name="TextBox 8"/>
          <p:cNvSpPr txBox="1"/>
          <p:nvPr/>
        </p:nvSpPr>
        <p:spPr>
          <a:xfrm>
            <a:off x="2739922" y="807598"/>
            <a:ext cx="5937353" cy="1477328"/>
          </a:xfrm>
          <a:prstGeom prst="rect">
            <a:avLst/>
          </a:prstGeom>
          <a:noFill/>
        </p:spPr>
        <p:txBody>
          <a:bodyPr wrap="square" rtlCol="0">
            <a:spAutoFit/>
          </a:bodyPr>
          <a:lstStyle/>
          <a:p>
            <a:r>
              <a:rPr lang="en-US" dirty="0" smtClean="0"/>
              <a:t>Drosophila can have white (w) or red (w+)eyes</a:t>
            </a:r>
          </a:p>
          <a:p>
            <a:r>
              <a:rPr lang="en-US" dirty="0" smtClean="0"/>
              <a:t>Red (w+) is dominant over white (w)</a:t>
            </a:r>
          </a:p>
          <a:p>
            <a:r>
              <a:rPr lang="en-US" dirty="0" smtClean="0"/>
              <a:t>The gene is on the X chromosome</a:t>
            </a:r>
          </a:p>
          <a:p>
            <a:r>
              <a:rPr lang="en-US" dirty="0" smtClean="0"/>
              <a:t>Females are </a:t>
            </a:r>
            <a:r>
              <a:rPr lang="en-US" b="1" i="1" dirty="0" smtClean="0"/>
              <a:t>homogametic</a:t>
            </a:r>
          </a:p>
          <a:p>
            <a:r>
              <a:rPr lang="en-US" dirty="0" smtClean="0"/>
              <a:t>Males are </a:t>
            </a:r>
            <a:r>
              <a:rPr lang="en-US" b="1" i="1" dirty="0" smtClean="0"/>
              <a:t>heterogametic</a:t>
            </a:r>
            <a:endParaRPr lang="en-US" b="1" i="1" dirty="0"/>
          </a:p>
        </p:txBody>
      </p:sp>
      <p:sp>
        <p:nvSpPr>
          <p:cNvPr id="10" name="TextBox 9"/>
          <p:cNvSpPr txBox="1"/>
          <p:nvPr/>
        </p:nvSpPr>
        <p:spPr>
          <a:xfrm>
            <a:off x="6195728" y="1630001"/>
            <a:ext cx="2914561" cy="5324535"/>
          </a:xfrm>
          <a:prstGeom prst="rect">
            <a:avLst/>
          </a:prstGeom>
          <a:noFill/>
        </p:spPr>
        <p:txBody>
          <a:bodyPr wrap="square" rtlCol="0">
            <a:spAutoFit/>
          </a:bodyPr>
          <a:lstStyle/>
          <a:p>
            <a:r>
              <a:rPr lang="en-US" sz="2000" dirty="0" smtClean="0"/>
              <a:t>Fly males (like humans) are </a:t>
            </a:r>
            <a:r>
              <a:rPr lang="en-US" sz="2000" b="1" i="1" dirty="0" err="1" smtClean="0"/>
              <a:t>hemizygous</a:t>
            </a:r>
            <a:r>
              <a:rPr lang="en-US" sz="2000" dirty="0" smtClean="0"/>
              <a:t> for genes on the X chromosome</a:t>
            </a:r>
          </a:p>
          <a:p>
            <a:endParaRPr lang="en-US" sz="2000" dirty="0" smtClean="0"/>
          </a:p>
          <a:p>
            <a:r>
              <a:rPr lang="en-US" sz="2000" dirty="0" smtClean="0"/>
              <a:t>Different phenotypic ratios are seen in males and females</a:t>
            </a:r>
          </a:p>
          <a:p>
            <a:endParaRPr lang="en-US" sz="2000" dirty="0"/>
          </a:p>
          <a:p>
            <a:r>
              <a:rPr lang="en-US" sz="2000" dirty="0" smtClean="0"/>
              <a:t>ratios depend on the sex of the parent (it matters which parent is white or red)</a:t>
            </a:r>
          </a:p>
          <a:p>
            <a:endParaRPr lang="en-US" sz="2000" dirty="0"/>
          </a:p>
          <a:p>
            <a:r>
              <a:rPr lang="en-US" sz="2000" dirty="0" smtClean="0"/>
              <a:t>w+ (red) is still dominant over w (white)  when two alleles are present</a:t>
            </a:r>
          </a:p>
          <a:p>
            <a:endParaRPr lang="en-US" sz="2000" dirty="0"/>
          </a:p>
        </p:txBody>
      </p:sp>
      <p:sp>
        <p:nvSpPr>
          <p:cNvPr id="7" name="Rectangle 6"/>
          <p:cNvSpPr/>
          <p:nvPr/>
        </p:nvSpPr>
        <p:spPr>
          <a:xfrm>
            <a:off x="1296237" y="4541855"/>
            <a:ext cx="1652962" cy="1114749"/>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ectangle 10"/>
          <p:cNvSpPr/>
          <p:nvPr/>
        </p:nvSpPr>
        <p:spPr>
          <a:xfrm>
            <a:off x="4328461" y="4576776"/>
            <a:ext cx="1652962" cy="1114749"/>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3698875" y="5918091"/>
            <a:ext cx="2143125" cy="646331"/>
          </a:xfrm>
          <a:prstGeom prst="rect">
            <a:avLst/>
          </a:prstGeom>
          <a:noFill/>
        </p:spPr>
        <p:txBody>
          <a:bodyPr wrap="square" rtlCol="0">
            <a:spAutoFit/>
          </a:bodyPr>
          <a:lstStyle/>
          <a:p>
            <a:r>
              <a:rPr lang="en-US" dirty="0" smtClean="0"/>
              <a:t>All females are red, all males are white</a:t>
            </a:r>
            <a:endParaRPr lang="en-US" dirty="0"/>
          </a:p>
        </p:txBody>
      </p:sp>
      <p:sp>
        <p:nvSpPr>
          <p:cNvPr id="13" name="TextBox 12"/>
          <p:cNvSpPr txBox="1"/>
          <p:nvPr/>
        </p:nvSpPr>
        <p:spPr>
          <a:xfrm>
            <a:off x="461930" y="5620142"/>
            <a:ext cx="5681994" cy="369332"/>
          </a:xfrm>
          <a:prstGeom prst="rect">
            <a:avLst/>
          </a:prstGeom>
          <a:noFill/>
        </p:spPr>
        <p:txBody>
          <a:bodyPr wrap="square" rtlCol="0">
            <a:spAutoFit/>
          </a:bodyPr>
          <a:lstStyle/>
          <a:p>
            <a:r>
              <a:rPr lang="en-US" dirty="0" smtClean="0"/>
              <a:t>What are the phenotypic ratios expected from each cross?</a:t>
            </a:r>
            <a:endParaRPr lang="en-US" dirty="0"/>
          </a:p>
        </p:txBody>
      </p:sp>
    </p:spTree>
    <p:extLst>
      <p:ext uri="{BB962C8B-B14F-4D97-AF65-F5344CB8AC3E}">
        <p14:creationId xmlns:p14="http://schemas.microsoft.com/office/powerpoint/2010/main" val="415871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1" grpId="0" animBg="1"/>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ure_02_19_02"/>
          <p:cNvPicPr>
            <a:picLocks noChangeAspect="1" noChangeArrowheads="1"/>
          </p:cNvPicPr>
          <p:nvPr/>
        </p:nvPicPr>
        <p:blipFill rotWithShape="1">
          <a:blip r:embed="rId2">
            <a:extLst>
              <a:ext uri="{28A0092B-C50C-407E-A947-70E740481C1C}">
                <a14:useLocalDpi xmlns:a14="http://schemas.microsoft.com/office/drawing/2010/main" val="0"/>
              </a:ext>
            </a:extLst>
          </a:blip>
          <a:srcRect b="46693"/>
          <a:stretch/>
        </p:blipFill>
        <p:spPr bwMode="auto">
          <a:xfrm>
            <a:off x="3970089" y="1798846"/>
            <a:ext cx="4952323" cy="2454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 name="Picture 2" descr="figure_02_19_02"/>
          <p:cNvPicPr>
            <a:picLocks noChangeAspect="1" noChangeArrowheads="1"/>
          </p:cNvPicPr>
          <p:nvPr/>
        </p:nvPicPr>
        <p:blipFill rotWithShape="1">
          <a:blip r:embed="rId2">
            <a:extLst>
              <a:ext uri="{28A0092B-C50C-407E-A947-70E740481C1C}">
                <a14:useLocalDpi xmlns:a14="http://schemas.microsoft.com/office/drawing/2010/main" val="0"/>
              </a:ext>
            </a:extLst>
          </a:blip>
          <a:srcRect t="53306" r="82680" b="8582"/>
          <a:stretch/>
        </p:blipFill>
        <p:spPr bwMode="auto">
          <a:xfrm>
            <a:off x="3970089" y="4245676"/>
            <a:ext cx="857736" cy="175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 name="Picture 2" descr="figure_02_19_02"/>
          <p:cNvPicPr>
            <a:picLocks noChangeAspect="1" noChangeArrowheads="1"/>
          </p:cNvPicPr>
          <p:nvPr/>
        </p:nvPicPr>
        <p:blipFill rotWithShape="1">
          <a:blip r:embed="rId2">
            <a:extLst>
              <a:ext uri="{28A0092B-C50C-407E-A947-70E740481C1C}">
                <a14:useLocalDpi xmlns:a14="http://schemas.microsoft.com/office/drawing/2010/main" val="0"/>
              </a:ext>
            </a:extLst>
          </a:blip>
          <a:srcRect l="51350" t="53307" r="30345" b="10347"/>
          <a:stretch/>
        </p:blipFill>
        <p:spPr bwMode="auto">
          <a:xfrm>
            <a:off x="6516914" y="4253506"/>
            <a:ext cx="906551" cy="1673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cxnSp>
        <p:nvCxnSpPr>
          <p:cNvPr id="6" name="Straight Connector 5"/>
          <p:cNvCxnSpPr/>
          <p:nvPr/>
        </p:nvCxnSpPr>
        <p:spPr>
          <a:xfrm>
            <a:off x="5460292" y="4253506"/>
            <a:ext cx="1" cy="17549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4830271" y="5021932"/>
            <a:ext cx="136200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8050057" y="4245676"/>
            <a:ext cx="1" cy="1673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7423465" y="5049559"/>
            <a:ext cx="1498947"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65641" y="207283"/>
            <a:ext cx="4275145" cy="369332"/>
          </a:xfrm>
          <a:prstGeom prst="rect">
            <a:avLst/>
          </a:prstGeom>
          <a:noFill/>
        </p:spPr>
        <p:txBody>
          <a:bodyPr wrap="none" rtlCol="0">
            <a:spAutoFit/>
          </a:bodyPr>
          <a:lstStyle/>
          <a:p>
            <a:r>
              <a:rPr lang="en-US" dirty="0" smtClean="0"/>
              <a:t>Inheritance patterns: Sex-linked inheritance</a:t>
            </a:r>
            <a:endParaRPr lang="en-US" dirty="0"/>
          </a:p>
        </p:txBody>
      </p:sp>
      <p:sp>
        <p:nvSpPr>
          <p:cNvPr id="16" name="TextBox 15"/>
          <p:cNvSpPr txBox="1"/>
          <p:nvPr/>
        </p:nvSpPr>
        <p:spPr>
          <a:xfrm>
            <a:off x="5052521" y="1337181"/>
            <a:ext cx="3744165" cy="369332"/>
          </a:xfrm>
          <a:prstGeom prst="rect">
            <a:avLst/>
          </a:prstGeom>
          <a:noFill/>
        </p:spPr>
        <p:txBody>
          <a:bodyPr wrap="square" rtlCol="0">
            <a:spAutoFit/>
          </a:bodyPr>
          <a:lstStyle/>
          <a:p>
            <a:r>
              <a:rPr lang="en-US" dirty="0" smtClean="0"/>
              <a:t>Predict the  F2 offspring:</a:t>
            </a:r>
            <a:endParaRPr lang="en-US" dirty="0"/>
          </a:p>
        </p:txBody>
      </p:sp>
      <p:sp>
        <p:nvSpPr>
          <p:cNvPr id="5" name="TextBox 4"/>
          <p:cNvSpPr txBox="1"/>
          <p:nvPr/>
        </p:nvSpPr>
        <p:spPr>
          <a:xfrm>
            <a:off x="4326228" y="6214365"/>
            <a:ext cx="4596184" cy="659423"/>
          </a:xfrm>
          <a:prstGeom prst="rect">
            <a:avLst/>
          </a:prstGeom>
          <a:noFill/>
        </p:spPr>
        <p:txBody>
          <a:bodyPr wrap="square" rtlCol="0">
            <a:spAutoFit/>
          </a:bodyPr>
          <a:lstStyle/>
          <a:p>
            <a:r>
              <a:rPr lang="en-US" dirty="0" smtClean="0"/>
              <a:t>What are the genotypic and phenotypic ratios of each of these crosses??</a:t>
            </a:r>
            <a:endParaRPr lang="en-US" dirty="0"/>
          </a:p>
        </p:txBody>
      </p:sp>
      <p:pic>
        <p:nvPicPr>
          <p:cNvPr id="12" name="Picture 2" descr="figure_02_05"/>
          <p:cNvPicPr>
            <a:picLocks noChangeAspect="1" noChangeArrowheads="1"/>
          </p:cNvPicPr>
          <p:nvPr/>
        </p:nvPicPr>
        <p:blipFill rotWithShape="1">
          <a:blip r:embed="rId3">
            <a:extLst>
              <a:ext uri="{28A0092B-C50C-407E-A947-70E740481C1C}">
                <a14:useLocalDpi xmlns:a14="http://schemas.microsoft.com/office/drawing/2010/main" val="0"/>
              </a:ext>
            </a:extLst>
          </a:blip>
          <a:srcRect l="49299" t="10002" b="5899"/>
          <a:stretch/>
        </p:blipFill>
        <p:spPr bwMode="auto">
          <a:xfrm>
            <a:off x="446800" y="1968500"/>
            <a:ext cx="2585797" cy="3428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TextBox 6"/>
          <p:cNvSpPr txBox="1"/>
          <p:nvPr/>
        </p:nvSpPr>
        <p:spPr>
          <a:xfrm>
            <a:off x="333375" y="5627076"/>
            <a:ext cx="3286125" cy="923330"/>
          </a:xfrm>
          <a:prstGeom prst="rect">
            <a:avLst/>
          </a:prstGeom>
          <a:noFill/>
        </p:spPr>
        <p:txBody>
          <a:bodyPr wrap="square" rtlCol="0">
            <a:spAutoFit/>
          </a:bodyPr>
          <a:lstStyle/>
          <a:p>
            <a:r>
              <a:rPr lang="en-US" dirty="0" smtClean="0"/>
              <a:t>F2 offspring: </a:t>
            </a:r>
          </a:p>
          <a:p>
            <a:r>
              <a:rPr lang="en-US" dirty="0" smtClean="0"/>
              <a:t>3:1 phenotypic ratio</a:t>
            </a:r>
          </a:p>
          <a:p>
            <a:r>
              <a:rPr lang="en-US" dirty="0" smtClean="0"/>
              <a:t>1:2:1 genotypic ratio</a:t>
            </a:r>
            <a:endParaRPr lang="en-US" dirty="0"/>
          </a:p>
        </p:txBody>
      </p:sp>
    </p:spTree>
    <p:extLst>
      <p:ext uri="{BB962C8B-B14F-4D97-AF65-F5344CB8AC3E}">
        <p14:creationId xmlns:p14="http://schemas.microsoft.com/office/powerpoint/2010/main" val="307947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Learning Objectives</a:t>
            </a:r>
            <a:endParaRPr lang="en-US" dirty="0"/>
          </a:p>
        </p:txBody>
      </p:sp>
      <p:sp>
        <p:nvSpPr>
          <p:cNvPr id="3" name="Content Placeholder 2"/>
          <p:cNvSpPr>
            <a:spLocks noGrp="1"/>
          </p:cNvSpPr>
          <p:nvPr>
            <p:ph idx="1"/>
          </p:nvPr>
        </p:nvSpPr>
        <p:spPr/>
        <p:txBody>
          <a:bodyPr/>
          <a:lstStyle/>
          <a:p>
            <a:r>
              <a:rPr lang="en-US" dirty="0" smtClean="0"/>
              <a:t>Explain how meiosis generates variation: </a:t>
            </a:r>
          </a:p>
          <a:p>
            <a:pPr lvl="1"/>
            <a:r>
              <a:rPr lang="en-US" dirty="0" smtClean="0"/>
              <a:t>Crossing over between homologous chromosomes</a:t>
            </a:r>
          </a:p>
          <a:p>
            <a:pPr lvl="1"/>
            <a:r>
              <a:rPr lang="en-US" dirty="0" smtClean="0"/>
              <a:t>Independent assortment of chromosomes</a:t>
            </a:r>
          </a:p>
          <a:p>
            <a:r>
              <a:rPr lang="en-US" dirty="0" smtClean="0"/>
              <a:t>Review the principles of basic Mendelian inheritance</a:t>
            </a:r>
          </a:p>
          <a:p>
            <a:r>
              <a:rPr lang="en-US" dirty="0" smtClean="0"/>
              <a:t>Predict the outcomes of single gene crosses for genes on autosomes and sex chromosomes</a:t>
            </a:r>
            <a:endParaRPr lang="en-US" dirty="0"/>
          </a:p>
        </p:txBody>
      </p:sp>
    </p:spTree>
    <p:extLst>
      <p:ext uri="{BB962C8B-B14F-4D97-AF65-F5344CB8AC3E}">
        <p14:creationId xmlns:p14="http://schemas.microsoft.com/office/powerpoint/2010/main" val="328226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Meiosis generates variation in two distinct and important ways</a:t>
            </a:r>
            <a:endParaRPr lang="en-US" dirty="0"/>
          </a:p>
        </p:txBody>
      </p:sp>
      <p:sp>
        <p:nvSpPr>
          <p:cNvPr id="4" name="Content Placeholder 3"/>
          <p:cNvSpPr>
            <a:spLocks noGrp="1"/>
          </p:cNvSpPr>
          <p:nvPr>
            <p:ph idx="1"/>
          </p:nvPr>
        </p:nvSpPr>
        <p:spPr>
          <a:xfrm>
            <a:off x="457200" y="2173705"/>
            <a:ext cx="8229600" cy="3952458"/>
          </a:xfrm>
        </p:spPr>
        <p:txBody>
          <a:bodyPr/>
          <a:lstStyle/>
          <a:p>
            <a:pPr marL="514350" indent="-514350">
              <a:buFont typeface="+mj-lt"/>
              <a:buAutoNum type="arabicPeriod"/>
            </a:pPr>
            <a:r>
              <a:rPr lang="en-US" dirty="0"/>
              <a:t>Crossing over between homologous chromosomes </a:t>
            </a:r>
            <a:r>
              <a:rPr lang="en-US" dirty="0">
                <a:hlinkClick r:id="rId2"/>
              </a:rPr>
              <a:t>https://</a:t>
            </a:r>
            <a:r>
              <a:rPr lang="en-US" dirty="0" smtClean="0">
                <a:hlinkClick r:id="rId2"/>
              </a:rPr>
              <a:t>youtu.be/BhJf9MHHmc4</a:t>
            </a:r>
            <a:endParaRPr lang="en-US" dirty="0"/>
          </a:p>
          <a:p>
            <a:pPr marL="514350" indent="-514350">
              <a:buFont typeface="+mj-lt"/>
              <a:buAutoNum type="arabicPeriod"/>
            </a:pPr>
            <a:r>
              <a:rPr lang="en-US" dirty="0" smtClean="0"/>
              <a:t>Independent </a:t>
            </a:r>
            <a:r>
              <a:rPr lang="en-US" dirty="0"/>
              <a:t>assortment of homologous </a:t>
            </a:r>
            <a:r>
              <a:rPr lang="en-US" dirty="0" smtClean="0"/>
              <a:t>chromosomes </a:t>
            </a:r>
            <a:r>
              <a:rPr lang="en-US" dirty="0">
                <a:hlinkClick r:id="rId3"/>
              </a:rPr>
              <a:t>http://youtu.be/wAHEejRUQdw</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246406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9815" y="203527"/>
            <a:ext cx="7919985" cy="1200329"/>
          </a:xfrm>
          <a:prstGeom prst="rect">
            <a:avLst/>
          </a:prstGeom>
          <a:noFill/>
        </p:spPr>
        <p:txBody>
          <a:bodyPr wrap="square" rtlCol="0">
            <a:spAutoFit/>
          </a:bodyPr>
          <a:lstStyle/>
          <a:p>
            <a:r>
              <a:rPr lang="en-US" sz="3600" dirty="0" smtClean="0"/>
              <a:t>Independent assortment of homologous chromosomes in Meiosis I</a:t>
            </a:r>
            <a:endParaRPr lang="en-US" sz="3600" dirty="0"/>
          </a:p>
        </p:txBody>
      </p:sp>
      <p:sp>
        <p:nvSpPr>
          <p:cNvPr id="4" name="TextBox 3"/>
          <p:cNvSpPr txBox="1"/>
          <p:nvPr/>
        </p:nvSpPr>
        <p:spPr>
          <a:xfrm>
            <a:off x="639815" y="4608209"/>
            <a:ext cx="7919985" cy="1938992"/>
          </a:xfrm>
          <a:prstGeom prst="rect">
            <a:avLst/>
          </a:prstGeom>
          <a:noFill/>
        </p:spPr>
        <p:txBody>
          <a:bodyPr wrap="square" rtlCol="0">
            <a:spAutoFit/>
          </a:bodyPr>
          <a:lstStyle/>
          <a:p>
            <a:pPr marL="285750" indent="-285750">
              <a:buFont typeface="Arial"/>
              <a:buChar char="•"/>
            </a:pPr>
            <a:r>
              <a:rPr lang="en-US" sz="2400" dirty="0" smtClean="0"/>
              <a:t>maternal and paternal copies of chromosomes can separate into either cell during meiosis I</a:t>
            </a:r>
          </a:p>
          <a:p>
            <a:pPr marL="285750" indent="-285750">
              <a:buFont typeface="Arial"/>
              <a:buChar char="•"/>
            </a:pPr>
            <a:r>
              <a:rPr lang="en-US" sz="2400" dirty="0" smtClean="0"/>
              <a:t>Occurs completely randomly, based on how the bivalents align on the metaphase I plate</a:t>
            </a:r>
          </a:p>
          <a:p>
            <a:pPr marL="285750" indent="-285750">
              <a:buFont typeface="Arial"/>
              <a:buChar char="•"/>
            </a:pPr>
            <a:r>
              <a:rPr lang="en-US" sz="2400" b="1" u="sng" dirty="0" smtClean="0"/>
              <a:t>possible gametes = 2</a:t>
            </a:r>
            <a:r>
              <a:rPr lang="en-US" sz="2400" b="1" u="sng" baseline="30000" dirty="0" smtClean="0"/>
              <a:t>n</a:t>
            </a:r>
            <a:r>
              <a:rPr lang="en-US" sz="2400" b="1" u="sng" dirty="0" smtClean="0"/>
              <a:t> </a:t>
            </a:r>
            <a:r>
              <a:rPr lang="en-US" sz="2400" dirty="0" smtClean="0"/>
              <a:t>(n=haploid chromosome #)</a:t>
            </a:r>
          </a:p>
        </p:txBody>
      </p:sp>
      <p:pic>
        <p:nvPicPr>
          <p:cNvPr id="11" name="Picture 10"/>
          <p:cNvPicPr>
            <a:picLocks noChangeAspect="1"/>
          </p:cNvPicPr>
          <p:nvPr/>
        </p:nvPicPr>
        <p:blipFill>
          <a:blip r:embed="rId2"/>
          <a:stretch>
            <a:fillRect/>
          </a:stretch>
        </p:blipFill>
        <p:spPr>
          <a:xfrm>
            <a:off x="2214144" y="1540818"/>
            <a:ext cx="4906080" cy="2930428"/>
          </a:xfrm>
          <a:prstGeom prst="rect">
            <a:avLst/>
          </a:prstGeom>
        </p:spPr>
      </p:pic>
    </p:spTree>
    <p:extLst>
      <p:ext uri="{BB962C8B-B14F-4D97-AF65-F5344CB8AC3E}">
        <p14:creationId xmlns:p14="http://schemas.microsoft.com/office/powerpoint/2010/main" val="86483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5"/>
          <a:stretch>
            <a:fillRect/>
          </a:stretch>
        </p:blipFill>
        <p:spPr>
          <a:xfrm>
            <a:off x="5553078" y="907587"/>
            <a:ext cx="1513515" cy="1688632"/>
          </a:xfrm>
          <a:prstGeom prst="rect">
            <a:avLst/>
          </a:prstGeom>
        </p:spPr>
      </p:pic>
      <p:graphicFrame>
        <p:nvGraphicFramePr>
          <p:cNvPr id="4" name="TPResults"/>
          <p:cNvGraphicFramePr>
            <a:graphicFrameLocks noGrp="1"/>
          </p:cNvGraphicFramePr>
          <p:nvPr>
            <p:extLst>
              <p:ext uri="{D42A27DB-BD31-4B8C-83A1-F6EECF244321}">
                <p14:modId xmlns:p14="http://schemas.microsoft.com/office/powerpoint/2010/main" val="4169282706"/>
              </p:ext>
            </p:extLst>
          </p:nvPr>
        </p:nvGraphicFramePr>
        <p:xfrm>
          <a:off x="127000" y="2507782"/>
          <a:ext cx="4381500" cy="3200400"/>
        </p:xfrm>
        <a:graphic>
          <a:graphicData uri="http://schemas.openxmlformats.org/drawingml/2006/table">
            <a:tbl>
              <a:tblPr firstRow="1" bandRow="1">
                <a:tableStyleId>{5C22544A-7EE6-4342-B048-85BDC9FD1C3A}</a:tableStyleId>
              </a:tblPr>
              <a:tblGrid>
                <a:gridCol w="1460500"/>
                <a:gridCol w="2921000"/>
              </a:tblGrid>
              <a:tr h="317500">
                <a:tc>
                  <a:txBody>
                    <a:bodyPr/>
                    <a:lstStyle/>
                    <a:p>
                      <a:pPr algn="l"/>
                      <a:r>
                        <a:rPr lang="en-US" sz="2400" b="1" smtClean="0">
                          <a:solidFill>
                            <a:schemeClr val="tx2"/>
                          </a:solidFill>
                        </a:rPr>
                        <a:t>Rank</a:t>
                      </a:r>
                      <a:endParaRPr lang="en-US" sz="2400" b="1" dirty="0">
                        <a:solidFill>
                          <a:schemeClr val="tx2"/>
                        </a:solidFill>
                      </a:endParaRPr>
                    </a:p>
                  </a:txBody>
                  <a:tcPr>
                    <a:lnL w="12700" cmpd="sng">
                      <a:solidFill>
                        <a:schemeClr val="lt1"/>
                      </a:solidFill>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c>
                  <a:txBody>
                    <a:bodyPr/>
                    <a:lstStyle/>
                    <a:p>
                      <a:pPr algn="l"/>
                      <a:r>
                        <a:rPr lang="en-US" sz="2400" b="1" smtClean="0">
                          <a:solidFill>
                            <a:schemeClr val="tx2"/>
                          </a:solidFill>
                        </a:rPr>
                        <a:t>Responses</a:t>
                      </a:r>
                      <a:endParaRPr lang="en-US" sz="2400" b="1" dirty="0">
                        <a:solidFill>
                          <a:schemeClr val="tx2"/>
                        </a:solidFill>
                      </a:endParaRPr>
                    </a:p>
                  </a:txBody>
                  <a:tcPr>
                    <a:lnL w="12700" cmpd="sng">
                      <a:solidFill>
                        <a:schemeClr val="lt1"/>
                      </a:solidFill>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r>
              <a:tr h="317500">
                <a:tc>
                  <a:txBody>
                    <a:bodyPr/>
                    <a:lstStyle/>
                    <a:p>
                      <a:pPr algn="l"/>
                      <a:r>
                        <a:rPr lang="en-US" sz="2400" b="0" smtClean="0">
                          <a:solidFill>
                            <a:schemeClr val="tx2"/>
                          </a:solidFill>
                        </a:rPr>
                        <a:t>1</a:t>
                      </a:r>
                      <a:endParaRPr lang="en-US" sz="2400" b="0">
                        <a:solidFill>
                          <a:schemeClr val="tx2"/>
                        </a:solidFill>
                      </a:endParaRPr>
                    </a:p>
                  </a:txBody>
                  <a:tcP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c>
                  <a:txBody>
                    <a:bodyPr/>
                    <a:lstStyle/>
                    <a:p>
                      <a:pPr algn="l"/>
                      <a:r>
                        <a:rPr lang="en-US" sz="2400" b="0" smtClean="0">
                          <a:solidFill>
                            <a:schemeClr val="tx2"/>
                          </a:solidFill>
                        </a:rPr>
                        <a:t>262144</a:t>
                      </a:r>
                      <a:endParaRPr lang="en-US" sz="2400" b="0" dirty="0">
                        <a:solidFill>
                          <a:schemeClr val="tx2"/>
                        </a:solidFill>
                      </a:endParaRP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r>
              <a:tr h="317500">
                <a:tc>
                  <a:txBody>
                    <a:bodyPr/>
                    <a:lstStyle/>
                    <a:p>
                      <a:pPr algn="l"/>
                      <a:r>
                        <a:rPr lang="en-US" sz="2400" b="0" smtClean="0">
                          <a:solidFill>
                            <a:schemeClr val="tx2"/>
                          </a:solidFill>
                        </a:rPr>
                        <a:t>2</a:t>
                      </a:r>
                      <a:endParaRPr lang="en-US" sz="2400" b="0">
                        <a:solidFill>
                          <a:schemeClr val="tx2"/>
                        </a:solidFill>
                      </a:endParaRPr>
                    </a:p>
                  </a:txBody>
                  <a:tcP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c>
                  <a:txBody>
                    <a:bodyPr/>
                    <a:lstStyle/>
                    <a:p>
                      <a:pPr algn="l"/>
                      <a:r>
                        <a:rPr lang="en-US" sz="2400" b="0" smtClean="0">
                          <a:solidFill>
                            <a:schemeClr val="tx2"/>
                          </a:solidFill>
                        </a:rPr>
                        <a:t>68719476736</a:t>
                      </a:r>
                      <a:endParaRPr lang="en-US" sz="2400" b="0">
                        <a:solidFill>
                          <a:schemeClr val="tx2"/>
                        </a:solidFill>
                      </a:endParaRP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r>
              <a:tr h="317500">
                <a:tc>
                  <a:txBody>
                    <a:bodyPr/>
                    <a:lstStyle/>
                    <a:p>
                      <a:pPr algn="l"/>
                      <a:r>
                        <a:rPr lang="en-US" sz="2400" b="0" smtClean="0">
                          <a:solidFill>
                            <a:schemeClr val="tx2"/>
                          </a:solidFill>
                        </a:rPr>
                        <a:t>3</a:t>
                      </a:r>
                      <a:endParaRPr lang="en-US" sz="2400" b="0">
                        <a:solidFill>
                          <a:schemeClr val="tx2"/>
                        </a:solidFill>
                      </a:endParaRPr>
                    </a:p>
                  </a:txBody>
                  <a:tcP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c>
                  <a:txBody>
                    <a:bodyPr/>
                    <a:lstStyle/>
                    <a:p>
                      <a:pPr algn="l"/>
                      <a:r>
                        <a:rPr lang="en-US" sz="2400" b="0" smtClean="0">
                          <a:solidFill>
                            <a:schemeClr val="tx2"/>
                          </a:solidFill>
                        </a:rPr>
                        <a:t>1413720</a:t>
                      </a:r>
                      <a:endParaRPr lang="en-US" sz="2400" b="0">
                        <a:solidFill>
                          <a:schemeClr val="tx2"/>
                        </a:solidFill>
                      </a:endParaRP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r>
              <a:tr h="317500">
                <a:tc>
                  <a:txBody>
                    <a:bodyPr/>
                    <a:lstStyle/>
                    <a:p>
                      <a:pPr algn="l"/>
                      <a:r>
                        <a:rPr lang="en-US" sz="2400" b="0" smtClean="0">
                          <a:solidFill>
                            <a:schemeClr val="tx2"/>
                          </a:solidFill>
                        </a:rPr>
                        <a:t>4</a:t>
                      </a:r>
                      <a:endParaRPr lang="en-US" sz="2400" b="0">
                        <a:solidFill>
                          <a:schemeClr val="tx2"/>
                        </a:solidFill>
                      </a:endParaRPr>
                    </a:p>
                  </a:txBody>
                  <a:tcP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c>
                  <a:txBody>
                    <a:bodyPr/>
                    <a:lstStyle/>
                    <a:p>
                      <a:pPr algn="l"/>
                      <a:r>
                        <a:rPr lang="en-US" sz="2400" b="0" smtClean="0">
                          <a:solidFill>
                            <a:schemeClr val="tx2"/>
                          </a:solidFill>
                        </a:rPr>
                        <a:t>144</a:t>
                      </a:r>
                      <a:endParaRPr lang="en-US" sz="2400" b="0">
                        <a:solidFill>
                          <a:schemeClr val="tx2"/>
                        </a:solidFill>
                      </a:endParaRP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r>
              <a:tr h="317500">
                <a:tc>
                  <a:txBody>
                    <a:bodyPr/>
                    <a:lstStyle/>
                    <a:p>
                      <a:pPr algn="l"/>
                      <a:r>
                        <a:rPr lang="en-US" sz="2400" b="0" smtClean="0">
                          <a:solidFill>
                            <a:schemeClr val="tx2"/>
                          </a:solidFill>
                        </a:rPr>
                        <a:t>5</a:t>
                      </a:r>
                      <a:endParaRPr lang="en-US" sz="2400" b="0">
                        <a:solidFill>
                          <a:schemeClr val="tx2"/>
                        </a:solidFill>
                      </a:endParaRPr>
                    </a:p>
                  </a:txBody>
                  <a:tcP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c>
                  <a:txBody>
                    <a:bodyPr/>
                    <a:lstStyle/>
                    <a:p>
                      <a:pPr algn="l"/>
                      <a:r>
                        <a:rPr lang="en-US" sz="2400" b="0" smtClean="0">
                          <a:solidFill>
                            <a:schemeClr val="tx2"/>
                          </a:solidFill>
                        </a:rPr>
                        <a:t>21214</a:t>
                      </a:r>
                      <a:endParaRPr lang="en-US" sz="2400" b="0">
                        <a:solidFill>
                          <a:schemeClr val="tx2"/>
                        </a:solidFill>
                      </a:endParaRP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r>
              <a:tr h="317500">
                <a:tc>
                  <a:txBody>
                    <a:bodyPr/>
                    <a:lstStyle/>
                    <a:p>
                      <a:pPr algn="l"/>
                      <a:r>
                        <a:rPr lang="en-US" sz="2400" b="0" smtClean="0">
                          <a:solidFill>
                            <a:schemeClr val="tx2"/>
                          </a:solidFill>
                        </a:rPr>
                        <a:t>6</a:t>
                      </a:r>
                      <a:endParaRPr lang="en-US" sz="2400" b="0">
                        <a:solidFill>
                          <a:schemeClr val="tx2"/>
                        </a:solidFill>
                      </a:endParaRPr>
                    </a:p>
                  </a:txBody>
                  <a:tcP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38100" cmpd="sng">
                      <a:solidFill>
                        <a:schemeClr val="lt1"/>
                      </a:solidFill>
                    </a:lnB>
                    <a:solidFill>
                      <a:scrgbClr r="0" g="0" b="0">
                        <a:alpha val="1000"/>
                      </a:scrgbClr>
                    </a:solidFill>
                  </a:tcPr>
                </a:tc>
                <a:tc>
                  <a:txBody>
                    <a:bodyPr/>
                    <a:lstStyle/>
                    <a:p>
                      <a:pPr algn="l"/>
                      <a:r>
                        <a:rPr lang="en-US" sz="2400" b="0" smtClean="0">
                          <a:solidFill>
                            <a:schemeClr val="tx2"/>
                          </a:solidFill>
                        </a:rPr>
                        <a:t>Other</a:t>
                      </a:r>
                      <a:endParaRPr lang="en-US" sz="2400" b="0" dirty="0">
                        <a:solidFill>
                          <a:schemeClr val="tx2"/>
                        </a:solidFill>
                      </a:endParaRP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solidFill>
                      <a:scrgbClr r="0" g="0" b="0">
                        <a:alpha val="1000"/>
                      </a:scrgbClr>
                    </a:solidFill>
                  </a:tcPr>
                </a:tc>
              </a:tr>
            </a:tbl>
          </a:graphicData>
        </a:graphic>
      </p:graphicFrame>
      <p:graphicFrame>
        <p:nvGraphicFramePr>
          <p:cNvPr id="5" name="TPKeywords"/>
          <p:cNvGraphicFramePr>
            <a:graphicFrameLocks noGrp="1"/>
          </p:cNvGraphicFramePr>
          <p:nvPr>
            <p:extLst>
              <p:ext uri="{D42A27DB-BD31-4B8C-83A1-F6EECF244321}">
                <p14:modId xmlns:p14="http://schemas.microsoft.com/office/powerpoint/2010/main" val="767772528"/>
              </p:ext>
            </p:extLst>
          </p:nvPr>
        </p:nvGraphicFramePr>
        <p:xfrm>
          <a:off x="127000" y="5835182"/>
          <a:ext cx="4445000" cy="914400"/>
        </p:xfrm>
        <a:graphic>
          <a:graphicData uri="http://schemas.openxmlformats.org/drawingml/2006/table">
            <a:tbl>
              <a:tblPr firstRow="1" bandRow="1">
                <a:tableStyleId>{5C22544A-7EE6-4342-B048-85BDC9FD1C3A}</a:tableStyleId>
              </a:tblPr>
              <a:tblGrid>
                <a:gridCol w="4445000"/>
              </a:tblGrid>
              <a:tr h="317500">
                <a:tc>
                  <a:txBody>
                    <a:bodyPr/>
                    <a:lstStyle/>
                    <a:p>
                      <a:pPr algn="l"/>
                      <a:r>
                        <a:rPr lang="en-US" sz="2400" b="1" smtClean="0">
                          <a:solidFill>
                            <a:schemeClr val="tx2"/>
                          </a:solidFill>
                        </a:rPr>
                        <a:t>Values: 262144</a:t>
                      </a:r>
                      <a:endParaRPr lang="en-US" sz="2400" b="1" dirty="0">
                        <a:solidFill>
                          <a:schemeClr val="tx2"/>
                        </a:solidFill>
                      </a:endParaRPr>
                    </a:p>
                  </a:txBody>
                  <a:tcPr>
                    <a:lnL w="12700" cmpd="sng">
                      <a:solidFill>
                        <a:schemeClr val="lt1"/>
                      </a:solidFill>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hemeClr val="accent1">
                        <a:alpha val="1000"/>
                      </a:schemeClr>
                    </a:solidFill>
                  </a:tcPr>
                </a:tc>
              </a:tr>
              <a:tr h="317500">
                <a:tc>
                  <a:txBody>
                    <a:bodyPr/>
                    <a:lstStyle/>
                    <a:p>
                      <a:pPr algn="l"/>
                      <a:r>
                        <a:rPr lang="en-US" sz="2400" b="1" smtClean="0">
                          <a:solidFill>
                            <a:schemeClr val="tx2"/>
                          </a:solidFill>
                        </a:rPr>
                        <a:t>Value Matches: 61</a:t>
                      </a:r>
                      <a:endParaRPr lang="en-US" sz="2400" b="1" dirty="0">
                        <a:solidFill>
                          <a:schemeClr val="tx2"/>
                        </a:solidFill>
                      </a:endParaRP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alpha val="1000"/>
                      </a:schemeClr>
                    </a:solidFill>
                  </a:tcPr>
                </a:tc>
              </a:tr>
            </a:tbl>
          </a:graphicData>
        </a:graphic>
      </p:graphicFrame>
      <p:graphicFrame>
        <p:nvGraphicFramePr>
          <p:cNvPr id="6" name="TPChart"/>
          <p:cNvGraphicFramePr>
            <a:graphicFrameLocks noChangeAspect="1"/>
          </p:cNvGraphicFramePr>
          <p:nvPr>
            <p:custDataLst>
              <p:tags r:id="rId3"/>
            </p:custDataLst>
            <p:extLst>
              <p:ext uri="{D42A27DB-BD31-4B8C-83A1-F6EECF244321}">
                <p14:modId xmlns:p14="http://schemas.microsoft.com/office/powerpoint/2010/main" val="2238166679"/>
              </p:ext>
            </p:extLst>
          </p:nvPr>
        </p:nvGraphicFramePr>
        <p:xfrm>
          <a:off x="5245054" y="2717516"/>
          <a:ext cx="3667225" cy="4125628"/>
        </p:xfrm>
        <a:graphic>
          <a:graphicData uri="http://schemas.openxmlformats.org/presentationml/2006/ole">
            <mc:AlternateContent xmlns:mc="http://schemas.openxmlformats.org/markup-compatibility/2006">
              <mc:Choice xmlns:v="urn:schemas-microsoft-com:vml" Requires="v">
                <p:oleObj spid="_x0000_s11296" name="Chart" r:id="rId6" imgW="4571952" imgH="5143584" progId="MSGraph.Chart.8">
                  <p:embed followColorScheme="full"/>
                </p:oleObj>
              </mc:Choice>
              <mc:Fallback>
                <p:oleObj name="Chart" r:id="rId6" imgW="4571952" imgH="5143584" progId="MSGraph.Chart.8">
                  <p:embed followColorScheme="full"/>
                  <p:pic>
                    <p:nvPicPr>
                      <p:cNvPr id="0" name=""/>
                      <p:cNvPicPr/>
                      <p:nvPr/>
                    </p:nvPicPr>
                    <p:blipFill>
                      <a:blip r:embed="rId7"/>
                      <a:stretch>
                        <a:fillRect/>
                      </a:stretch>
                    </p:blipFill>
                    <p:spPr>
                      <a:xfrm>
                        <a:off x="5245054" y="2717516"/>
                        <a:ext cx="3667225" cy="4125628"/>
                      </a:xfrm>
                      <a:prstGeom prst="rect">
                        <a:avLst/>
                      </a:prstGeom>
                    </p:spPr>
                  </p:pic>
                </p:oleObj>
              </mc:Fallback>
            </mc:AlternateContent>
          </a:graphicData>
        </a:graphic>
      </p:graphicFrame>
      <p:sp>
        <p:nvSpPr>
          <p:cNvPr id="8" name="TPQuestion"/>
          <p:cNvSpPr>
            <a:spLocks noGrp="1"/>
          </p:cNvSpPr>
          <p:nvPr>
            <p:ph type="title"/>
          </p:nvPr>
        </p:nvSpPr>
        <p:spPr>
          <a:xfrm>
            <a:off x="0" y="786290"/>
            <a:ext cx="6114916" cy="1143000"/>
          </a:xfrm>
        </p:spPr>
        <p:txBody>
          <a:bodyPr>
            <a:noAutofit/>
          </a:bodyPr>
          <a:lstStyle/>
          <a:p>
            <a:r>
              <a:rPr lang="en-US" sz="2800" dirty="0"/>
              <a:t>In </a:t>
            </a:r>
            <a:r>
              <a:rPr lang="en-US" sz="2800" dirty="0" err="1"/>
              <a:t>meerkats</a:t>
            </a:r>
            <a:r>
              <a:rPr lang="en-US" sz="2800" dirty="0"/>
              <a:t>, the diploid chromosome number is 36. How many possible different types of sperm could a male </a:t>
            </a:r>
            <a:r>
              <a:rPr lang="en-US" sz="2800" dirty="0" err="1"/>
              <a:t>meerkat</a:t>
            </a:r>
            <a:r>
              <a:rPr lang="en-US" sz="2800" dirty="0"/>
              <a:t> produce </a:t>
            </a:r>
            <a:r>
              <a:rPr lang="en-US" sz="2800" i="1" dirty="0"/>
              <a:t>just</a:t>
            </a:r>
            <a:r>
              <a:rPr lang="en-US" sz="2800" dirty="0"/>
              <a:t> by independent assortment of chromosomes?</a:t>
            </a:r>
          </a:p>
        </p:txBody>
      </p:sp>
      <p:pic>
        <p:nvPicPr>
          <p:cNvPr id="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595" y="852237"/>
            <a:ext cx="1701308" cy="1655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2"/>
    </p:custDataLst>
    <p:extLst>
      <p:ext uri="{BB962C8B-B14F-4D97-AF65-F5344CB8AC3E}">
        <p14:creationId xmlns:p14="http://schemas.microsoft.com/office/powerpoint/2010/main" val="347924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95085" y="734377"/>
            <a:ext cx="5407571" cy="523220"/>
          </a:xfrm>
          <a:prstGeom prst="rect">
            <a:avLst/>
          </a:prstGeom>
          <a:noFill/>
        </p:spPr>
        <p:txBody>
          <a:bodyPr wrap="none" rtlCol="0">
            <a:spAutoFit/>
          </a:bodyPr>
          <a:lstStyle/>
          <a:p>
            <a:r>
              <a:rPr lang="en-US" sz="2800" dirty="0" smtClean="0"/>
              <a:t>Meiosis: Summary important points</a:t>
            </a:r>
            <a:endParaRPr lang="en-US" sz="2800" dirty="0"/>
          </a:p>
        </p:txBody>
      </p:sp>
      <p:sp>
        <p:nvSpPr>
          <p:cNvPr id="3" name="TextBox 2"/>
          <p:cNvSpPr txBox="1"/>
          <p:nvPr/>
        </p:nvSpPr>
        <p:spPr>
          <a:xfrm>
            <a:off x="979236" y="1790041"/>
            <a:ext cx="7558479" cy="3785652"/>
          </a:xfrm>
          <a:prstGeom prst="rect">
            <a:avLst/>
          </a:prstGeom>
          <a:noFill/>
        </p:spPr>
        <p:txBody>
          <a:bodyPr wrap="square" rtlCol="0">
            <a:spAutoFit/>
          </a:bodyPr>
          <a:lstStyle/>
          <a:p>
            <a:pPr marL="285750" indent="-285750">
              <a:buFont typeface="Arial"/>
              <a:buChar char="•"/>
            </a:pPr>
            <a:r>
              <a:rPr lang="en-US" sz="2400" dirty="0" smtClean="0"/>
              <a:t>Pairing, crossing over in Prophase I, major source of genetic variation</a:t>
            </a:r>
          </a:p>
          <a:p>
            <a:pPr marL="285750" indent="-285750">
              <a:buFont typeface="Arial"/>
              <a:buChar char="•"/>
            </a:pPr>
            <a:r>
              <a:rPr lang="en-US" sz="2400" dirty="0" smtClean="0"/>
              <a:t>Segregation of homologous chromosomes in Anaphase I (NOT sister chromatids!)</a:t>
            </a:r>
          </a:p>
          <a:p>
            <a:pPr marL="285750" indent="-285750">
              <a:buFont typeface="Arial"/>
              <a:buChar char="•"/>
            </a:pPr>
            <a:r>
              <a:rPr lang="en-US" sz="2400" dirty="0" smtClean="0"/>
              <a:t>Independent assortment of homologs in Meiosis I, creates significant variation</a:t>
            </a:r>
          </a:p>
          <a:p>
            <a:pPr marL="285750" indent="-285750">
              <a:buFont typeface="Arial"/>
              <a:buChar char="•"/>
            </a:pPr>
            <a:r>
              <a:rPr lang="en-US" sz="2400" dirty="0" smtClean="0"/>
              <a:t>Nice video summary of meiosis, crossing over, and </a:t>
            </a:r>
            <a:r>
              <a:rPr lang="en-US" sz="2400" dirty="0"/>
              <a:t>independent assortment: </a:t>
            </a:r>
            <a:r>
              <a:rPr lang="en-US" sz="2400" dirty="0">
                <a:hlinkClick r:id="rId2"/>
              </a:rPr>
              <a:t>http://</a:t>
            </a:r>
            <a:r>
              <a:rPr lang="en-US" sz="2400" dirty="0" smtClean="0">
                <a:hlinkClick r:id="rId2"/>
              </a:rPr>
              <a:t>youtu.be/rqPMp0U0HOA</a:t>
            </a:r>
            <a:endParaRPr lang="en-US" sz="2400" dirty="0" smtClean="0"/>
          </a:p>
          <a:p>
            <a:pPr marL="285750" indent="-285750">
              <a:buFont typeface="Arial"/>
              <a:buChar char="•"/>
            </a:pPr>
            <a:endParaRPr lang="en-US" sz="2400" dirty="0"/>
          </a:p>
        </p:txBody>
      </p:sp>
    </p:spTree>
    <p:extLst>
      <p:ext uri="{BB962C8B-B14F-4D97-AF65-F5344CB8AC3E}">
        <p14:creationId xmlns:p14="http://schemas.microsoft.com/office/powerpoint/2010/main" val="1534134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8229600" cy="1143000"/>
          </a:xfrm>
        </p:spPr>
        <p:txBody>
          <a:bodyPr>
            <a:noAutofit/>
          </a:bodyPr>
          <a:lstStyle/>
          <a:p>
            <a:r>
              <a:rPr lang="en-US" sz="2800" dirty="0" smtClean="0"/>
              <a:t>How comfortable are you with basic Mendelian genetics? (I.e., Punnett squares, dominant vs. recessive, homozygous vs. heterozygous)</a:t>
            </a:r>
            <a:endParaRPr lang="en-US" sz="2800" dirty="0"/>
          </a:p>
        </p:txBody>
      </p:sp>
      <p:sp>
        <p:nvSpPr>
          <p:cNvPr id="3" name="TPAnswers"/>
          <p:cNvSpPr>
            <a:spLocks noGrp="1"/>
          </p:cNvSpPr>
          <p:nvPr>
            <p:ph type="body" idx="1"/>
            <p:custDataLst>
              <p:tags r:id="rId3"/>
            </p:custDataLst>
          </p:nvPr>
        </p:nvSpPr>
        <p:spPr>
          <a:xfrm>
            <a:off x="457200" y="1780674"/>
            <a:ext cx="4114800" cy="4841507"/>
          </a:xfrm>
        </p:spPr>
        <p:txBody>
          <a:bodyPr/>
          <a:lstStyle/>
          <a:p>
            <a:pPr marL="514350" indent="-514350">
              <a:buFont typeface="Arial"/>
              <a:buAutoNum type="alphaUcPeriod"/>
            </a:pPr>
            <a:r>
              <a:rPr lang="en-US" dirty="0" smtClean="0"/>
              <a:t>Studied it many times. I am very comfortable with this material</a:t>
            </a:r>
          </a:p>
          <a:p>
            <a:pPr marL="514350" indent="-514350">
              <a:buFont typeface="Arial"/>
              <a:buAutoNum type="alphaUcPeriod"/>
            </a:pPr>
            <a:r>
              <a:rPr lang="en-US" dirty="0" smtClean="0"/>
              <a:t>Seen it once or twice but I’m a bit rusty</a:t>
            </a:r>
          </a:p>
          <a:p>
            <a:pPr marL="514350" indent="-514350">
              <a:buFont typeface="Arial"/>
              <a:buAutoNum type="alphaUcPeriod"/>
            </a:pPr>
            <a:r>
              <a:rPr lang="en-US" dirty="0" smtClean="0"/>
              <a:t>Never learned this before today</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408475824"/>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13330" name="Chart" r:id="rId6" imgW="4571952" imgH="5143584" progId="MSGraph.Chart.8">
                  <p:embed followColorScheme="full"/>
                </p:oleObj>
              </mc:Choice>
              <mc:Fallback>
                <p:oleObj name="Chart" r:id="rId6" imgW="4571952" imgH="5143584" progId="MSGraph.Chart.8">
                  <p:embed followColorScheme="full"/>
                  <p:pic>
                    <p:nvPicPr>
                      <p:cNvPr id="0" name=""/>
                      <p:cNvPicPr/>
                      <p:nvPr/>
                    </p:nvPicPr>
                    <p:blipFill>
                      <a:blip r:embed="rId7"/>
                      <a:stretch>
                        <a:fillRect/>
                      </a:stretch>
                    </p:blipFill>
                    <p:spPr>
                      <a:xfrm>
                        <a:off x="4508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45243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9733" y="2875037"/>
            <a:ext cx="1611251" cy="369332"/>
          </a:xfrm>
          <a:prstGeom prst="rect">
            <a:avLst/>
          </a:prstGeom>
          <a:noFill/>
        </p:spPr>
        <p:txBody>
          <a:bodyPr wrap="none" rtlCol="0">
            <a:spAutoFit/>
          </a:bodyPr>
          <a:lstStyle/>
          <a:p>
            <a:r>
              <a:rPr lang="en-US" dirty="0" err="1" smtClean="0"/>
              <a:t>Gregor</a:t>
            </a:r>
            <a:r>
              <a:rPr lang="en-US" dirty="0" smtClean="0"/>
              <a:t> Mendel</a:t>
            </a:r>
            <a:endParaRPr lang="en-US" dirty="0"/>
          </a:p>
        </p:txBody>
      </p:sp>
      <p:pic>
        <p:nvPicPr>
          <p:cNvPr id="5" name="Picture 10" descr="box-05-01a.JPG                                                 000053AC&#10;production                     B84146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733" y="3244369"/>
            <a:ext cx="1417638"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3226885" y="3222521"/>
            <a:ext cx="4972683" cy="1815882"/>
          </a:xfrm>
          <a:prstGeom prst="rect">
            <a:avLst/>
          </a:prstGeom>
          <a:noFill/>
        </p:spPr>
        <p:txBody>
          <a:bodyPr wrap="square" rtlCol="0">
            <a:spAutoFit/>
          </a:bodyPr>
          <a:lstStyle/>
          <a:p>
            <a:pPr marL="457200" indent="-457200">
              <a:buFont typeface="Arial"/>
              <a:buChar char="•"/>
            </a:pPr>
            <a:r>
              <a:rPr lang="en-US" sz="2800" dirty="0" smtClean="0"/>
              <a:t>Augustinian friar</a:t>
            </a:r>
          </a:p>
          <a:p>
            <a:pPr marL="457200" indent="-457200">
              <a:buFont typeface="Arial"/>
              <a:buChar char="•"/>
            </a:pPr>
            <a:r>
              <a:rPr lang="en-US" sz="2800" dirty="0" smtClean="0"/>
              <a:t>mid 1800s</a:t>
            </a:r>
          </a:p>
          <a:p>
            <a:pPr marL="457200" indent="-457200">
              <a:buFont typeface="Arial"/>
              <a:buChar char="•"/>
            </a:pPr>
            <a:r>
              <a:rPr lang="en-US" sz="2800" dirty="0" smtClean="0"/>
              <a:t>Brno (now Check Republic)</a:t>
            </a:r>
          </a:p>
          <a:p>
            <a:pPr marL="457200" indent="-457200">
              <a:buFont typeface="Arial"/>
              <a:buChar char="•"/>
            </a:pPr>
            <a:r>
              <a:rPr lang="en-US" sz="2800" dirty="0" smtClean="0"/>
              <a:t>controlled breeding of peas </a:t>
            </a:r>
            <a:endParaRPr lang="en-US" sz="2800" dirty="0"/>
          </a:p>
        </p:txBody>
      </p:sp>
      <p:sp>
        <p:nvSpPr>
          <p:cNvPr id="7" name="TextBox 6"/>
          <p:cNvSpPr txBox="1"/>
          <p:nvPr/>
        </p:nvSpPr>
        <p:spPr>
          <a:xfrm>
            <a:off x="2987371" y="258751"/>
            <a:ext cx="3479588" cy="461665"/>
          </a:xfrm>
          <a:prstGeom prst="rect">
            <a:avLst/>
          </a:prstGeom>
          <a:noFill/>
        </p:spPr>
        <p:txBody>
          <a:bodyPr wrap="none" rtlCol="0">
            <a:spAutoFit/>
          </a:bodyPr>
          <a:lstStyle/>
          <a:p>
            <a:r>
              <a:rPr lang="en-US" sz="2400" dirty="0" smtClean="0"/>
              <a:t>The Early Days of Genetics</a:t>
            </a:r>
            <a:endParaRPr lang="en-US" sz="2400" dirty="0"/>
          </a:p>
        </p:txBody>
      </p:sp>
      <p:sp>
        <p:nvSpPr>
          <p:cNvPr id="8" name="TextBox 7"/>
          <p:cNvSpPr txBox="1"/>
          <p:nvPr/>
        </p:nvSpPr>
        <p:spPr>
          <a:xfrm>
            <a:off x="1569733" y="1378830"/>
            <a:ext cx="6698368" cy="830997"/>
          </a:xfrm>
          <a:prstGeom prst="rect">
            <a:avLst/>
          </a:prstGeom>
          <a:noFill/>
        </p:spPr>
        <p:txBody>
          <a:bodyPr wrap="square" rtlCol="0">
            <a:spAutoFit/>
          </a:bodyPr>
          <a:lstStyle/>
          <a:p>
            <a:r>
              <a:rPr lang="en-US" sz="2400" dirty="0" smtClean="0"/>
              <a:t>sheep breeders had noticed for some time that certain traits were inherited in predictable patterns</a:t>
            </a:r>
            <a:endParaRPr lang="en-US" sz="2400" dirty="0"/>
          </a:p>
        </p:txBody>
      </p:sp>
    </p:spTree>
    <p:extLst>
      <p:ext uri="{BB962C8B-B14F-4D97-AF65-F5344CB8AC3E}">
        <p14:creationId xmlns:p14="http://schemas.microsoft.com/office/powerpoint/2010/main" val="31598789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ASPOLLED" val="F28C29C8CF5D4899BA6E6316258698A5"/>
  <p:tag name="TPVERSION" val="5"/>
  <p:tag name="TPFULLVERSION" val="5.3.1.3337"/>
  <p:tag name="PPTVERSION" val="15"/>
  <p:tag name="TPOS" val="2"/>
</p:tagLst>
</file>

<file path=ppt/tags/tag10.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11.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097D1B63BD40451F84190A342DC8BB43&lt;/guid&gt;&#10;        &lt;description /&gt;&#10;        &lt;date&gt;2/3/2016 4:14:01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B787EFE82B64435AA4907BCA16313E1&lt;/guid&gt;&#10;            &lt;repollguid&gt;24CB2C0BEAE348509574F5C29035DD19&lt;/repollguid&gt;&#10;            &lt;sourceid&gt;339FF06BBFA246888EAC718415D7CBCC&lt;/sourceid&gt;&#10;            &lt;questiontext&gt;What is the phenotypic ratio of the F2 self cross&lt;/questiontext&gt;&#10;            &lt;showresults&gt;True&lt;/showresults&gt;&#10;            &lt;responsegrid&gt;0&lt;/responsegrid&gt;&#10;            &lt;countdowntimer&gt;False&lt;/countdowntimer&gt;&#10;            &lt;countdowntime&gt;30&lt;/countdowntime&gt;&#10;            &lt;correctvalue&gt;1&lt;/correctvalue&gt;&#10;            &lt;incorrectvalue&gt;1&lt;/incorrectvalue&gt;&#10;            &lt;responselimit&gt;1&lt;/responselimit&gt;&#10;            &lt;bulletstyle&gt;2&lt;/bulletstyle&gt;&#10;            &lt;correctanswerindicator&gt;True&lt;/correctanswerindicator&gt;&#10;            &lt;answers&gt;&#10;                &lt;answer&gt;&#10;                    &lt;guid&gt;AAC750D88F734C899D2853CD61889822&lt;/guid&gt;&#10;                    &lt;answertext&gt;1:1&lt;/answertext&gt;&#10;                    &lt;valuetype&gt;-1&lt;/valuetype&gt;&#10;                &lt;/answer&gt;&#10;                &lt;answer&gt;&#10;                    &lt;guid&gt;B098A5173830494DB5C74F9AD8F53FAB&lt;/guid&gt;&#10;                    &lt;answertext&gt;2:1&lt;/answertext&gt;&#10;                    &lt;valuetype&gt;-1&lt;/valuetype&gt;&#10;                &lt;/answer&gt;&#10;                &lt;answer&gt;&#10;                    &lt;guid&gt;D3E979CD279942DD8CDC461160BAC440&lt;/guid&gt;&#10;                    &lt;answertext&gt;1:2:1&lt;/answertext&gt;&#10;                    &lt;valuetype&gt;-1&lt;/valuetype&gt;&#10;                &lt;/answer&gt;&#10;                &lt;answer&gt;&#10;                    &lt;guid&gt;169B2B0157E94A57AAAD65D5AD393A03&lt;/guid&gt;&#10;                    &lt;answertext&gt;1:1:1:1&lt;/answertext&gt;&#10;                    &lt;valuetype&gt;-1&lt;/valuetype&gt;&#10;                &lt;/answer&gt;&#10;                &lt;answer&gt;&#10;                    &lt;guid&gt;E5A098E015E14D31A52470D15C38F6D9&lt;/guid&gt;&#10;                    &lt;answertext&gt;2:2&lt;/answertext&gt;&#10;                    &lt;valuetype&gt;-1&lt;/valuetype&gt;&#10;                &lt;/answer&gt;&#10;                &lt;answer&gt;&#10;                    &lt;guid&gt;370B2A1A7AA04167B4992FC766374F4A&lt;/guid&gt;&#10;                    &lt;answertext&gt;3:1&lt;/answertext&gt;&#10;                    &lt;valuetype&gt;1&lt;/valuetype&gt;&#10;                &lt;/answer&gt;&#10;            &lt;/answers&gt;&#10;        &lt;/multichoice&gt;&#10;    &lt;/questions&gt;&#10;&lt;/questionlist&gt;"/>
  <p:tag name="AUTOOPENPOLL" val="True"/>
  <p:tag name="AUTOFORMATCHART" val="True"/>
  <p:tag name="RESULTS" val="What is the phenotypic ratio of the F2 self cross[;crlf;]76[;]76[;]76[;]False[;]75[;][;crlf;]5.96052631578947[;]6[;]0.341852133072805[;]0.116862880886427[;crlf;]0[;]-1[;]1:11[;]1:1[;][;crlf;]0[;]-1[;]2:12[;]2:1[;][;crlf;]1[;]-1[;]1:2:13[;]1:2:1[;][;crlf;]0[;]-1[;]1:1:1:14[;]1:1:1:1[;][;crlf;]0[;]-1[;]2:25[;]2:2[;][;crlf;]75[;]1[;]3:16[;]3:1[;]"/>
  <p:tag name="HASRESULTS" val="True"/>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0"/>
  <p:tag name="LABELFORMAT" val="0"/>
  <p:tag name="COLORTYPE" val="SCHEME"/>
</p:tagLst>
</file>

<file path=ppt/tags/tag14.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15.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48395663CD50449695CA283011467C30&lt;/guid&gt;&#10;        &lt;description /&gt;&#10;        &lt;date&gt;2/3/2016 5:30:05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43D8C10C5AA446D9B4F476E83D99375&lt;/guid&gt;&#10;            &lt;repollguid&gt;17D295504DCB4A6195CAA1892AE2FF89&lt;/repollguid&gt;&#10;            &lt;sourceid&gt;1AF9142AA47F4C9FA5D16B74F4BEF936&lt;/sourceid&gt;&#10;            &lt;questiontext&gt;What is the genotype of the female?&lt;/questiontext&gt;&#10;            &lt;showresults&gt;True&lt;/showresults&gt;&#10;            &lt;responsegrid&gt;0&lt;/responsegrid&gt;&#10;            &lt;countdowntimer&gt;False&lt;/countdowntimer&gt;&#10;            &lt;countdowntime&gt;30&lt;/countdowntime&gt;&#10;            &lt;correctvalue&gt;1&lt;/correctvalue&gt;&#10;            &lt;incorrectvalue&gt;1&lt;/incorrectvalue&gt;&#10;            &lt;responselimit&gt;1&lt;/responselimit&gt;&#10;            &lt;bulletstyle&gt;2&lt;/bulletstyle&gt;&#10;            &lt;correctanswerindicator&gt;True&lt;/correctanswerindicator&gt;&#10;            &lt;answers&gt;&#10;                &lt;answer&gt;&#10;                    &lt;guid&gt;A0FF6DD27E5D4F6493235B6779A0B8E9&lt;/guid&gt;&#10;                    &lt;answertext&gt;B/B&lt;/answertext&gt;&#10;                    &lt;valuetype&gt;-1&lt;/valuetype&gt;&#10;                &lt;/answer&gt;&#10;                &lt;answer&gt;&#10;                    &lt;guid&gt;B971DA40F0AA469DA28E8983695E9ED9&lt;/guid&gt;&#10;                    &lt;answertext&gt;B/b&lt;/answertext&gt;&#10;                    &lt;valuetype&gt;1&lt;/valuetype&gt;&#10;                &lt;/answer&gt;&#10;                &lt;answer&gt;&#10;                    &lt;guid&gt;2CB89DEC90574D6B9EFAA60C71D67361&lt;/guid&gt;&#10;                    &lt;answertext&gt;b/b&lt;/answertext&gt;&#10;                    &lt;valuetype&gt;-1&lt;/valuetype&gt;&#10;                &lt;/answer&gt;&#10;            &lt;/answers&gt;&#10;        &lt;/multichoice&gt;&#10;    &lt;/questions&gt;&#10;&lt;/questionlist&gt;"/>
  <p:tag name="AUTOOPENPOLL" val="True"/>
  <p:tag name="AUTOFORMATCHART" val="True"/>
  <p:tag name="RESULTS" val="What is the genotype of the female?[;crlf;]76[;]76[;]76[;]False[;]71[;][;crlf;]1.98684210526316[;]2[;]0.256156872814892[;]0.0656163434903047[;crlf;]3[;]-1[;]B/B1[;]B/B[;][;crlf;]71[;]1[;]B/b2[;]B/b[;][;crlf;]2[;]-1[;]b/b3[;]b/b[;]"/>
  <p:tag name="HASRESULTS" val="True"/>
</p:tagLst>
</file>

<file path=ppt/tags/tag16.xml><?xml version="1.0" encoding="utf-8"?>
<p:tagLst xmlns:a="http://schemas.openxmlformats.org/drawingml/2006/main" xmlns:r="http://schemas.openxmlformats.org/officeDocument/2006/relationships" xmlns:p="http://schemas.openxmlformats.org/presentationml/2006/main">
  <p:tag name="ZEROBASED" val="False"/>
</p:tagLst>
</file>

<file path=ppt/tags/tag17.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8.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19.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6731970284E045108E67AE4CAD6E72D4&lt;/guid&gt;&#10;        &lt;description /&gt;&#10;        &lt;date&gt;2/3/2016 5:30:5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307A4EC590A43AA804D67F44FC0568C&lt;/guid&gt;&#10;            &lt;repollguid&gt;769C39F0D7C54B2DAE888FC45D0C0E6F&lt;/repollguid&gt;&#10;            &lt;sourceid&gt;B95803A8CEEF4CC58AD3AF3471672313&lt;/sourceid&gt;&#10;            &lt;questiontext&gt;What is the genotype of male 1?&lt;/questiontext&gt;&#10;            &lt;showresults&gt;True&lt;/showresults&gt;&#10;            &lt;responsegrid&gt;0&lt;/responsegrid&gt;&#10;            &lt;countdowntimer&gt;False&lt;/countdowntimer&gt;&#10;            &lt;countdowntime&gt;30&lt;/countdowntime&gt;&#10;            &lt;correctvalue&gt;1&lt;/correctvalue&gt;&#10;            &lt;incorrectvalue&gt;1&lt;/incorrectvalue&gt;&#10;            &lt;responselimit&gt;1&lt;/responselimit&gt;&#10;            &lt;bulletstyle&gt;2&lt;/bulletstyle&gt;&#10;            &lt;correctanswerindicator&gt;True&lt;/correctanswerindicator&gt;&#10;            &lt;answers&gt;&#10;                &lt;answer&gt;&#10;                    &lt;guid&gt;E3EB055F9BAE4BBE96521A6E61B048D5&lt;/guid&gt;&#10;                    &lt;answertext&gt;B/B&lt;/answertext&gt;&#10;                    &lt;valuetype&gt;-1&lt;/valuetype&gt;&#10;                &lt;/answer&gt;&#10;                &lt;answer&gt;&#10;                    &lt;guid&gt;EF2C575ED5204A399EAA6D0A284A535B&lt;/guid&gt;&#10;                    &lt;answertext&gt;B/b&lt;/answertext&gt;&#10;                    &lt;valuetype&gt;1&lt;/valuetype&gt;&#10;                &lt;/answer&gt;&#10;                &lt;answer&gt;&#10;                    &lt;guid&gt;9B557F93D7D14204ACAC357E7C316EC9&lt;/guid&gt;&#10;                    &lt;answertext&gt;b/b&lt;/answertext&gt;&#10;                    &lt;valuetype&gt;-1&lt;/valuetype&gt;&#10;                &lt;/answer&gt;&#10;            &lt;/answers&gt;&#10;        &lt;/multichoice&gt;&#10;    &lt;/questions&gt;&#10;&lt;/questionlist&gt;"/>
  <p:tag name="AUTOOPENPOLL" val="True"/>
  <p:tag name="AUTOFORMATCHART" val="True"/>
  <p:tag name="RESULTS" val="What is the genotype of male 1?[;crlf;]75[;]76[;]75[;]False[;]60[;][;crlf;]1.96[;]2[;]0.445421149026402[;]0.1984[;crlf;]9[;]-1[;]B/B1[;]B/B[;][;crlf;]60[;]1[;]B/b2[;]B/b[;][;crlf;]6[;]-1[;]b/b3[;]b/b[;]"/>
  <p:tag name="HASRESULTS" val="True"/>
</p:tagLst>
</file>

<file path=ppt/tags/tag2.xml><?xml version="1.0" encoding="utf-8"?>
<p:tagLst xmlns:a="http://schemas.openxmlformats.org/drawingml/2006/main" xmlns:r="http://schemas.openxmlformats.org/officeDocument/2006/relationships" xmlns:p="http://schemas.openxmlformats.org/presentationml/2006/main">
  <p:tag name="TYPE" val="NumericSlide"/>
  <p:tag name="TPQUESTIONXML" val="﻿&lt;?xml version=&quot;1.0&quot; encoding=&quot;utf-8&quot;?&gt;&#10;&lt;questionlist&gt;&#10;    &lt;properties&gt;&#10;        &lt;guid&gt;2328614474C24371B612D533C32191F4&lt;/guid&gt;&#10;        &lt;description /&gt;&#10;        &lt;date&gt;2/2/2016 11:20:31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numeric&gt;&#10;            &lt;guid&gt;57315429BD7D402597CB6B27937FC30A&lt;/guid&gt;&#10;            &lt;repollguid&gt;20F8B1D77DF541AA8534C5C7553A49D4&lt;/repollguid&gt;&#10;            &lt;sourceid&gt;0AC4623DA5514F2E98FA716B850F2653&lt;/sourceid&gt;&#10;            &lt;questiontext&gt;In meerkats, the diploid chromosome number is 36. How many possible different types of sperm could a male meerkat produce just by independent assortment of chromosomes?&lt;/questiontext&gt;&#10;            &lt;showresults&gt;True&lt;/showresults&gt;&#10;            &lt;responsegrid&gt;0&lt;/responsegrid&gt;&#10;            &lt;countdowntimer&gt;False&lt;/countdowntimer&gt;&#10;            &lt;countdowntime&gt;30&lt;/countdowntime&gt;&#10;            &lt;correctvalue&gt;1&lt;/correctvalue&gt;&#10;            &lt;incorrectvalue&gt;1&lt;/incorrectvalue&gt;&#10;            &lt;correctanswerindicator&gt;True&lt;/correctanswerindicator&gt;&#10;            &lt;acceptablevalue&gt;262144&lt;/acceptablevalue&gt;&#10;            &lt;numericvaluetype&gt;1&lt;/numericvaluetype&gt;&#10;        &lt;/numeric&gt;&#10;    &lt;/questions&gt;&#10;&lt;/questionlist&gt;"/>
  <p:tag name="AUTOOPENPOLL" val="True"/>
  <p:tag name="AUTOFORMATCHART" val="True"/>
  <p:tag name="RESULTS" val="In meerkats, the diploid chromosome number is 36. How many possible different types of sperm could a male meerkat produce just by independent assortment of chromosomes?[;crlf;]73[;]73[;]73[;]False[;]61[;]262144[;crlf;]1882968814.73973[;]262144[;]11217590301.3433[;]1.25834332168791E+20[;crlf;]1[;]-1[;]25[;]25[;][;crlf;]1[;]-1[;]144[;]144[;][;crlf;]1[;]-1[;]2411[;]2411[;][;crlf;]1[;]-1[;]2621[;]2621[;][;crlf;]1[;]-1[;]3245[;]3245[;][;crlf;]1[;]-1[;]8192[;]8192[;][;crlf;]1[;]-1[;]21214[;]21214[;][;crlf;]1[;]-1[;]65536[;]65536[;][;crlf;]1[;]-1[;]262112[;]262112[;][;crlf;]61[;]1[;]262144[;]262144[;][;crlf;]1[;]-1[;]1413720[;]1413720[;][;crlf;]2[;]-1[;]68719476736[;]68719476736[;]"/>
  <p:tag name="HASRESULTS" val="True"/>
</p:tagLst>
</file>

<file path=ppt/tags/tag20.xml><?xml version="1.0" encoding="utf-8"?>
<p:tagLst xmlns:a="http://schemas.openxmlformats.org/drawingml/2006/main" xmlns:r="http://schemas.openxmlformats.org/officeDocument/2006/relationships" xmlns:p="http://schemas.openxmlformats.org/presentationml/2006/main">
  <p:tag name="ZEROBASED" val="False"/>
</p:tagLst>
</file>

<file path=ppt/tags/tag21.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0"/>
  <p:tag name="LABELFORMAT" val="0"/>
  <p:tag name="COLORTYPE" val="SCHEME"/>
</p:tagLst>
</file>

<file path=ppt/tags/tag22.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23.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31619345FCE34D8284724D5CDEAE1AD7&lt;/guid&gt;&#10;        &lt;description /&gt;&#10;        &lt;date&gt;2/3/2016 5:31:3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FDC5155DA7F44012909B3E2E05804FAC&lt;/guid&gt;&#10;            &lt;repollguid&gt;D91C6517552E408E9AAFF28DF74F13A6&lt;/repollguid&gt;&#10;            &lt;sourceid&gt;B54C65267F2E42EF808545A77FEF1E7D&lt;/sourceid&gt;&#10;            &lt;questiontext&gt;What is the genotype of male 2?&lt;/questiontext&gt;&#10;            &lt;showresults&gt;True&lt;/showresults&gt;&#10;            &lt;responsegrid&gt;0&lt;/responsegrid&gt;&#10;            &lt;countdowntimer&gt;False&lt;/countdowntimer&gt;&#10;            &lt;countdowntime&gt;30&lt;/countdowntime&gt;&#10;            &lt;correctvalue&gt;1&lt;/correctvalue&gt;&#10;            &lt;incorrectvalue&gt;1&lt;/incorrectvalue&gt;&#10;            &lt;responselimit&gt;1&lt;/responselimit&gt;&#10;            &lt;bulletstyle&gt;2&lt;/bulletstyle&gt;&#10;            &lt;correctanswerindicator&gt;True&lt;/correctanswerindicator&gt;&#10;            &lt;answers&gt;&#10;                &lt;answer&gt;&#10;                    &lt;guid&gt;E8FE0AF2EC6F48E79A09EA0EAA2DB424&lt;/guid&gt;&#10;                    &lt;answertext&gt;B/B&lt;/answertext&gt;&#10;                    &lt;valuetype&gt;-1&lt;/valuetype&gt;&#10;                &lt;/answer&gt;&#10;                &lt;answer&gt;&#10;                    &lt;guid&gt;D653CE0E044A431892ECAFB0B1E0B7F6&lt;/guid&gt;&#10;                    &lt;answertext&gt;B/b&lt;/answertext&gt;&#10;                    &lt;valuetype&gt;-1&lt;/valuetype&gt;&#10;                &lt;/answer&gt;&#10;                &lt;answer&gt;&#10;                    &lt;guid&gt;20043224E8A445B2AE8F5A1675A85157&lt;/guid&gt;&#10;                    &lt;answertext&gt;b/b&lt;/answertext&gt;&#10;                    &lt;valuetype&gt;1&lt;/valuetype&gt;&#10;                &lt;/answer&gt;&#10;            &lt;/answers&gt;&#10;        &lt;/multichoice&gt;&#10;    &lt;/questions&gt;&#10;&lt;/questionlist&gt;"/>
  <p:tag name="AUTOOPENPOLL" val="True"/>
  <p:tag name="AUTOFORMATCHART" val="True"/>
  <p:tag name="RESULTS" val="What is the genotype of male 2?[;crlf;]76[;]76[;]76[;]False[;]73[;][;crlf;]2.94736842105263[;]3[;]0.276002328465829[;]0.0761772853185596[;crlf;]1[;]-1[;]B/B1[;]B/B[;][;crlf;]2[;]-1[;]B/b2[;]B/b[;][;crlf;]73[;]1[;]b/b3[;]b/b[;]"/>
  <p:tag name="HASRESULTS" val="True"/>
</p:tagLst>
</file>

<file path=ppt/tags/tag24.xml><?xml version="1.0" encoding="utf-8"?>
<p:tagLst xmlns:a="http://schemas.openxmlformats.org/drawingml/2006/main" xmlns:r="http://schemas.openxmlformats.org/officeDocument/2006/relationships" xmlns:p="http://schemas.openxmlformats.org/presentationml/2006/main">
  <p:tag name="ZEROBASED" val="False"/>
</p:tagLst>
</file>

<file path=ppt/tags/tag25.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6.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3.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0"/>
  <p:tag name="LABELFORMAT" val="0"/>
  <p:tag name="COLORTYPE" val="SCHEME"/>
</p:tagLst>
</file>

<file path=ppt/tags/tag4.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1424786D79314012924DEAD04E9D5ADA&lt;/guid&gt;&#10;        &lt;description /&gt;&#10;        &lt;date&gt;2/3/2016 2:01:0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BCD83C6D28C4FF0BF3C272B52D2015E&lt;/guid&gt;&#10;            &lt;repollguid&gt;E680173E42FA42178A38D145F97E219C&lt;/repollguid&gt;&#10;            &lt;sourceid&gt;3B176A76A614419BB521A9C3C8C652AF&lt;/sourceid&gt;&#10;            &lt;questiontext&gt;How comfortable are you with basic Mendelian genetics? (I.e., Punnett squares, dominant vs. recessive, homozygous vs. heterozygous)&lt;/questiontext&gt;&#10;            &lt;showresults&gt;True&lt;/showresults&gt;&#10;            &lt;responsegrid&gt;0&lt;/responsegrid&gt;&#10;            &lt;countdowntimer&gt;False&lt;/countdowntimer&gt;&#10;            &lt;countdowntime&gt;30&lt;/countdowntime&gt;&#10;            &lt;correctvalue&gt;1&lt;/correctvalue&gt;&#10;            &lt;incorrectvalue&gt;1&lt;/incorrectvalue&gt;&#10;            &lt;responselimit&gt;1&lt;/responselimit&gt;&#10;            &lt;bulletstyle&gt;2&lt;/bulletstyle&gt;&#10;            &lt;correctanswerindicator&gt;True&lt;/correctanswerindicator&gt;&#10;            &lt;answers&gt;&#10;                &lt;answer&gt;&#10;                    &lt;guid&gt;D9A3221B613D4D7FB8723448DA6309AA&lt;/guid&gt;&#10;                    &lt;answertext&gt;Studied it many times. I am very comfortable with this material&lt;/answertext&gt;&#10;                    &lt;valuetype&gt;0&lt;/valuetype&gt;&#10;                &lt;/answer&gt;&#10;                &lt;answer&gt;&#10;                    &lt;guid&gt;CEBE0842E0F041F1A5BCB020E9DC769F&lt;/guid&gt;&#10;                    &lt;answertext&gt;Seen it once or twice but I’m a bit rusty&lt;/answertext&gt;&#10;                    &lt;valuetype&gt;0&lt;/valuetype&gt;&#10;                &lt;/answer&gt;&#10;                &lt;answer&gt;&#10;                    &lt;guid&gt;21EDB1034C5849C1B9B6741CED052867&lt;/guid&gt;&#10;                    &lt;answertext&gt;Never learned this before today&lt;/answertext&gt;&#10;                    &lt;valuetype&gt;0&lt;/valuetype&gt;&#10;                &lt;/answer&gt;&#10;            &lt;/answers&gt;&#10;        &lt;/multichoice&gt;&#10;    &lt;/questions&gt;&#10;&lt;/questionlist&gt;"/>
  <p:tag name="AUTOOPENPOLL" val="True"/>
  <p:tag name="AUTOFORMATCHART" val="True"/>
  <p:tag name="RESULTS" val="How comfortable are you with basic Mendelian genetics? (I.e., Punnett squares, dominant vs. recessive, homozygous vs. heterozygous)[;crlf;]76[;]76[;]76[;]False[;]0[;][;crlf;]1.43421052631579[;]1[;]0.592397588657391[;]0.350934903047091[;crlf;]47[;]0[;]Studied it many times. I am very comfortable with this material1[;]Studied it many times. I am very comfortable with this material[;][;crlf;]25[;]0[;]Seen it once or twice but I’m a bit rusty2[;]Seen it once or twice but I’m a bit rusty[;][;crlf;]4[;]0[;]Never learned this before today3[;]Never learned this before today[;]"/>
  <p:tag name="HASRESULTS" val="True"/>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7.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686F6648CC554BA49AE0C959B5814D5D&lt;/guid&gt;&#10;        &lt;description /&gt;&#10;        &lt;date&gt;2/3/2016 4:11:2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B375E97262784AE3B9AE3F7BEEA63E4E&lt;/guid&gt;&#10;            &lt;repollguid&gt;C8A1137CB34D4394BE2E5AD03DCC16E1&lt;/repollguid&gt;&#10;            &lt;sourceid&gt;598EA627E585402DA7AA3192348732D6&lt;/sourceid&gt;&#10;            &lt;questiontext&gt;What is the genotypic ratio of the F2 self cross?&lt;/questiontext&gt;&#10;            &lt;showresults&gt;True&lt;/showresults&gt;&#10;            &lt;responsegrid&gt;0&lt;/responsegrid&gt;&#10;            &lt;countdowntimer&gt;False&lt;/countdowntimer&gt;&#10;            &lt;countdowntime&gt;30&lt;/countdowntime&gt;&#10;            &lt;correctvalue&gt;1&lt;/correctvalue&gt;&#10;            &lt;incorrectvalue&gt;1&lt;/incorrectvalue&gt;&#10;            &lt;responselimit&gt;1&lt;/responselimit&gt;&#10;            &lt;bulletstyle&gt;2&lt;/bulletstyle&gt;&#10;            &lt;correctanswerindicator&gt;True&lt;/correctanswerindicator&gt;&#10;            &lt;answers&gt;&#10;                &lt;answer&gt;&#10;                    &lt;guid&gt;0EDF28CC01E64739A08CA059D2B2B5E8&lt;/guid&gt;&#10;                    &lt;answertext&gt;1:1&lt;/answertext&gt;&#10;                    &lt;valuetype&gt;-1&lt;/valuetype&gt;&#10;                &lt;/answer&gt;&#10;                &lt;answer&gt;&#10;                    &lt;guid&gt;85CD40C465284114B07D46033AD65C3C&lt;/guid&gt;&#10;                    &lt;answertext&gt;2:1&lt;/answertext&gt;&#10;                    &lt;valuetype&gt;-1&lt;/valuetype&gt;&#10;                &lt;/answer&gt;&#10;                &lt;answer&gt;&#10;                    &lt;guid&gt;4EED18384C154EB9BAE904F045A32B7C&lt;/guid&gt;&#10;                    &lt;answertext&gt;1:2:1&lt;/answertext&gt;&#10;                    &lt;valuetype&gt;1&lt;/valuetype&gt;&#10;                &lt;/answer&gt;&#10;                &lt;answer&gt;&#10;                    &lt;guid&gt;882C1A9B69844A2E90F49515B54A2F7C&lt;/guid&gt;&#10;                    &lt;answertext&gt;1:1:1:1&lt;/answertext&gt;&#10;                    &lt;valuetype&gt;-1&lt;/valuetype&gt;&#10;                &lt;/answer&gt;&#10;                &lt;answer&gt;&#10;                    &lt;guid&gt;C706C42EFC904262851804F71FC593A5&lt;/guid&gt;&#10;                    &lt;answertext&gt;2:2&lt;/answertext&gt;&#10;                    &lt;valuetype&gt;-1&lt;/valuetype&gt;&#10;                &lt;/answer&gt;&#10;                &lt;answer&gt;&#10;                    &lt;guid&gt;01049C1127BA4EA298CCAC1517903DD5&lt;/guid&gt;&#10;                    &lt;answertext&gt;3:1&lt;/answertext&gt;&#10;                    &lt;valuetype&gt;-1&lt;/valuetype&gt;&#10;                &lt;/answer&gt;&#10;            &lt;/answers&gt;&#10;        &lt;/multichoice&gt;&#10;    &lt;/questions&gt;&#10;&lt;/questionlist&gt;"/>
  <p:tag name="AUTOOPENPOLL" val="True"/>
  <p:tag name="AUTOFORMATCHART" val="True"/>
  <p:tag name="RESULTS" val="What is the genotypic ratio of the F2 self cross?[;crlf;]75[;]76[;]75[;]False[;]57[;][;crlf;]3.34666666666667[;]3[;]1.07695042700313[;]1.15982222222222[;crlf;]2[;]-1[;]1:11[;]1:1[;][;crlf;]2[;]-1[;]2:12[;]2:1[;][;crlf;]57[;]1[;]1:2:13[;]1:2:1[;][;crlf;]5[;]-1[;]1:1:1:14[;]1:1:1:1[;][;crlf;]0[;]-1[;]2:25[;]2:2[;][;crlf;]9[;]-1[;]3:16[;]3:1[;]"/>
  <p:tag name="HASRESULTS" val="True"/>
</p:tagLst>
</file>

<file path=ppt/tags/tag8.xml><?xml version="1.0" encoding="utf-8"?>
<p:tagLst xmlns:a="http://schemas.openxmlformats.org/drawingml/2006/main" xmlns:r="http://schemas.openxmlformats.org/officeDocument/2006/relationships" xmlns:p="http://schemas.openxmlformats.org/presentationml/2006/main">
  <p:tag name="ZEROBASED" val="False"/>
</p:tagLst>
</file>

<file path=ppt/tags/tag9.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2964</TotalTime>
  <Words>1220</Words>
  <Application>Microsoft Office PowerPoint</Application>
  <PresentationFormat>On-screen Show (4:3)</PresentationFormat>
  <Paragraphs>228</Paragraphs>
  <Slides>28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6" baseType="lpstr">
      <vt:lpstr>MS PGothic</vt:lpstr>
      <vt:lpstr>Arial</vt:lpstr>
      <vt:lpstr>Arial Rounded MT Bold</vt:lpstr>
      <vt:lpstr>Calibri</vt:lpstr>
      <vt:lpstr>Symbol</vt:lpstr>
      <vt:lpstr>ヒラギノ角ゴ Pro W3</vt:lpstr>
      <vt:lpstr>Office Theme</vt:lpstr>
      <vt:lpstr>Microsoft Graph Chart</vt:lpstr>
      <vt:lpstr>PowerPoint Presentation</vt:lpstr>
      <vt:lpstr>JC2 available now under Modules</vt:lpstr>
      <vt:lpstr>Today’s Learning Objectives</vt:lpstr>
      <vt:lpstr>Meiosis generates variation in two distinct and important ways</vt:lpstr>
      <vt:lpstr>PowerPoint Presentation</vt:lpstr>
      <vt:lpstr>In meerkats, the diploid chromosome number is 36. How many possible different types of sperm could a male meerkat produce just by independent assortment of chromosomes?</vt:lpstr>
      <vt:lpstr>PowerPoint Presentation</vt:lpstr>
      <vt:lpstr>How comfortable are you with basic Mendelian genetics? (I.e., Punnett squares, dominant vs. recessive, homozygous vs. heterozygous)</vt:lpstr>
      <vt:lpstr>PowerPoint Presentation</vt:lpstr>
      <vt:lpstr>Mendel’s model system: Peas</vt:lpstr>
      <vt:lpstr>PowerPoint Presentation</vt:lpstr>
      <vt:lpstr>PowerPoint Presentation</vt:lpstr>
      <vt:lpstr>PowerPoint Presentation</vt:lpstr>
      <vt:lpstr>Genotypic vs Phenotypic Ratios</vt:lpstr>
      <vt:lpstr>What is the genotypic ratio of the F2 self cross?</vt:lpstr>
      <vt:lpstr>What is the phenotypic ratio of the F2 self cross</vt:lpstr>
      <vt:lpstr>PowerPoint Presentation</vt:lpstr>
      <vt:lpstr>Think-Pair-Share</vt:lpstr>
      <vt:lpstr>PowerPoint Presentation</vt:lpstr>
      <vt:lpstr>PowerPoint Presentation</vt:lpstr>
      <vt:lpstr>PowerPoint Presentation</vt:lpstr>
      <vt:lpstr>A breeding conundrum…</vt:lpstr>
      <vt:lpstr>Think Aloud Problem Solving: What would I do to solve this? What are the necessary steps?</vt:lpstr>
      <vt:lpstr>What is the genotype of the female?</vt:lpstr>
      <vt:lpstr>What is the genotype of male 1?</vt:lpstr>
      <vt:lpstr>What is the genotype of male 2?</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8</dc:title>
  <dc:creator>Natalie Farny</dc:creator>
  <cp:lastModifiedBy>Farny, Natalie</cp:lastModifiedBy>
  <cp:revision>93</cp:revision>
  <dcterms:created xsi:type="dcterms:W3CDTF">2013-01-23T19:24:29Z</dcterms:created>
  <dcterms:modified xsi:type="dcterms:W3CDTF">2017-02-02T20:50:03Z</dcterms:modified>
</cp:coreProperties>
</file>