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144000" cy="6858000" type="screen4x3"/>
  <p:notesSz cx="7010400" cy="92964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9F470E-A05F-4A33-8DDC-CA506666271D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A6E732C-1F67-4FF6-BD1D-7D072612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1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Class question: What could be the extended utility of a drug like </a:t>
            </a:r>
            <a:r>
              <a:rPr lang="en-US" dirty="0" err="1" smtClean="0">
                <a:cs typeface="+mn-cs"/>
              </a:rPr>
              <a:t>Ataluren</a:t>
            </a:r>
            <a:r>
              <a:rPr lang="en-US" dirty="0" smtClean="0">
                <a:cs typeface="+mn-cs"/>
              </a:rPr>
              <a:t> (A: useful for any nonsense mutation disease)? What are its limitations (not useful for CF due to </a:t>
            </a:r>
            <a:r>
              <a:rPr lang="en-US" dirty="0" err="1" smtClean="0">
                <a:cs typeface="+mn-cs"/>
              </a:rPr>
              <a:t>misssense</a:t>
            </a:r>
            <a:r>
              <a:rPr lang="en-US" dirty="0" smtClean="0">
                <a:cs typeface="+mn-cs"/>
              </a:rPr>
              <a:t> or DNA deletion mutations)? Hints: Is this drug specific for CFTR?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581D1-5CD5-434D-AFF4-94E43C8FB83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6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89EB-9CA2-46B3-BD35-8EF432B7D54A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36BC-DC42-458E-9C68-F6AE4E778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139" y="71566"/>
            <a:ext cx="7337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Below are mRNA sequences from actual CF patients that encode a region NBD2: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94" y="804155"/>
            <a:ext cx="2778494" cy="20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3246" y="1282751"/>
            <a:ext cx="407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83246" y="1858150"/>
            <a:ext cx="4081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 smtClean="0"/>
              <a:t>uga</a:t>
            </a:r>
            <a:r>
              <a:rPr lang="nl-NL" sz="2400" dirty="0" smtClean="0"/>
              <a:t> </a:t>
            </a:r>
            <a:r>
              <a:rPr lang="nl-NL" sz="2400" dirty="0" err="1" smtClean="0"/>
              <a:t>agg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83246" y="2438154"/>
            <a:ext cx="406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r>
              <a:rPr lang="nl-NL" sz="2400" dirty="0" err="1" smtClean="0"/>
              <a:t>uug</a:t>
            </a:r>
            <a:r>
              <a:rPr lang="nl-NL" sz="2400" dirty="0" smtClean="0"/>
              <a:t> </a:t>
            </a:r>
            <a:r>
              <a:rPr lang="nl-NL" sz="2400" dirty="0" err="1" smtClean="0"/>
              <a:t>caa</a:t>
            </a:r>
            <a:r>
              <a:rPr lang="nl-NL" sz="2400" dirty="0" smtClean="0"/>
              <a:t> </a:t>
            </a:r>
            <a:r>
              <a:rPr lang="nl-NL" sz="2400" dirty="0" err="1" smtClean="0"/>
              <a:t>cag</a:t>
            </a:r>
            <a:r>
              <a:rPr lang="nl-NL" sz="2400" dirty="0" smtClean="0"/>
              <a:t> </a:t>
            </a:r>
            <a:r>
              <a:rPr lang="nl-NL" sz="2400" dirty="0" err="1"/>
              <a:t>u</a:t>
            </a:r>
            <a:r>
              <a:rPr lang="nl-NL" sz="2400" dirty="0" err="1" smtClean="0"/>
              <a:t>gg</a:t>
            </a:r>
            <a:r>
              <a:rPr lang="nl-NL" sz="2400" dirty="0" smtClean="0"/>
              <a:t> </a:t>
            </a:r>
            <a:r>
              <a:rPr lang="nl-NL" sz="2400" dirty="0" err="1" smtClean="0"/>
              <a:t>agc</a:t>
            </a:r>
            <a:r>
              <a:rPr lang="nl-NL" sz="2400" dirty="0" smtClean="0"/>
              <a:t> </a:t>
            </a:r>
            <a:r>
              <a:rPr lang="nl-NL" sz="2400" dirty="0" err="1" smtClean="0"/>
              <a:t>aaa</a:t>
            </a:r>
            <a:r>
              <a:rPr lang="nl-NL" sz="2400" dirty="0" smtClean="0"/>
              <a:t> </a:t>
            </a:r>
            <a:r>
              <a:rPr lang="nl-NL" sz="2400" dirty="0" err="1" smtClean="0"/>
              <a:t>gcc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7139" y="1211819"/>
            <a:ext cx="1198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unaffected</a:t>
            </a:r>
          </a:p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843" y="1955788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792" y="2540189"/>
            <a:ext cx="10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2</a:t>
            </a:r>
            <a:endParaRPr lang="en-US" dirty="0"/>
          </a:p>
        </p:txBody>
      </p:sp>
      <p:pic>
        <p:nvPicPr>
          <p:cNvPr id="10" name="Picture 2" descr="figure_09_0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447138" y="3119941"/>
            <a:ext cx="4245479" cy="360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81600" y="36576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Remember the possible mutations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Frameshift</a:t>
            </a:r>
            <a:r>
              <a:rPr lang="en-US" dirty="0" smtClean="0"/>
              <a:t> (insertion or deletion)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Missense (conservative or non-conservative)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1-17 at 10.0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70" y="205775"/>
            <a:ext cx="5691401" cy="63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Box 2"/>
          <p:cNvSpPr txBox="1">
            <a:spLocks noChangeArrowheads="1"/>
          </p:cNvSpPr>
          <p:nvPr/>
        </p:nvSpPr>
        <p:spPr bwMode="auto">
          <a:xfrm>
            <a:off x="304800" y="228600"/>
            <a:ext cx="863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Nonsense mutation read-through: a novel therapeutic strategy</a:t>
            </a:r>
          </a:p>
        </p:txBody>
      </p:sp>
      <p:sp>
        <p:nvSpPr>
          <p:cNvPr id="62475" name="TextBox 12"/>
          <p:cNvSpPr txBox="1">
            <a:spLocks noChangeArrowheads="1"/>
          </p:cNvSpPr>
          <p:nvPr/>
        </p:nvSpPr>
        <p:spPr bwMode="auto">
          <a:xfrm>
            <a:off x="7359550" y="5638800"/>
            <a:ext cx="928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Arial" charset="0"/>
                <a:cs typeface="Arial" charset="0"/>
              </a:rPr>
              <a:t>ptcbio.com</a:t>
            </a:r>
          </a:p>
        </p:txBody>
      </p:sp>
      <p:sp>
        <p:nvSpPr>
          <p:cNvPr id="62477" name="TextBox 15"/>
          <p:cNvSpPr txBox="1">
            <a:spLocks noChangeArrowheads="1"/>
          </p:cNvSpPr>
          <p:nvPr/>
        </p:nvSpPr>
        <p:spPr bwMode="auto">
          <a:xfrm>
            <a:off x="392013" y="762000"/>
            <a:ext cx="7924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latin typeface="Arial" charset="0"/>
                <a:cs typeface="Arial" charset="0"/>
              </a:rPr>
              <a:t>Researchers are currently developing a new drug for the treatment of some patients with CF, called </a:t>
            </a:r>
            <a:r>
              <a:rPr lang="en-US" sz="1800" dirty="0" err="1" smtClean="0">
                <a:latin typeface="Arial" charset="0"/>
                <a:cs typeface="Arial" charset="0"/>
              </a:rPr>
              <a:t>Ataluren</a:t>
            </a:r>
            <a:r>
              <a:rPr lang="en-US" sz="1800" dirty="0">
                <a:latin typeface="Arial" charset="0"/>
                <a:cs typeface="Arial" charset="0"/>
              </a:rPr>
              <a:t>.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Ataluren</a:t>
            </a:r>
            <a:r>
              <a:rPr lang="en-US" sz="1800" dirty="0" smtClean="0">
                <a:latin typeface="Arial" charset="0"/>
                <a:cs typeface="Arial" charset="0"/>
              </a:rPr>
              <a:t> allows the ribosome to “read-through” the </a:t>
            </a:r>
            <a:r>
              <a:rPr lang="en-US" sz="1800" dirty="0" smtClean="0">
                <a:latin typeface="Arial" charset="0"/>
                <a:cs typeface="Arial" charset="0"/>
              </a:rPr>
              <a:t>mutant </a:t>
            </a:r>
            <a:r>
              <a:rPr lang="en-US" sz="1800" dirty="0" smtClean="0">
                <a:latin typeface="Arial" charset="0"/>
                <a:cs typeface="Arial" charset="0"/>
              </a:rPr>
              <a:t>nonsense stop codons, </a:t>
            </a:r>
            <a:r>
              <a:rPr lang="en-US" sz="1800" dirty="0">
                <a:latin typeface="Arial" charset="0"/>
                <a:cs typeface="Arial" charset="0"/>
              </a:rPr>
              <a:t>but not </a:t>
            </a:r>
            <a:r>
              <a:rPr lang="en-US" sz="1800" dirty="0" smtClean="0">
                <a:latin typeface="Arial" charset="0"/>
                <a:cs typeface="Arial" charset="0"/>
              </a:rPr>
              <a:t>normal </a:t>
            </a:r>
            <a:r>
              <a:rPr lang="en-US" sz="1800" dirty="0">
                <a:latin typeface="Arial" charset="0"/>
                <a:cs typeface="Arial" charset="0"/>
              </a:rPr>
              <a:t>stop </a:t>
            </a:r>
            <a:r>
              <a:rPr lang="en-US" sz="1800" dirty="0" smtClean="0">
                <a:latin typeface="Arial" charset="0"/>
                <a:cs typeface="Arial" charset="0"/>
              </a:rPr>
              <a:t>codons. This means as the ribosome encounters a nonsense mutation, it will insert an amino acid and keep going with translation. A schematic of the process is below:</a:t>
            </a:r>
            <a:endParaRPr lang="en-US" sz="1800" dirty="0"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60" y="2363153"/>
            <a:ext cx="6133090" cy="434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0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/>
      <p:bldP spid="624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What type of mutation does patient 1 have?</a:t>
            </a:r>
          </a:p>
          <a:p>
            <a:r>
              <a:rPr lang="en-US" dirty="0" smtClean="0"/>
              <a:t>What type of mutation does patient 2 have?</a:t>
            </a:r>
          </a:p>
          <a:p>
            <a:r>
              <a:rPr lang="en-US" dirty="0" smtClean="0"/>
              <a:t>Which patient, 1 or 2, do you think might have a more severe form of the disease? Why?</a:t>
            </a:r>
          </a:p>
          <a:p>
            <a:r>
              <a:rPr lang="en-US" dirty="0" smtClean="0"/>
              <a:t>Would </a:t>
            </a:r>
            <a:r>
              <a:rPr lang="en-US" dirty="0" err="1" smtClean="0"/>
              <a:t>Ataluren</a:t>
            </a:r>
            <a:r>
              <a:rPr lang="en-US" dirty="0" smtClean="0"/>
              <a:t> help patient 1? Patient 2? Both? Neither?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05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252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Questions: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Farny, Natalie</dc:creator>
  <cp:lastModifiedBy>Farny, Natalie</cp:lastModifiedBy>
  <cp:revision>5</cp:revision>
  <cp:lastPrinted>2014-01-24T15:52:30Z</cp:lastPrinted>
  <dcterms:created xsi:type="dcterms:W3CDTF">2014-01-24T15:19:07Z</dcterms:created>
  <dcterms:modified xsi:type="dcterms:W3CDTF">2014-01-24T15:53:45Z</dcterms:modified>
</cp:coreProperties>
</file>