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71" r:id="rId2"/>
    <p:sldId id="349" r:id="rId3"/>
    <p:sldId id="334" r:id="rId4"/>
    <p:sldId id="381" r:id="rId5"/>
    <p:sldId id="368" r:id="rId6"/>
    <p:sldId id="369" r:id="rId7"/>
    <p:sldId id="370" r:id="rId8"/>
    <p:sldId id="380" r:id="rId9"/>
    <p:sldId id="371" r:id="rId10"/>
    <p:sldId id="372" r:id="rId11"/>
    <p:sldId id="373" r:id="rId12"/>
    <p:sldId id="374" r:id="rId13"/>
    <p:sldId id="375" r:id="rId14"/>
    <p:sldId id="376" r:id="rId15"/>
    <p:sldId id="377" r:id="rId16"/>
    <p:sldId id="378" r:id="rId17"/>
    <p:sldId id="379" r:id="rId18"/>
    <p:sldId id="359" r:id="rId19"/>
    <p:sldId id="360" r:id="rId20"/>
    <p:sldId id="361" r:id="rId21"/>
    <p:sldId id="362" r:id="rId22"/>
    <p:sldId id="363" r:id="rId23"/>
    <p:sldId id="364" r:id="rId24"/>
    <p:sldId id="366" r:id="rId25"/>
    <p:sldId id="365" r:id="rId26"/>
    <p:sldId id="367" r:id="rId27"/>
    <p:sldId id="350" r:id="rId28"/>
    <p:sldId id="351" r:id="rId29"/>
    <p:sldId id="352" r:id="rId30"/>
    <p:sldId id="353" r:id="rId31"/>
    <p:sldId id="356" r:id="rId32"/>
    <p:sldId id="357" r:id="rId33"/>
    <p:sldId id="358" r:id="rId34"/>
  </p:sldIdLst>
  <p:sldSz cx="9144000" cy="6858000" type="screen4x3"/>
  <p:notesSz cx="7010400" cy="92964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30" autoAdjust="0"/>
  </p:normalViewPr>
  <p:slideViewPr>
    <p:cSldViewPr snapToGrid="0" snapToObjects="1">
      <p:cViewPr varScale="1">
        <p:scale>
          <a:sx n="61" d="100"/>
          <a:sy n="61" d="100"/>
        </p:scale>
        <p:origin x="1638"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511" units="cm"/>
          <inkml:channel name="T" type="integer" max="2.14748E9" units="dev"/>
        </inkml:traceFormat>
        <inkml:channelProperties>
          <inkml:channelProperty channel="X" name="resolution" value="946.39398" units="1/cm"/>
          <inkml:channelProperty channel="Y" name="resolution" value="1675.80408" units="1/cm"/>
          <inkml:channelProperty channel="F" name="resolution" value="1.41944" units="1/cm"/>
          <inkml:channelProperty channel="T" name="resolution" value="1" units="1/dev"/>
        </inkml:channelProperties>
      </inkml:inkSource>
      <inkml:timestamp xml:id="ts0" timeString="2017-02-10T20:13:58.428"/>
    </inkml:context>
    <inkml:brush xml:id="br0">
      <inkml:brushProperty name="width" value="0.05292" units="cm"/>
      <inkml:brushProperty name="height" value="0.05292" units="cm"/>
      <inkml:brushProperty name="color" value="#FF0000"/>
    </inkml:brush>
  </inkml:definitions>
  <inkml:trace contextRef="#ctx0" brushRef="#br0">12701 5589 330 0,'0'0'5'15,"0"0"5"1,-6-10 3-16,6 10 4 0,-1-9 4 15,1 9 1-15,-1-11 2 16,1 11 0-16,0 0-3 0,0-9-5 16,0 9-8-1,0 0-8-15,-1 17 0 0,0 4 0 16,0 8 0-16,0 8 0 0,0 9 0 15,-2 12 0 1,1 8 0-16,-2 5 0 0,-3 3 0 16,2 1 0-16,-2-1 0 15,4-4 0-15,-3-2 0 16,2-8 0-16,3-8 0 15,0-4 0-15,1-10 0 0,0-2 0 16,2-11 0 0,-2-3 0-16,0-8 0 0,0-4 0 15,0-10 0-15,0 0 0 0,-6-22-62 16,5-2-34-1</inkml:trace>
  <inkml:trace contextRef="#ctx0" brushRef="#br0" timeOffset="780.0156">12521 5527 423 0,'0'0'4'16,"0"0"2"-1,0 0 2-15,-9 0 0 0,9 0 2 16,0 0 0 0,0 0 2-16,0 0 0 0,22-11-3 15,7 6-2-15,9-2-5 0,16 2-2 16,9 2 0-1,10 2 0-15,4 1 0 0,2 6 0 16,-7 7 0-16,-10 5 0 16,-7 4 0-16,-19 5 0 0,-13 5 0 15,-20 3 0 1,-7 0 0-16,-17 3 0 0,-9-1 0 15,-5-2 0-15,-5 0 0 0,5-6 0 16,-1-5 0 0,9-8 0-16,4-2 0 0,7-5 0 15,7-4 0-15,9-5 0 16,0 0 0-16,14 7 0 0,12-7 0 15,6 6 0 1,9 2 0-16,5 7 0 0,7 2 0 16,5 4 0-1,-4 5 0-15,-2 7 0 0,-8 2 0 16,-6 4 0-16,-11 0 0 0,-7 1 0 15,-10-1 0 1,-10-1 0-16,-6-1 0 0,-10-4 0 16,-8 1 0-16,-8-5 0 15,-5-1 0-15,-5-6 0 0,-6-1 0 16,-9-10 0-1,-4-3 0-15,-2-8 0 0,-1-2 0 16,2-7 0 0,0-6 0-16,10 0 0 0,5-3 0 15,11 6 0-15,2-9 0 0,12 5-48 16,13 5-45-16</inkml:trace>
  <inkml:trace contextRef="#ctx0" brushRef="#br0" timeOffset="1870.0374">14729 5496 345 0,'0'0'7'0,"0"0"3"0,0 0 4 15,0 0 1 1,6 3 0-16,-6-3 3 0,3 15 1 15,1-1 1 1,-3 5-6-16,2 9-3 0,0 7 0 16,2 11-2-16,1 7-6 15,-2 9-3-15,1 8 0 0,-3 5 0 16,-1 1 0-16,3 4 0 0,-1-3 0 15,-1-2 0 1,2-9 0-16,0-8 0 0,-3-10 0 16,5-10 0-1,-3-12 0-15,4-7-26 0,0-12-62 16,-7-7-3-16</inkml:trace>
  <inkml:trace contextRef="#ctx0" brushRef="#br0" timeOffset="2270.0454">14673 5959 422 0,'0'0'5'16,"0"0"2"-16,0 0 2 16,0 0 2-16,0-13 0 0,13 10 2 15,10-4 0 1,13 3 0-16,9 4-6 0,13 0-7 15,8 14 0 1,6 3 0-16,4 12 0 0,-2 7 0 16,-2 6 0-16,-10 4 0 15,-7 5 0-15,-13-3 0 0,-13-2 0 16,-16-3 0-16,-13-5 0 0,-13-3 0 15,-16-8 0 1,-14-3 0-16,-10-7 0 0,-5-2 0 16,-2-8 0-1,-1-4 0-15,6-3 0 0,3-4 0 16,11 1 0-16,3-3-60 15,14-6-31-15</inkml:trace>
  <inkml:trace contextRef="#ctx0" brushRef="#br0" timeOffset="3370.0674">13800 6232 357 0,'0'0'8'16,"0"0"3"-16,0-10 3 0,0 10 0 15,0 0 2-15,-5-10 2 16,5 10-1-16,-7-2 2 0,-3 2-7 16,10 0-3-1,-17 19-1-15,8-5-3 0,-3 3-2 16,2 1-3-16,1 3 0 0,6 0 0 15,2 0 0 1,1-2 0-16,6-4 0 0,8-3 0 16,6-5 0-16,6-6 0 15,0-4 0-15,-1-10 0 16,-1-8 0-16,-5-1 0 15,-5-5 0-15,-6 0 0 0,-4 1 0 16,-8 2 0-16,-4 7 0 0,-1 2 0 16,-5 7 0-1,1 4 0-15,0 4 0 0,1 0-7 16,4 3 2-1,8-3 0-15,0 14 1 0,0-14 1 16,16 15 0-16,3-8 0 16,2 0 2-16,1 1 0 0,3-1 0 15,-4-2 1 1,-1 4 0-16,-5-1 1 0,-3 3 1 15,-2-1 1-15,-2 2 0 0,1 3 0 16,-2 0 1 0,1 1-1-16,-1-2 1 0,-3-1-1 15,0-1 1-15,-1-2-1 16,-3-10-3-16,0 0 0 15,0 0 0-15,0-20 0 16,0 2 0-16,-1-4 0 0,0-1 0 16,1-2 0-1,2 1 0-15,3 3 0 0,6 4 0 16,3 3 0-16,4 7 0 0,-18 7-43 15,20-5-47 1,-1 5-1-16</inkml:trace>
  <inkml:trace contextRef="#ctx0" brushRef="#br0" timeOffset="74871.4974">2520 9143 366 0,'0'0'6'0,"0"0"2"16,0 0 3-16,0 0 1 16,0 0 2-16,5-11 1 15,-5 11 1-15,3-12 1 16,-1 3-4-16,-2-2-3 0,0 1-2 15,0-2-1-15,-3 2-1 0,-2-1-4 16,-1 1-2 0,-2 2 0-16,-2 0 0 0,-2 2 0 15,-7 2 0 1,2 2 0-16,-8 2 0 0,2 3 0 15,-5 7 0-15,0 3 0 16,-2 5 0-16,0 1 0 0,1 0 0 16,4 5 0-16,3-2 0 0,0 3 0 15,4-2 0 1,4 3 0-16,0-3 0 0,5 4 0 15,4 1 0 1,-1 0 0-16,5 3 0 0,1-1 0 16,0 1 0-16,6 0 0 15,3 1 0-15,1-1 0 0,3-2 0 16,5-2 0-1,0 0 0-15,4-4 0 0,4 0 0 16,0-4 0-16,4-3 0 0,3-3 0 16,4-2 0-1,-1-1 0-15,5-4 0 0,0-2 0 16,3-2 0-1,1-2 0-15,-3 0 0 0,0-2 0 16,-3-5 0-16,2-3 0 16,-4-2 0-16,-1-3 0 0,-5-9 0 15,-2 0 0 1,-2-7 0-16,-7-1 0 0,-2-4 0 15,-7-1 0-15,-5-1 0 0,-4-1 0 16,-2 2 0 0,-9 3 0-16,-5 2 0 0,-1 0 0 15,-1 4 0-15,-6 2 0 16,-3 0 0-16,2 4 0 0,1 3 0 15,-1-1 0 1,0 6 0-16,2-1 0 0,-1 4 0 16,3 1 0-16,1 5 0 0,0 0 0 15,1-2 0 1,4 7-34-16,0 4-54 0,-1-4-3 15</inkml:trace>
  <inkml:trace contextRef="#ctx0" brushRef="#br0" timeOffset="77161.5432">2544 9010 395 0,'0'0'7'15,"0"0"2"-15,0 0 1 0,0 5 0 16,0-5 0 0,-7 12 1-16,-5 0 1 0,-4 2-1 15,-3 1-6-15,-4 7-2 16,-3 4-1-16,0 5-1 0,-1 0 0 15,2 2-1 1,4-3 0-16,7-4-1 0,1-4 0 16,7-8 1-16,6-14 0 0,0 0 0 15,7 0 0 1,6-13-1-16,4-9 1 0,0-6 0 15,5-4 1-15,-3 0-2 16,3 2 2-16,-6 4-1 0,-4 5 1 16,-8 4 0-1,-4 17 1-15,-6-3-1 0,-10 9 1 16,-1 11 0-1,-9 7-1-15,-3 5 0 0,3 5 1 16,2 1-2-16,3 0 1 0,6-4-1 16,4-4 0-1,9-5 1-15,2-8-1 0,12-9 1 16,5-5-1-16,6-11 0 15,0-9 0-15,6-5-1 0,-3-6 0 16,1-3 0 0,-6 1 0-16,-6 1 0 0,-6 6 0 15,-7 5 0 1,-4 7 1-16,-12 12 1 0,-8 4-1 15,-5 12 1-15,-5 5-1 0,0 9 1 16,1 3 0-16,0 3 0 16,7 1-1-16,4-3 1 0,7-2 1 15,8-8-2 1,6-4 2-16,11-10-1 0,7-5 0 15,7-8 0 1,5-11 0-16,5-7 0 0,4-8-1 16,-5-1 2-16,-1-2-2 0,-8 1 0 15,-6 4 0 1,-10 4 0-16,-8 7 0 0,-3 7 0 15,-12 9 0-15,-8 5 0 16,-6 12 0-16,1 10 0 0,-4 4 0 16,-1 8 0-1,0 3 0-15,2 1 0 0,6 1 0 16,6-6 0-1,7-2 0-15,10-11 0 0,4-5 0 16,11-13 0-16,10-5 0 0,3-11 0 16,10-10 0-16,1-10 0 15,2-5 0-15,-3-3 0 0,-2-4 0 16,-8 6 0-1,-3 1 0-15,-10 7 0 0,-7 7 0 16,-8 7 0 0,-10 9 0-16,-8 6 0 0,-5 9 0 15,-7 10 0-15,-2 6 0 16,-1 9 0-16,0 2 0 0,0 6 0 15,6 1 0-15,5-5 0 16,6-1 0-16,8-5 0 16,8-9 0-16,10-6 0 0,8-12 0 15,9-5 0 1,7-12 0-16,3-10 0 0,4-9 0 15,-2-5 0-15,2-6 0 16,-4-1 0-16,-11 2 0 16,-5 4 0-16,-9 4 0 0,-7 8 0 15,-5 7 0-15,-7 10 0 16,-12 8 0-16,-4 4 0 0,-4 13 0 15,-5 10 0 1,-3 8 0-16,1 5 0 0,-4 8 0 16,6-1 0-1,3 3 0-15,5-6 0 0,8-3 0 16,8-10 0-16,8-4 0 15,10-12 0-15,10-9 0 0,6-6 0 16,9-14 0-16,3-5 0 0,3-13 0 16,1-6 0-1,-2-5 0-15,-3-1 0 0,-5 0 0 16,-9 5 0-1,-8 5 0-15,-5 5 0 0,-10 10 0 16,-6 8 0-16,-7 8 0 16,-7 6 0-16,-4 11 0 15,-3 7 0-15,-4 11 0 16,-1 3 0-16,1 6 0 0,4 1 0 15,-2 4 0-15,7-5 0 0,8-4 0 16,5-6 0 0,9-7 0-16,4-9 0 0,13-10 0 15,7-8 0 1,8-11 0-16,6-10 0 0,4-10 0 15,2-5 0-15,-2-7 0 16,-2 2 0-16,-6-1 0 0,-6 6 0 16,-8 3 0-16,-9 9 0 0,-7 8 0 15,-4 8 0 1,0 11 0-16,-20 0 0 0,2 13 0 15,-6 9 0 1,0 6 0-16,-4 6 0 0,1 7 0 16,1 1 0-16,0 0 0 15,4-3 0-15,6-2 0 16,8-11 0-16,6-5 0 15,7-10 0-15,9-8 0 0,9-8 0 16,2-12 0-16,7-8 0 0,3-8 0 16,0-6 0-1,-4-2 0-15,-1 2 0 0,-8 3 0 16,-4 4 0-1,-9 5 0-15,-5 11 0 0,-4 16 0 16,-10-7 0-16,-1 14 0 16,-9 8 0-16,3 10 0 0,-5 4 0 15,1 6 0 1,-2 0 0-16,7 3 0 0,0-4 0 15,9-4 0-15,2-5 0 0,5-5 0 16,2-9 0 0,11-8 0-16,3-3 0 0,1-11 0 15,5-7 0-15,-2-4 0 16,2-7 0-16,-1-1 0 15,-5 1 0-15,1 1 0 16,-5 6 0-16,-4 3 0 0,-5 7 0 16,-3 12 0-16,0 0 0 0,-10 3 0 15,-1 13 0 1,-4 6 0-16,-2 4 0 0,-4 4 0 15,5 1 0 1,0-2 0-16,3-2 0 0,3-3 0 16,6-7 0-16,4-5 0 15,0-12 0-15,14 3 0 0,0-6 0 16,6-11 0-1,1-3 0-15,1-5 0 0,5-1 0 16,-2-1 0-16,-5 3 0 0,-1 2 0 16,-5 6 0-1,-4 4 0-15,-10 9 0 0,0 0 0 16,0 7 0-16,-11 5 0 15,-2 4 0-15,-3 0 0 16,1 1 0-16,-2 0 0 16,5-3 0-16,0-4 0 0,3-3 0 15,9-7 0 1,-10 7 0-16,10-7 0 0,0 0 0 15,1-7 0-15,-1 7 0 0,14-14 0 16,-14 14 0 0,13-13-3-16,-13 13 1 0,12-7 0 15,-12 7 0-15,0 0 1 16,0 0-4-16,0 0-13 0,0 0-43 15,0 0-25 1,0 0-3-16</inkml:trace>
  <inkml:trace contextRef="#ctx0" brushRef="#br0" timeOffset="78961.5792">2104 9786 371 0,'0'0'6'0,"0"0"3"15,0 0 1-15,0 0 2 0,0 0 2 16,0 0 2-1,4 11-1-15,-2-2 3 0,-2 5-6 16,1 7-2-16,0 2-1 0,2 7-3 16,-2 2-3-1,1 3-3-15,-1 1 0 0,0-2 0 16,0 2 0-16,0-5 0 15,2-4 0-15,2-3-6 0,-3-13-19 16,-3 0-62 0,10-8-3-16</inkml:trace>
  <inkml:trace contextRef="#ctx0" brushRef="#br0" timeOffset="79271.5854">2253 9981 375 0,'0'0'4'0,"0"13"2"15,0-1 0-15,0 3 0 16,0 4 0-16,2 1 1 0,2 2 0 16,5 2 1-16,6-6-4 0,2-3 0 15,7-5-1 1,6-8 0-16,6-2 1 0,0-5-1 15,3-9 0 1,-6-5 0-16,-2-5-1 0,-10-4 1 16,-9 0-1-16,-11 1 0 15,-5 1 1-15,-15 5 0 0,-8 4-1 16,-2 7-1-1,-4 4 0-15,3 6-2 0,2 0-7 16,11 6-39-16,2 2-36 0,15-8-3 16</inkml:trace>
  <inkml:trace contextRef="#ctx0" brushRef="#br0" timeOffset="79611.5922">2922 9806 430 0,'0'0'6'16,"0"0"1"-16,0 0 1 0,-2 12 2 16,0 2 0-16,0 5 1 0,-6 8 1 15,3 5-1 1,-6 9-5-16,-3 4-6 0,0-1 0 15,-4 3 0 1,1-1 0-16,0-3 0 0,2-6 0 16,-1-6 0-16,11-3-20 15,0-10-67-15,3-7-4 0</inkml:trace>
  <inkml:trace contextRef="#ctx0" brushRef="#br0" timeOffset="79831.5966">3023 9916 446 0,'0'0'5'0,"1"10"0"16,-1 1 0-16,0 3 0 0,1 5 1 15,-1 4 0 1,0 4-1-16,0 3 1 0,-1-1-5 15,0 1-4-15,1-6-5 0,0 2-30 16,1-7-46 0,6-7-3-16</inkml:trace>
  <inkml:trace contextRef="#ctx0" brushRef="#br0" timeOffset="80191.6038">3360 9892 394 0,'0'0'5'15,"0"0"2"1,-9-6 2-16,-1 6 1 0,-4 0 1 16,-2 0 1-1,-2 1-1-15,-2 2 1 0,2 4-6 16,3 1-2-16,4 2-2 15,4 1-1-15,7 0-1 0,8 1 0 16,5 2-1-16,8 1 2 0,6 0-1 16,4 3 1-1,4-3 0-15,0 5 1 0,2-2 0 16,-5 2 0-1,-3-3 0-15,-4 3 1 0,-5-1 1 16,-7-2 0-16,-6 0 0 16,-7-1-2-16,-4-1-2 0,-9-3 0 15,-4-2 0 1,-3-2 0-16,-5-2 0 0,-2-6-3 15,4-2-30-15,5-13-54 0,-12-9-4 16</inkml:trace>
  <inkml:trace contextRef="#ctx0" brushRef="#br0" timeOffset="80361.6072">3352 9815 463 0,'0'0'6'16,"8"-4"1"-16,2 1 1 0,6 1 1 15,5-1 1-15,3 0-2 16,1 1-8-16,3-1 0 0,3 3 0 15,-4 0 0 1,-1 0 0-16,-7 0 0 0,-1 0-73 16,-3-2-17-1</inkml:trace>
  <inkml:trace contextRef="#ctx0" brushRef="#br0" timeOffset="83781.6756">1790 11442 292 0,'0'0'12'0,"0"0"2"16,0 0 5-1,0 0 0-15,0 0 5 0,0 0 1 16,0 0 0 0,0 0 1-16,0 0-10 0,5 5-4 15,-5-5-1-15,0 0-3 16,1 8 0-16,-1-8-8 0,0 10 0 15,0-10 0 1,0 17 0-16,2-6 0 0,1 1 0 16,-2 1 0-16,-1-1 0 0,1 4 0 15,1-2 0 1,-1 1 0-16,4 3 0 0,-3-2 0 15,1 3 0-15,3-3 0 16,-1 7 0-16,-1-5 0 0,-2 2 0 16,1 0 0-1,-2-2 0-15,4-1 0 0,-2 0 0 16,-1-1 0-1,-1 1 0-15,3-2 0 0,-2 0 0 16,1 0 0-16,-1 2 0 0,-1 0 0 16,0 1 0-1,3 2 0-15,-4 1 0 0,2 3 0 16,-1 1 0-16,0 4 0 15,0-1 0-15,2 5 0 0,-2-1 0 16,2 3 0 0,-1 0 0-16,0 1 0 0,2 1 0 15,-1 0 0-15,0 3 0 0,1-2 0 16,1 2 0-1,-2 3 0-15,2-3 0 0,-1 3 0 16,1-3 0-16,-1 2 0 16,5-1 0-16,-1-1 0 0,-4 0 0 15,2-2 0 1,-1 0 0-16,3-1 0 0,-3 0 0 15,2-1 0 1,-2 3 0-16,1-6 0 0,-1 4 0 16,1-3 0-16,-1 4 0 0,0-4 0 15,-3 3 0 1,4 1 0-16,-5-2 0 0,1 2 0 15,2-1 0-15,-4 2 0 16,4 0 0-16,-2 0 0 0,3-2 0 16,-5-1 0-1,4 3 0-15,-2-1 0 0,2 1 0 16,-1-5 0-1,-1 7 0-15,0-1 0 0,-2 2 0 16,3 3 0-16,-2-3 0 0,-1 4 0 16,0 0 0-16,3-3 0 15,-1 0 0-15,-2-3 0 0,4 0 0 16,0-1 0-1,-1-2 0-15,0 0 0 0,3-4 0 16,-4 0 0 0,4-1 0-16,-2-2 0 0,0-2 0 15,1-4 0-15,-2-1 0 0,0-4 0 16,0-3 0-1,-1-1 0-15,-1-4 0 0,0-3 0 16,-1-8 0-16,3 15 0 16,-3-15 0-16,0 0 0 0,0 0 0 15,0 0 0 1,0 0 0-16,0 0 0 0,0 0-5 15,11 0-70 1,-8-7-18-16</inkml:trace>
  <inkml:trace contextRef="#ctx0" brushRef="#br0" timeOffset="85421.7084">4266 11347 391 0,'0'0'6'15,"0"0"1"-15,0 0 2 16,0-7 3-16,0 7 1 0,0 0 1 16,0 0 2-16,0 0 0 15,0 0-4-15,0 0-2 16,0 0-5-16,0 0-5 0,0 0 0 15,0 0 0 1,0 0 0-16,0 0 0 0,0 0 0 16,0 0 0-16,0 0 0 15,0 0 0-15,0 0 0 16,0 0 0-16,0 10 0 15,0 1 0-15,0 1 0 0,0 4 0 16,1 2 0-16,-1 4 0 0,2 0 0 16,-1 2 0-1,0-2 0-15,0 3 0 0,0-1 0 16,1-1 0-1,0 4 0-15,0-5 0 0,-1 4 0 16,1-1 0-16,1 4 0 16,-1-5 0-16,1 4 0 0,-2-1 0 15,1 0 0-15,3 3 0 0,-4 1 0 16,0 2 0-1,-1 1 0-15,0 3 0 0,-2-1 0 16,-3 6 0 0,3-2 0-16,-2 6 0 0,0-3 0 15,2 2 0-15,-1 0 0 16,1 1 0-16,-1 2 0 15,2-2 0-15,1 3 0 16,-1-3 0-16,1 3 0 0,0 2 0 16,0-1 0-16,2 2 0 0,3-2 0 15,-3 1 0 1,1 0 0-16,1-1 0 0,-1-1 0 15,0-1 0 1,3 1 0-16,-2-3 0 0,0 0 0 16,1 1 0-16,-2-3 0 15,2 2 0-15,-2-2 0 0,2 0 0 16,0 1 0-1,-2-3 0-15,1 2 0 0,0-2 0 16,-2 0 0-16,2-2 0 0,0-1 0 16,-3-2 0-1,2 1 0-15,-1-1 0 0,-2-1 0 16,1 0 0-16,-1-2 0 15,0 1 0-15,0-2 0 16,0 3 0-16,0-5 0 16,-1 0 0-16,-1-1 0 0,2-1 0 15,-2-1 0-15,1-2 0 0,0 0 0 16,1 0 0-1,0-1 0-15,-1-1 0 0,1 0 0 16,-1-1 0 0,1-1 0-16,0-1 0 0,0-3 0 15,-1 0 0-15,0-1 0 16,1-4 0-16,0 0 0 0,0-3 0 15,0-10 0 1,0 15 0-16,0-15 0 0,0 0 0 16,0 9 0-16,0-9 0 0,0 0 0 15,0 0 0 1,0 0 0-16,0 0 0 0,-4 13 0 15,4-13-27-15,0 0-56 16,-7-1-12-16</inkml:trace>
  <inkml:trace contextRef="#ctx0" brushRef="#br0" timeOffset="87211.7442">21058 8666 394 0,'0'0'5'0,"0"0"3"0,0 0 2 16,0 5 2-1,0-5 2-15,5 17 0 0,0-5 2 16,0 3 0-16,-2 6-4 0,1 6-2 16,-4 3-10-1,0 3 0-15,0 5 0 0,-2 2 0 16,-2 3 0-16,-2 0 0 15,4-1 0-15,-1-4 0 0,3-4 0 16,0-7 0 0,0-1 0-16,1-11 0 0,5-1 0 15,-6-14 0-15,0 0-2 0,0 0-15 16,11-10-37-1,-8-6-33-15,-3-11-1 0</inkml:trace>
  <inkml:trace contextRef="#ctx0" brushRef="#br0" timeOffset="88291.7658">21039 8698 198 0,'0'0'4'0,"0"0"5"0,0 0 3 15,-8-10 5 1,8 10 1-16,-9-12 3 0,9 12 2 15,-13-12 3-15,13 12-2 16,-16-13-2-16,16 13-2 16,-13-8-4-16,13 8-1 15,0 0-2-15,-10-8-2 0,10 8-3 16,0 0-2-1,0 0-2-15,0 0-1 0,0 0-1 16,0 0 0-16,7-4-1 0,-7 4 0 16,11 0 0-1,-11 0 2-15,18 0 0 0,-2 0 2 16,9 0 0-16,8 0 0 15,6 0 0-15,8 0 0 0,5 0-2 16,3-2-3 0,6-1 0-16,-7-2 0 0,0 2 0 15,-6-2 0-15,-5 0 0 0,-9 0 0 16,-2 2 0-1,-6 0 0-15,-5 0 0 0,-4 2 0 16,-1-1 0-16,-5 2 0 16,-11 0 0-16,14-1 0 15,-14 1 0-15,9 0 0 16,-9 0 0-16,0 0 0 0,0 0 0 15,0 0 0 1,9 4 0-16,-9-4 0 0,3 10 0 16,-3-10 0-16,8 16 0 0,-3-7 0 15,0 2 0 1,-1 0 0-16,4 4 0 0,-2 1 0 15,1 4 0-15,-2 3 0 16,-1 5 0-16,1 4 0 0,-1 2 0 16,-3 4 0-1,2 1 0-15,0 2 0 0,-1-2 0 16,1 2 0-1,3-5 0-15,-3-4 0 0,4-3 0 16,-1-3 0-16,0-4 0 0,2-2 0 16,-1-2 0-16,-1-5 0 15,1-1 0-15,-2-2 0 16,-3-1 0-16,-2-9 0 15,8 12 0-15,-8-12 0 0,0 0 0 16,4 8 0 0,-4-8 0-16,0 0 0 0,0 0 0 15,0 0 0-15,0 0 0 0,0 0 0 16,0 10 0-1,0-10 0-15,0 0 0 0,0 0 0 16,-9 7 0-16,9-7 0 16,0 0 0-16,-13 7 0 0,13-7 0 15,-10 6 0 1,10-6 0-16,-13 8 0 0,13-8 0 15,-16 10 0 1,7-5 0-16,-7 0 0 0,4-1 0 16,-4 1 0-16,-1 0 0 0,-2-2 0 15,-1 1 0-15,-5-1 0 16,-3-1 0-16,-3 0-4 15,-3-2 1-15,-4 0 1 16,-6 0 1-16,-2 0 0 0,-6-2 0 16,0-1 2-1,-1-1-1-15,0 2 0 0,0-1 1 16,4-1 0-1,0 3-1-15,7-2 1 0,6 2-1 16,1-1 0-16,5 2 1 0,5-1-2 16,7 1 1-16,0 0-3 15,5 0-2-15,0 0-7 0,13 0-33 16,0 0-41-1,-13 0 0-15</inkml:trace>
  <inkml:trace contextRef="#ctx0" brushRef="#br0" timeOffset="89751.795">21326 9649 365 0,'0'0'6'16,"0"0"3"-16,-2-12 3 0,2 12 0 16,-20-16 1-1,6 7 0-15,-8 2 0 0,-4-2 0 16,-1 6-5-1,-2 2-3-15,0 1-4 0,5 3-1 16,4 7-1-16,5 1 1 16,10 4-1-16,5 3 0 0,7 3 1 15,13 3 0-15,7 3 1 0,5 2 0 16,6 3-1-1,3 1 1-15,-3-1-1 0,0 2 0 16,-5-3 0 0,-7-3 0-16,-10-1-1 0,-8-5 1 15,-10-4 0-15,-14-5 1 16,-6-2-1-16,-8-4 1 0,-2-5 1 15,-6-2 0 1,2-9 2-16,2-4 0 0,10-4 1 16,6-7 0-16,6-3 1 0,11-4-1 15,4 1 2 1,15-2-7-16,7 3 0 0,6 0 0 15,2 4 0 1,3 4 0-16,-1 4 0 0,-1 3 0 16,-5 1-9-16,2-2-58 15,-10 9-21-15</inkml:trace>
  <inkml:trace contextRef="#ctx0" brushRef="#br0" timeOffset="90051.801">21816 9385 407 0,'0'0'4'0,"0"11"3"16,0 4 0-1,-2 10 2-15,-5 10 1 0,-5 12 0 16,-2 10 1 0,-5 11-1-16,-1 4-3 0,-3 3-3 15,0 0 0-15,0-3-3 16,1-8 1-16,7-8-2 15,-1-7 0-15,8-11-2 16,-1-8-5-16,8-1-16 0,8-14-60 16,-3-6-3-16</inkml:trace>
  <inkml:trace contextRef="#ctx0" brushRef="#br0" timeOffset="90631.8126">22210 9626 330 0,'0'0'7'0,"0"0"4"0,0-10 2 15,0 10 3-15,-9-16 0 16,-1 6 0-16,-7 1 1 15,-2-3-1-15,-6 5-6 0,-5 4-4 16,0 1-2 0,2 2-2-16,3 4 0 0,3 6-1 15,9 4 1-15,6 3 0 16,7 3 0-16,13 6-1 15,9 3 1-15,6 5 0 16,2 1 0-16,3 4 0 0,3-1-1 16,-4 1 0-16,-1-1 0 0,-7-2-1 15,-6-4 1 1,-8-3-1-16,-6-4 1 0,-6-4-2 15,-12-4 2 1,-3-5-1-16,-10-5 0 0,-3-4 0 16,-2-3 0-16,1-8 1 15,4-6 0-15,2-8 1 0,8-6 1 16,7-7 0-1,6-3 1-15,9-2-1 0,8 0 1 16,10 1-1-16,7 7-3 0,2 3 0 16,1 8 0-1,-1 4 0-15,-5 7 0 0,-4 5-6 16,-12-5-31-16,-11 10-48 15,0 0-5-15</inkml:trace>
  <inkml:trace contextRef="#ctx0" brushRef="#br0" timeOffset="92471.8494">20883 11437 359 0,'0'0'6'16,"0"0"3"-16,0 0 3 16,0 0 0-16,0 0 2 0,0 0 2 15,-4 5 1 1,4-5 1-16,-5 17-4 0,4-4-3 15,0 0-2 1,-1 5-1-16,2 1-2 0,0 6-6 16,0 0 0-16,0 0 0 0,0 2 0 15,0-1 0 1,2 3 0-16,0-3 0 0,-1 2 0 15,0-4 0-15,3 4 0 16,-3-2 0-16,2-1 0 0,1 0 0 16,0 1 0-1,1 0 0-15,0 0 0 0,0 4 0 16,0-3 0-1,-1 4 0-15,1-1 0 0,0 3 0 16,1-1 0-16,-3 1 0 0,0 1 0 16,2-5 0-16,-1 1 0 15,-2 0 0-15,0 0 0 0,-1-3 0 16,-1 4 0-1,0-4 0-15,0 5 0 0,0-2 0 16,1 4 0 0,0-2 0-16,1 0 0 0,-2 3 0 15,2-2 0-15,-1 1 0 0,-1-2 0 16,3 3 0-1,-2-2 0-15,-1 1 0 0,1-2 0 16,2 0 0-16,-3 1 0 16,1-3 0-16,-1 2 0 0,0-2 0 15,0-1 0 1,0 2 0-16,0-1 0 0,0-1 0 15,0-1 0 1,0 1 0-16,1-2 0 0,0 0 0 16,3-3 0-16,-1 3 0 0,-1-3 0 15,-2 2 0-15,2-1 0 16,0-1 0-16,1 0 0 0,-2 2 0 15,0-1 0 1,-1-1 0-16,1 2 0 0,-1 1 0 16,2 0 0-1,0 2 0-15,-2 2 0 0,1-2 0 16,2 6 0-16,-1-1 0 15,3 1 0-15,-3 3 0 16,1-3 0-16,0 4 0 0,2-1 0 16,-1 1 0-16,0-3 0 15,-1 5 0-15,-1-4 0 0,1-1 0 16,1 3 0-1,1-4 0-15,-3 2 0 0,5-2 0 16,0 1 0 0,-1-3 0-16,4 2 0 0,0-2 0 15,-1 1 0-15,-2-1 0 0,2-2 0 16,-3 1 0-16,-4-3 0 15,5-1 0-15,-4-3 0 0,1 4 0 16,-2-4 0 0,-1 2 0-16,2-3 0 0,3 0 0 15,-2 0 0 1,1-1 0-16,0 2 0 0,2-4 0 15,-2 2 0-15,3-2 0 16,-5 0 0-16,2 0 0 16,-2-2 0-16,-2-1 0 0,-1-1 0 15,0-2 0-15,0-1 0 16,0-3 0-16,-2-2 0 0,2-9 0 15,-4 13 0 1,4-13 0-16,0 0 0 0,0 0-61 16,0-19-31-1,3 0-3-15</inkml:trace>
  <inkml:trace contextRef="#ctx0" brushRef="#br0" timeOffset="94771.8954">23133 11368 309 0,'0'0'7'0,"0"0"5"16,4-1 2-16,-4 1 2 15,0 0 3-15,11 0 2 16,-11 0 0-16,0 0 1 16,0 0-5-16,9 0-4 0,-9 0-2 15,0 0-2-15,0 0-1 0,8 5-1 16,-8-5-2-1,3 9-5-15,-3-9 0 0,0 15 0 16,0-15 0 0,0 16 0-16,0-6 0 0,-1 3 0 15,-1 0 0-15,0 2 0 16,-1 2 0-16,3 3 0 0,0-2 0 15,0 2 0 1,0 2 0-16,0-2 0 0,5 1 0 16,-2-1 0-16,0-1 0 0,2 0 0 15,-2 1 0 1,0-2 0-16,2 2 0 0,-3-3 0 15,1 0 0-15,1 3 0 16,1-4 0-16,-1 1 0 16,1 1 0-16,-2-2 0 15,1 1 0-15,2 0 0 0,-1 0 0 16,-3 0 0-1,4 1 0-15,-4 1 0 0,2-1 0 16,-1 0 0-16,3 1 0 0,-6 2 0 16,4-1 0-1,1 1 0-15,-1-1 0 0,2 2 0 16,-2-1 0-16,2-1 0 15,0 2 0-15,1-1 0 0,-4-1 0 16,5 0 0 0,-3 1 0-16,1-1 0 0,-3 1 0 15,1 1 0-15,-3 0 0 0,3 0 0 16,-3 2 0-1,3-1 0-15,-3 2 0 0,0 0 0 16,2-3 0-16,-1 3 0 16,0-2 0-16,2-1 0 15,0 1 0-15,-2 0 0 16,-2-3 0-16,3 0 0 0,-3 2 0 15,1-2 0 1,-1 0 0-16,0-2 0 0,0 1 0 16,0-1 0-16,0-1 0 0,-1-1 0 15,1-1 0 1,-1-1 0-16,1 0 0 0,-2-1 0 15,1 0 0-15,-1-2 0 16,1 3 0-16,-1-3 0 0,1 4 0 16,-2-2 0-1,3 3 0-15,0-2 0 0,0 2 0 16,0 1 0-1,5 3 0-15,-1-1 0 0,-3 0 0 16,5 3 0-16,-3-2 0 0,1 1 0 16,-2 1 0-16,1 0 0 15,-3 0 0-15,3 0 0 16,0 2 0-16,0 0 0 15,0-1 0-15,-2 5 0 0,4-2 0 16,-2 3 0 0,2-2 0-16,0 2 0 0,0-2 0 15,-2 2 0-15,0 0 0 0,1-3 0 16,1 3 0-1,-2-2 0-15,-1 2 0 0,2-2 0 16,2 3 0-16,1-2 0 16,-1 1 0-16,-4-3 0 0,2 3 0 15,1-4 0 1,-2 1 0-16,-2-2 0 0,-1 0 0 15,1 1 0 1,0-4 0-16,3 4 0 0,-1-4 0 16,-1 1 0-16,-1 0 0 0,2 0 0 15,0 1 0-15,-1-3 0 16,0 4 0-16,-2-4 0 15,1 2 0-15,1 0 0 16,2 3 0-16,-1-2 0 0,-2 1 0 16,1 2 0-1,-2-1 0-15,6 1 0 0,-5-1 0 16,-1 1 0-16,1 1 0 15,-1 0 0-15,2-3 0 16,2 0 0-16,0 0 0 0,-3 0 0 16,4-2 0-16,1-1 0 15,-2-3 0-15,2 2 0 0,0-4 0 16,-4 2 0-1,2-2 0-15,-3 1 0 0,4-3 0 16,-2 1 0 0,2 2 0-16,-2-4 0 0,-1 3 0 15,4-3 0-15,-3 3 0 0,2-2 0 16,1 3 0-16,-2-2 0 15,4 2 0-15,0 1 0 16,0 0 0-16,-2 1 0 16,4-2 0-16,-1 3 0 0,-4-3 0 15,2 2 0 1,0 0 0-16,-3-1 0 0,5 0 0 15,-2 1 0-15,-1-1 0 16,0-1 0-16,-3-3 0 16,3 1 0-16,-3-3 0 0,-2 0 0 15,-1-3 0-15,0-9 0 16,0 18 0-16,0-18-31 0,-9 0-47 15,9 0-16 1</inkml:trace>
  <inkml:trace contextRef="#ctx0" brushRef="#br0" timeOffset="126852.537">1701 11927 311 0,'0'0'6'15,"0"0"5"-15,0 0 2 0,0 0 5 16,0 0 4-16,0 0 1 0,0 0 1 15,0 0 1 1,6 8-4-16,-6-8-4 0,0 0-4 16,17 9-6-16,-3-9-7 15,4 0 0-15,4 0 0 0,8-1 0 16,1-4 0-1,1 0 0-15,3-3 0 0,-5 1 0 16,-5-1 0 0,-6 3 0-16,-4 1 0 0,-6 4 0 15,-9-10 0-15,0 10-84 0,0 0-8 16</inkml:trace>
  <inkml:trace contextRef="#ctx0" brushRef="#br0" timeOffset="127822.5564">999 11693 372 0,'0'0'8'0,"0"0"4"15,0 0 2-15,0 0 2 16,-9-10 1-16,9 10 0 15,0 0 2-15,-5 6 1 0,5 8-7 16,0 2-10 0,0 8-3-16,0 4 0 0,0 6 0 15,0 4 0 1,0 6 0-16,0 1 0 0,0 1 0 15,0-1 0-15,0-2 0 0,-1-1 0 16,-1-4 0-16,-2-5 0 16,3-5 0-16,1-5 0 0,0-2 0 15,-1-8 0 1,1 2 0-16,0-15-16 0,0 0-74 15,0 0-3 1</inkml:trace>
  <inkml:trace contextRef="#ctx0" brushRef="#br0" timeOffset="128572.5714">952 11672 386 0,'0'0'6'0,"0"0"2"0,0 0 2 15,0-12 1 1,1 3 2-16,7 0 1 0,5-1 0 15,5-1 1 1,6 1-6-16,4 3-2 0,0 1-1 16,4 6-2-16,0 5-1 15,-3 4-1-15,-6 8 1 0,-3 4-3 16,-9 4 0-16,-5 4 0 15,-6 3 0-15,-12-3 0 16,-5 6 0-16,-5-3 0 0,-5-2 0 16,3-5 0-1,2-6 0-15,1-4 0 0,5-6 0 16,16-9 0-1,0 0 0-15,0 0 0 0,5 0 0 16,13-3 0-16,3-2 0 16,6 1 0-16,-1 2 0 0,0 2 0 15,2 2 0-15,1 8 0 0,-6 4 0 16,-4 3 0-1,-1 3 0-15,-4 5 0 0,-3 0 0 16,-2 2 0 0,-7 2 0-16,-2 0 0 0,-7-2 0 15,-9 0 0-15,-5-1 0 16,-5-4 0-16,-4-3 0 0,-3-2 0 15,-1-2 0-15,-2-4 0 16,2-4 0-16,2-6 0 16,5 2 0-16,2-3 0 0,10 4 0 15,3 0-61 1,12-4-33-16</inkml:trace>
  <inkml:trace contextRef="#ctx0" brushRef="#br0" timeOffset="129382.5876">1952 13929 408 0,'0'0'6'0,"0"0"3"15,0 0 3-15,0 0 2 0,14-3 1 16,2 3 2 0,4-2 1-16,4 0-6 0,6-1-12 15,3 0 0 1,4 1 0-16,-3 0 0 0,0 1 0 15,-4-5 0-15,-2 6 0 16,-9 0-66-16,-2-3-26 0</inkml:trace>
  <inkml:trace contextRef="#ctx0" brushRef="#br0" timeOffset="129942.5988">1182 13810 464 0,'0'0'4'16,"2"6"1"-16,-2 5 1 0,0 3 2 15,2 9 0 1,-1 5 1-16,-1 9-2 0,1 6-7 16,2 3 0-1,0 5 0-15,-1 2 0 0,0 3 0 16,0-5 0-16,0 0 0 15,-1-12 0-15,3 1-5 0,-3-8-82 16,4-13-4 0</inkml:trace>
  <inkml:trace contextRef="#ctx0" brushRef="#br0" timeOffset="130302.606">1482 14000 342 0,'0'0'6'15,"0"14"2"1,0 0 1-16,0 5 3 0,4 2 1 16,2 4 0-16,5 0 1 15,7 1 2-15,3-6-3 0,6-4-1 16,5-11 1-16,-1-4-1 15,0-3 0-15,-4-13 0 16,-8-5-8-16,-6-7-4 0,-9-2 0 16,-6-2 0-1,-11 2 0-15,-5 0 0 0,-4 5 0 16,0 8 0-16,2 10 0 15,-12 6-47-15,12 5-44 16</inkml:trace>
  <inkml:trace contextRef="#ctx0" brushRef="#br0" timeOffset="131222.6244">4195 11998 402 0,'0'0'7'0,"0"0"1"15,0 0 3-15,0 0 2 0,0 0 1 16,0 0 2-1,0 0 1-15,17-5 2 0,7 3-15 16,9-6-4-16,5 1 0 16,8-3 0-16,-1 2 0 15,4-3 0-15,-4 7 0 16,-10-2-65-16,-2-4-26 0</inkml:trace>
  <inkml:trace contextRef="#ctx0" brushRef="#br0" timeOffset="131572.6314">4821 11318 398 0,'0'0'6'16,"0"0"3"-16,1 11 2 15,1-1 3-15,-2 6-1 0,0 8 2 16,1 4 1 0,-1 8 1-16,0 7-7 0,0 3-8 15,-2 5-2-15,-5 1 0 0,4 1 0 16,1-2 0-1,1-5 0-15,-2-6 0 0,7-7-54 16,-1-2-33-16,5-10-3 16</inkml:trace>
  <inkml:trace contextRef="#ctx0" brushRef="#br0" timeOffset="131972.6394">4814 11675 450 0,'0'0'5'15,"0"0"1"1,12-14 1-16,3 7 2 0,7 0-1 16,7 2 1-1,8-1-1-15,7 5 1 0,2 5-9 16,2 8 0-16,-1 10 0 15,-7 9 0-15,-3 7 0 0,-12-2 0 16,-6 5 0 0,-10 0 0-16,-9-1 0 0,-14-4 0 15,-12-4 0-15,-8-7 0 0,-12-5 0 16,-2-6 0-1,-6-6 0-15,5-8 0 0,5 0 0 16,1-17-15-16,12 2-73 16,11-6-4-16</inkml:trace>
  <inkml:trace contextRef="#ctx0" brushRef="#br0" timeOffset="132662.6532">4239 13773 475 0,'0'0'4'16,"12"0"1"-1,6-1 1-15,8 0 1 0,8-2 0 16,11 1 0-16,1 0-7 15,6-1 0-15,2 3 0 0,-15 3-70 16,2-3-19 0</inkml:trace>
  <inkml:trace contextRef="#ctx0" brushRef="#br0" timeOffset="133112.6622">4934 13497 452 0,'0'0'4'15,"0"0"2"-15,8 6 1 0,-6 3 1 16,4 6 1-1,-2 7 1-15,3 7 0 0,-1 7-5 16,-2 5-5-16,0 8 0 16,-1 4 0-16,1-2 0 0,-2 0 0 15,4-3 0-15,-2-11 0 0,4-1 0 16,-3-12-88-1,3-10-2-15</inkml:trace>
  <inkml:trace contextRef="#ctx0" brushRef="#br0" timeOffset="133612.6722">5381 13513 439 0,'0'0'4'16,"-15"-1"2"-16,0 1 1 0,-1 1 1 15,-3 4-1-15,-3 0 1 16,-1 4 0-16,0 0 1 0,7 4-5 16,5 1-1-1,6 1-1-15,5-1 1 0,6 4 0 16,10-2-3-1,7 0 0-15,8 1 0 0,6-2 0 16,6 1 0-16,6-3 0 16,3 0 0-16,0-1 0 0,-1 1 0 15,-7-2 0-15,-3 4 0 16,-10 0 0-16,-7 3 0 15,-13 0 0-15,-8 4 0 0,-3 1 0 16,-12 3 0 0,-4-1 0-16,-9 0 0 0,0-1 0 15,-4 0 0-15,-2-5 0 16,-3-2 0-16,1-8 0 15,-2-6 0-15,1-3 0 0,0-12 0 16,5-1 0-16,0-9-86 16,5-13-7-16</inkml:trace>
  <inkml:trace contextRef="#ctx0" brushRef="#br0" timeOffset="133932.6786">5410 13445 402 0,'0'0'7'16,"0"0"2"-16,0 0 3 16,9 5 2-16,2-4 0 15,7 2 2-15,8-3 0 0,8 1 0 16,6-1-11-16,4 0-5 15,-3-3 0-15,-2-1 0 0,-3 2 0 16,-5-4 0 0,-4 6 0-16,-18-3-68 0,5-6-22 15</inkml:trace>
  <inkml:trace contextRef="#ctx0" brushRef="#br0" timeOffset="231374.6274">20597 12130 401 0,'0'0'4'16,"0"0"2"-16,0 0 3 0,0 0 3 15,0 0 1 1,10 8 1-16,-2-7 2 0,6 3 0 16,0-1-2-1,7 1-8-15,0-2-6 0,0 0 0 16,0-1 0-16,-1-1 0 0,1 0 0 15,-5 0 0-15,1 0 0 16,-10-12-22-16,6 5-66 16,4-1-4-16</inkml:trace>
  <inkml:trace contextRef="#ctx0" brushRef="#br0" timeOffset="232044.6408">22989 12195 356 0,'0'0'9'15,"0"0"1"-15,0 0 5 0,0 0 0 16,9 2 2 0,-9-2 1-16,11 3 2 0,1 0 0 15,2-3-7 1,2 0-2-16,3 0-4 0,4 1-7 15,3-1 0-15,6 0 0 16,7 0 0-16,1 0 0 0,5 0 0 16,-8 1 0-16,0-1 0 15,-8 0 0-15,-4 0 0 16,-7-9 0-16,-18 9-73 0,0 0-20 15</inkml:trace>
  <inkml:trace contextRef="#ctx0" brushRef="#br0" timeOffset="232874.6574">20649 14193 317 0,'0'0'9'0,"0"0"3"0,0 0 2 15,0 0 5 1,0 0 1-16,-8 2 1 0,8-2 1 15,0 0 1-15,0 0-6 16,0 0-4-16,0 0-3 0,9 7-1 16,3-4-4-16,-1 1-5 15,8-1 0-15,2-1 0 16,3 2 0-16,6-1 0 0,0 0 0 15,1-2 0 1,-4 0 0-16,4 2 0 0,-12-3-36 16,4-3-52-16,0-2-2 15</inkml:trace>
  <inkml:trace contextRef="#ctx0" brushRef="#br0" timeOffset="233514.6702">23268 14270 330 0,'0'0'6'0,"0"0"3"0,10 0 5 16,-10 0 3 0,17 5 3-16,-6-5 1 0,1 0 1 15,5 2 1-15,1-2-4 0,5 3-4 16,2-1-4-16,4 0-7 15,4 1-4-15,4 0 0 0,3 0 0 16,-1 0 0 0,0-2 0-16,-8 1 0 0,-7-2 0 15,-4-3-78 1,-20 3-11-16</inkml:trace>
  <inkml:trace contextRef="#ctx0" brushRef="#br0" timeOffset="238094.7618">19867 11494 403 0,'0'0'4'15,"0"0"-1"-15,0 0 2 0,0 0 2 16,0 17 2 0,2 1 0-16,2 10 1 0,0 8 1 15,-3 10-2-15,0 8-1 16,-1 7 0-16,0 6-3 0,-5 1-1 15,-4-2 0 1,-3-3-1-16,-3-7-2 0,2-7 1 16,3-7-2-16,-1-11 1 0,3-9 0 15,5-10 0 1,3-12 0-16,0 0-1 0,2-21 0 15,6-6-1-15,-1-5 1 16,4-4-1-16,1 0 0 16,0 2-1-16,4 5 0 15,0 5 1-15,5 11 1 0,1 8-1 16,4 8 1-16,5 14 1 0,1 8 0 15,1 7 0 1,-3 5 2-16,-4 4-1 0,-4 2 1 16,-6-1-3-1,-10-4 0-15,-7-4 0 0,-13-6 0 16,-6-7 0-16,-10-9 0 15,-4-7 0-15,-6-5 0 0,-2-7 0 16,1-8 0 0,3-10-3-16,4 0-84 0,19-4-2 15</inkml:trace>
  <inkml:trace contextRef="#ctx0" brushRef="#br0" timeOffset="238904.778">23616 11540 353 0,'0'0'4'0,"0"0"2"0,0 0 3 15,4 12 3 1,-1 5-1-16,-3 7 2 0,3 8 2 16,-3 10 0-16,1 9-3 0,-1 8-3 15,-4 4-2 1,2 1-2-16,-3-2 0 0,-1-3-3 15,1-8 0-15,1-10-2 16,-1-7 1-16,5-13-1 0,0-9 0 16,0-12 0-1,5-6 0-15,3-15 0 0,4-10-1 16,-1-5 1-16,8-7-1 0,0 1 1 15,5 3-1 1,-2 6 1-16,8 8 0 0,-2 11 1 16,3 14 1-16,-2 11 2 15,-2 17 0-15,-4 7 1 16,-6 7 0-16,-6 3 1 15,-11 3 0-15,-7-5-6 0,-12-5 0 16,-5-9 0 0,-8-7 0-16,-7-14 0 0,-2-5 0 15,6-3 0-15,-4-21-7 0,5 3-79 16,15 0-3-1</inkml:trace>
  <inkml:trace contextRef="#ctx0" brushRef="#br0" timeOffset="239694.7938">20146 13972 359 0,'0'0'6'16,"-2"-11"3"-16,-7 3 4 0,-7-2 0 15,-3-2 2-15,-5 0 0 16,-7 2 1-16,0-2-1 15,-1 7-5-15,4 5-4 16,8 0-2-16,6 8-3 0,12 8 0 16,11 4-1-1,12 4 0-15,12 7-1 0,5 6 1 16,5 3-1-16,-1 4 1 0,-1 5 1 15,-6-1-1 1,-8 1 0-16,-11-6 0 0,-11-2 2 16,-5-4 0-16,-11-9 0 15,-9-6 0-15,-5-12 1 0,0-7 1 16,-5-6 0-1,4-14 0-15,2-7 0 0,8-12-2 16,6-5-2 0,9-5 0-16,2 0 0 0,10 3 0 15,4 3 0-15,3 4 0 0,6 9 0 16,-2-1-47-16,7 10-38 15,2 6-4-15</inkml:trace>
  <inkml:trace contextRef="#ctx0" brushRef="#br0" timeOffset="240444.8088">23986 14100 388 0,'0'0'4'0,"0"-12"2"0,0 3 3 15,-9-6 1 1,-3 1 1-16,-11-3 2 0,-3-1 0 16,-6-1 1-16,-2 6-4 0,-3 5-3 15,2 1-2 1,5 7-2-16,5 4-1 0,9 10-1 15,10 7-2-15,6 5 0 16,11 8 0-16,4 4 1 0,11 7-1 16,4 2 1-1,0 3 0-15,3-1 0 0,-5-3 1 16,-1-4 0-16,-7-6-1 0,-5-5 1 15,-14-6 1 1,-1-9-1-16,-15-8 1 0,-5-5 0 16,-6-3 0-16,-6-10 0 15,1-8 0-15,3-7 1 16,4-5-3-16,8-4 0 15,9-2 0-15,7 0 0 0,5-1 0 16,11 3 0 0,4 0 0-16,7 10-13 0,-7 8-69 15,4-7-5-15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511" units="cm"/>
          <inkml:channel name="T" type="integer" max="2.14748E9" units="dev"/>
        </inkml:traceFormat>
        <inkml:channelProperties>
          <inkml:channelProperty channel="X" name="resolution" value="946.39398" units="1/cm"/>
          <inkml:channelProperty channel="Y" name="resolution" value="1675.80408" units="1/cm"/>
          <inkml:channelProperty channel="F" name="resolution" value="1.41944" units="1/cm"/>
          <inkml:channelProperty channel="T" name="resolution" value="1" units="1/dev"/>
        </inkml:channelProperties>
      </inkml:inkSource>
      <inkml:timestamp xml:id="ts0" timeString="2017-02-10T20:38:52.168"/>
    </inkml:context>
    <inkml:brush xml:id="br0">
      <inkml:brushProperty name="width" value="0.05292" units="cm"/>
      <inkml:brushProperty name="height" value="0.05292" units="cm"/>
      <inkml:brushProperty name="color" value="#FF0000"/>
    </inkml:brush>
  </inkml:definitions>
  <inkml:trace contextRef="#ctx0" brushRef="#br0">14829 4512 442 0,'0'0'5'16,"0"0"0"-16,0 0 2 0,0 5 2 15,1 6 1 1,6 3 1-16,5 9 1 0,6 5-2 15,7 12-10-15,8 8 0 16,12 5 0-16,7 10 0 0,7 0 0 16,3 5 0-1,1 0 0-15,-1-3 0 0,0-7 0 16,-5-4 0-16,-9-3 0 0,-5-8 0 15,-6-7 0 1,-6-7 0-16,-4-7 0 0,-7-2 0 16,-4-9 0-16,-1-1 0 15,-5-10 0-15,1 0 0 16,-9-7-9-16,-2-4-83 15,1-5-3-15</inkml:trace>
  <inkml:trace contextRef="#ctx0" brushRef="#br0" timeOffset="350.007">15477 4420 430 0,'0'0'5'16,"0"11"1"-16,0 1 2 0,-3 8 1 15,-2 12 1-15,-7 11 2 16,-5 12 1-16,-8 13 0 16,-7 10-8-16,-5 9-5 15,-5 6 0-15,0 1 0 0,0-3 0 16,1-9 0-16,4-6 0 0,6-11 0 15,5-13 0 1,6-7 0-16,8-16 0 0,12-14-50 16,0-4-40-1</inkml:trace>
  <inkml:trace contextRef="#ctx0" brushRef="#br0" timeOffset="1320.0264">16462 4511 362 0,'0'0'8'16,"0"0"1"-16,0 0 5 0,0 0 1 15,-5 10 1-15,5 10 2 0,2 4 0 16,6 13 3-1,4 7-7-15,4 9-3 0,6 4-6 16,3 3-5 0,5-2 0-16,2-7 0 0,0-2 0 15,0-14 0-15,1-2 0 16,-9-21-33-16,-3-3-56 0,-4-9-2 15</inkml:trace>
  <inkml:trace contextRef="#ctx0" brushRef="#br0" timeOffset="1620.0324">16883 4570 390 0,'0'0'6'0,"0"0"4"0,0 0 1 16,4 12 2-16,-4 5 0 0,0 14 3 15,-7 7-1-15,2 14 1 16,-7 12-6-16,-5 11-4 0,-3 8-1 16,-2 7-5-1,-5 2 0-15,1 0 0 0,0-1 0 16,0-6 0-1,4-9 0-15,1-7 0 0,7-10 0 16,0-9 0-16,9-11 0 16,-2-7 0-16,7-8 0 0,-3-15-24 15,-3-1-63-15,6-8-3 0</inkml:trace>
  <inkml:trace contextRef="#ctx0" brushRef="#br0" timeOffset="6320.1264">12469 6067 375 0,'0'0'8'15,"0"0"0"1,0 0 1-16,0 0 3 0,0 0 2 16,0 0 1-16,5 6 2 15,5 9 1-15,7 6-6 16,7 7 0-16,6 6-1 15,7 10-11-15,10 7 0 0,4 5 0 16,5 4 0 0,0 3 0-16,3-5 0 0,-5 0 0 15,-3-6 0-15,-2-8 0 0,-9-6 0 16,-5-10 0-1,-6-5 0-15,-12-13-36 0,1-3-52 16,-7-5-3-16</inkml:trace>
  <inkml:trace contextRef="#ctx0" brushRef="#br0" timeOffset="6690.1338">13156 5987 345 0,'0'0'8'0,"0"0"5"0,0 0 4 16,0 0 0-16,0 0 1 15,-8-9 0-15,8 9 1 16,-10 0 1-16,2 13-8 0,-3 3-4 16,-8 6-1-16,-5 12-2 15,-7 7-1-15,-7 12-4 16,-6 10 0-16,-5 9 0 15,-8 6 0-15,-2 1 0 0,6-4 0 16,1-4 0 0,6-4 0-16,5-9 0 0,7-11 0 15,8-6 0-15,5-17-18 0,13-4-73 16,7-8-2-1</inkml:trace>
  <inkml:trace contextRef="#ctx0" brushRef="#br0" timeOffset="7640.1528">13446 5707 346 0,'0'0'8'0,"0"0"3"0,-2-9 4 15,2 9 2 1,0 0 1-16,0 0 1 0,0 0 1 16,-8-8 1-16,8 8-7 15,-3 8-2-15,-2 1-2 0,4 6-10 16,-3 5 0-1,-2 4 0-15,1 3 0 0,-1 5 0 16,0 2 0 0,-3 6 0-16,3-5 0 0,-2 1 0 15,3-2 0-15,-2-4 0 0,0-1 0 16,3-6 0-16,0-3 0 15,2-4 0-15,2-1 0 0,0-3 0 16,2-2 0 0,-2-10 0-16,15 15 0 0,-5-10 0 15,5 1 0 1,1-3 0-16,2-2 0 0,4-1 0 15,2 0 0-15,2 0 0 0,-2 0 0 16,1 0 0 0,0 0 0-16,-4-1 0 0,-4 1 0 15,-3 0 0-15,-5 0 0 16,-9 0 0-16,12 0 0 0,-12 0 0 15,0-12-73 1,0 12-21-16</inkml:trace>
  <inkml:trace contextRef="#ctx0" brushRef="#br0" timeOffset="9160.1832">12566 8168 360 0,'0'0'6'0,"0"0"2"16,0 0 4 0,0 0 1-16,1 4 2 0,-1-4 2 15,6 13 1-15,-2-1 1 0,6 5-4 16,2 5-2-16,5 9-3 15,7 8-5-15,5 10-5 16,7 7 0-16,6 7 0 16,7 6 0-16,4 3 0 0,4 1 0 15,3-1 0 1,2-4 0-16,0-10 0 0,-8-4 0 15,-1-6 0-15,-6-11 0 0,-11-6 0 16,-4-5 0 0,-10-16-11-16,-12-1-76 0,0-3-3 15</inkml:trace>
  <inkml:trace contextRef="#ctx0" brushRef="#br0" timeOffset="9620.1924">13144 8238 318 0,'0'0'11'0,"0"0"2"0,0 0 3 15,0 0 2 1,0 0 1-16,0 0 1 0,0 9 1 15,-3 11 2-15,-8 9-8 0,-7 12-5 16,-5 12-1 0,-5 8 0-16,-4 10 0 0,-4 6-9 15,-2 3 0-15,-4 1 0 16,2-6 0-16,3-9 0 0,5-6 0 15,3-9 0 1,8-10 0-16,1-14 0 0,17-13-65 16,-3 1-26-1</inkml:trace>
  <inkml:trace contextRef="#ctx0" brushRef="#br0" timeOffset="11130.2226">14082 6089 303 0,'0'0'6'0,"0"0"1"16,0 0 6-16,0 0 2 15,0 0 3-15,-4 5 4 16,4 5-1-16,0 6 2 0,0 6-5 15,0 7-2 1,0 7-3-16,-1 6-3 0,-1 8-3 16,-4 8-2-1,1 3-1-15,-3 6 0 0,3 2-1 16,-1 3 0-16,2 4-3 0,-1 1 0 15,2 0 0-15,2 2 0 16,0-1 0-16,1 2 0 0,0 2 0 16,0 0 0-1,0 1 0-15,3 4 0 0,1-4 0 16,3 2 0-1,0 0 0-15,2-4 0 0,-1 1 0 16,0-4 0-16,1 0 0 16,-2-4 0-16,-1-3 0 0,0-1 0 15,-2-1 0-15,2-1 0 16,-3-2 0-16,0-1 0 15,3-1 0-15,-2-4 0 0,1 2 0 16,-2-3 0 0,0-4 0-16,1 3 0 0,-1-3 0 15,-1 1 0 1,-1-3 0-16,-1-1 0 0,0 1 0 15,-1-2 0-15,0-1 0 0,-2-3 0 16,1-1 0-16,-1-7 0 16,3 1 0-16,0-13 0 0,7-5-51 15,5-3-37 1,-12-19-4-16</inkml:trace>
  <inkml:trace contextRef="#ctx0" brushRef="#br0" timeOffset="13390.2678">14052 6085 329 0,'0'0'7'0,"0"0"3"0,0 0 3 0,0 0 3 16,0 0 1-1,0 0-1-15,15 1 2 0,-5-1 0 16,1 0-6 0,8 0-4-16,1-4-2 0,6 4-1 15,7-3-2-15,2 3 0 16,2 0-1-16,6-2-1 0,5 2 0 15,2 0-1-15,4 0 1 16,5 0-1-16,3 0 0 16,6 0 1-16,5-1-1 0,3-2 0 15,8 1 0 1,0 1 0-16,7-2 0 0,2 2 0 15,2-1 0-15,3 0 0 16,3 1 0-16,-1 0 0 16,3-1 0-16,-3-3 0 15,0 2 0-15,-1-2 1 0,0 1 0 16,-4-4 0-16,-3 0 0 15,-6 0 0-15,-3 1 0 16,-3-3 0-16,-6 1 0 0,-6-2 0 16,-5 3-1-1,-7-3 1-15,-3 1-1 0,-3 2 0 16,0-3 0-16,-1 2 0 15,-3 0 0-15,3 2 0 0,0-1 0 16,0 1 0 0,-5 1 0-16,0 3 0 0,0-4 1 15,-4 2 1-15,3-2-1 0,-2 0 0 16,-2-1 1-1,-1 0 0-15,6-3-1 0,-1 1 0 16,0-1 0-16,4 2 1 16,-2 0-2-16,7 0 0 15,0 2 0-15,2 0 0 16,0 3 0-16,-2-2 0 0,-1 1 0 15,-2 2 0-15,-4-1 0 0,-4 0 0 16,-8 0 0 0,-4 0 0-16,-5 1 0 0,-4 0 0 15,-3 0 0 1,-5 2 0-16,-12 1 0 0,14 0 0 15,-14 0 0-15,0 0 0 16,9 10 0-16,-9-10 0 0,0 20 0 16,0-4 0-1,-3 4 0-15,1 3 0 0,0 3 0 16,1 3 0-16,0 6 0 0,1 3 0 15,0 1 0 1,0 3 0-16,0 2 0 0,2 4 0 16,1 1 0-16,0 3 0 15,1-1 0-15,1 4 0 0,0 3 0 16,4 2 0-1,-3 1 0-15,2 0 0 0,-1 2 0 16,3 2 0 0,-2 0 0-16,-1-1 0 0,-1 4 0 15,0-1 0-15,-1 5 0 0,2-2 0 16,-3 1 0-1,3 1 0-15,0 4 0 0,-1 3 0 16,2 1 0-16,1 0 0 16,3 1 0-16,1 3 0 0,0-4 0 15,3 1 0 1,2 0 0-16,-2-2 0 0,2-3 0 15,-1-1 0-15,0-3 0 0,-1 1 0 16,0-2 0 0,-3-2 0-16,3-4 0 0,-2-1 0 15,1 0 0-15,-3-2 0 16,0-2 0-16,-2-1 0 0,1 0 0 15,-3-3 0 1,2-3 0-16,-1-2 0 0,2-5 0 16,-1-3 0-1,0-3 0-15,-2-2 0 0,3-4 0 16,-1-2 0-16,-1-1 0 0,2-3 0 15,-2-1 0-15,2-3 0 16,0 0 0-16,0-2 0 16,-2-4 0-16,1 0 0 15,-1-3 0-15,-1-2 0 0,-3 1 0 16,-2-6 0-1,-3-8 0-15,5 11 0 0,-5-11 0 16,0 0 0 0,1 10 0-16,-1-10 0 0,0 0 0 15,0 0 0-15,-7 1 0 0,-3-1 0 16,3 0 0-16,-8 0 0 15,1-1 0-15,-6-1 0 0,1 1 0 16,-4-4 0 0,-1 1 0-16,-2 1 0 0,-5-2 0 15,-1-1 0 1,-6 0 0-16,-5 1 0 0,-7-3 0 15,-4 2 0-15,-7-1 0 0,-6 0 0 16,-1-1 0-16,-8 1 0 16,-3-2 0-16,0 2 0 15,-4-1 0-15,-5 0 0 16,2 1 0-16,-8 1 0 0,0-2 0 15,-1 3 0 1,-7 1 0-16,2 2 0 0,-5-1 0 16,-1 2 0-16,-4-1 0 15,-1 2 0-15,-3 0 0 16,-2 5 0-16,-2 0 0 0,-2 2 0 15,-4 1 0-15,0 0 0 16,3 2 0-16,-2 2 0 0,5 0 0 16,1-2 0-1,2 2 0-15,5-2 0 0,5 0 0 16,7-1 0-1,1-1 0-15,8-1 0 0,4-2 0 16,4-1 0-16,7 1 0 16,8-5 0-16,1 1 0 0,7-1 0 15,9 0 0-15,-1 0 0 16,7 0 0-16,3-1 0 15,3-1 0-15,3 2 0 0,3-3 0 16,7 3 0 0,1-4 0-16,10 4-43 0,0 0-33 15,1 0-15-15</inkml:trace>
  <inkml:trace contextRef="#ctx0" brushRef="#br0" timeOffset="14490.2898">14441 6503 387 0,'0'0'5'0,"0"0"4"0,0 0 3 16,5 6 2-16,8 2 1 15,0 7 2-15,8 6 0 16,5 7 1-16,11 8-5 16,7 9-9-16,4 6-4 0,7 3 0 15,-3 1 0 1,2-2 0-16,-4-4 0 0,-5-3 0 15,-10-14 0-15,-4-2-4 0,-16-9-71 16,-3-14-15 0</inkml:trace>
  <inkml:trace contextRef="#ctx0" brushRef="#br0" timeOffset="14740.2948">14807 6476 446 0,'0'0'2'15,"0"0"3"1,0 0 1-16,0 13 1 0,-4 5 1 16,-1 7 0-16,-5 9 0 15,-4 7 2-15,-5 11-3 0,-1 4-3 16,-6 3-4-1,1 1 0-15,0-4 0 0,-1-1 0 16,2-8 0-16,6-5 0 0,1-14-17 16,7-9-68-1,6 0-5-15</inkml:trace>
  <inkml:trace contextRef="#ctx0" brushRef="#br0" timeOffset="15240.3048">14975 6331 358 0,'0'0'7'0,"0"0"1"0,0 0 4 16,0 0 0-16,6 8 3 15,-6-8 0-15,0 0 2 0,9 11 1 16,-9-11-5-1,5 17-2-15,-5-5-3 0,0 5-1 16,-4 4-2-16,-2 4 0 0,-5 3-5 16,-3 2 0-1,0-1 0-15,-1 2 0 0,0-4 0 16,3-3 0-16,3-1 0 15,5-4 0-15,4-5 0 16,9-4 0-16,6-3 0 16,7-2 0-16,5-3 0 0,3-2 0 15,2-2 0 1,1 2-26-16,1-5-59 0,-11-2-4 15</inkml:trace>
  <inkml:trace contextRef="#ctx0" brushRef="#br0" timeOffset="16140.3228">15273 6520 306 0,'0'0'8'16,"0"0"4"-16,0 0 4 15,0 0 2-15,11 7 5 0,-1 2 0 16,5 4 0-16,3 3 2 16,7 7-7-16,0 6-5 0,7 7-3 15,4 5-3 1,2 3-2-16,1 1-1 0,-4-1-4 15,1-5 0 1,-5-2 0-16,-6-11-6 0,-3 2-16 16,-11-10-62-16,-1-11-5 0</inkml:trace>
  <inkml:trace contextRef="#ctx0" brushRef="#br0" timeOffset="16390.3278">15684 6395 411 0,'0'0'5'0,"0"0"2"0,0 6 2 16,0 6 2-1,0 9 1-15,-6 10 1 0,-9 11 0 16,-4 10 1-16,-10 8-4 15,-5 8-4-15,-7 5-6 0,-3-1 0 16,-2-2 0 0,5-8 0-16,0-8 0 0,11-1-15 15,13-11-72 1,-3-12-4-16</inkml:trace>
  <inkml:trace contextRef="#ctx0" brushRef="#br0" timeOffset="17480.3496">14587 8274 373 0,'0'0'6'15,"0"0"5"-15,5 0 3 16,-5 0 1-16,15 7 4 0,-3 3-1 15,3 6 2 1,6 9 1-16,5 11-7 0,5 8-14 16,4 9 0-1,6 8 0-15,2 3 0 0,1 3 0 16,1-2 0-16,-3-2 0 15,-3-10 0-15,-2-5 0 0,-11-7 0 16,1-9 0-16,-10-15 0 16,1-14-69-16,-8 0-22 15</inkml:trace>
  <inkml:trace contextRef="#ctx0" brushRef="#br0" timeOffset="17710.3542">14952 8296 456 0,'0'0'4'0,"0"0"2"0,0 14 1 16,-3 3 1-16,-3 11 1 16,-6 7 1-16,-5 8 1 0,-6 11-11 15,-7 7 0 1,-8 6 0-16,-7 6 0 0,-5 2 0 15,-7-3 0 1,3-4 0-16,4-7 0 0,3-6 0 16,9-16-10-16,5-7-78 0,22-13-2 15</inkml:trace>
  <inkml:trace contextRef="#ctx0" brushRef="#br0" timeOffset="18130.3626">15093 8361 413 0,'0'0'5'0,"9"0"1"16,5 3 3-16,5 7 1 0,3 3 1 15,6 11 0 1,4 5 1-16,3 10 0 0,1 8-4 15,-3 7-1 1,1 6-3-16,0 2-1 0,-2 1-3 16,-1-2 0-16,0-5 0 0,-1-6 0 15,-2-10 0-15,-3-11-9 16,4-13-58-16,-8-2-21 0</inkml:trace>
  <inkml:trace contextRef="#ctx0" brushRef="#br0" timeOffset="18350.367">15599 8390 452 0,'0'0'5'0,"-6"17"1"0,-1 6 1 16,-4 10 1-1,-6 10 0-15,-4 11 1 0,-6 8 0 16,-7 9-2 0,-5 1-7-16,-4-4 0 0,2-5 0 15,-6-10 0-15,10-3-21 16,9-13-64-16,-4-12-5 15</inkml:trace>
  <inkml:trace contextRef="#ctx0" brushRef="#br0" timeOffset="20400.408">16429 6413 393 0,'0'0'6'0,"0"0"3"16,0 0 0 0,0 0 3-16,0 0 1 0,7 6 2 15,4 13 1 1,7 8 0-16,8 11-6 0,5 8-2 15,8 9-4-15,4 3-4 0,4 4 0 16,1-1 0-16,1-5 0 16,-3-7 0-16,-4-3 0 15,-3-12 0-15,-5-5-6 16,-8-15-26-16,-10-4-55 0,3-10-3 15</inkml:trace>
  <inkml:trace contextRef="#ctx0" brushRef="#br0" timeOffset="20650.413">16826 6485 448 0,'0'0'4'15,"-2"15"2"-15,-3 5 1 0,-5 6 1 16,-1 9 0-16,-6 8 0 0,-3 7 1 16,-6 4 0-1,-2 6-5-15,-5-3-4 0,1 1 0 16,-5-5 0-16,7-1-12 15,-2-15-37-15,9-2-40 0,6-6 0 16</inkml:trace>
  <inkml:trace contextRef="#ctx0" brushRef="#br0" timeOffset="21120.4224">16966 6178 378 0,'0'0'7'0,"0"0"2"16,0 0 2-16,5 10 2 0,-5 5 2 16,1 3 0-1,-1 7 2-15,-1 9-1 0,-4 7-5 16,-2 4-3-16,-2 0-2 15,0-2-3-15,-1-4-1 0,3-3-2 16,0-5 0 0,5-9 0-16,2-5 0 0,2-4 0 15,8-4 0 1,4-4 0-16,7-2 0 0,-1-3-6 15,8 3-14-15,-4 3-62 0,4-6-6 16</inkml:trace>
  <inkml:trace contextRef="#ctx0" brushRef="#br0" timeOffset="22400.448">17294 6484 327 0,'0'0'6'0,"0"0"1"0,-6-8 2 15,6 8 2 1,-7-10 3-16,7 10 3 0,-8-9 0 15,8 9 1-15,-7-11-3 0,7 11-3 16,0 0 0 0,0 0-2-16,0 0-1 0,-3 11-1 15,3 8-2-15,3 8 0 16,6 6-2-16,1 6-1 15,3 7-3-15,3 3 0 16,0 1 0-16,3-4 0 0,-3-3 0 16,1-10 0-16,3-4-15 0,-9-5-58 15,7-16-15 1</inkml:trace>
  <inkml:trace contextRef="#ctx0" brushRef="#br0" timeOffset="22670.4534">17622 6438 410 0,'0'0'6'0,"0"5"3"15,0 9 2-15,0 5 1 0,-1 12 1 16,-8 11 1-1,0 13 0-15,-5 9 1 0,-5 8-8 16,-1 6-7-16,-3 4 0 16,1-4 0-16,0-6 0 0,2-9 0 15,3-10 0 1,5-8 0-16,2-8 0 0,10-2-27 15,0-12-60-15,0-5-3 0</inkml:trace>
  <inkml:trace contextRef="#ctx0" brushRef="#br0" timeOffset="27660.5532">16580 8411 427 0,'0'0'6'15,"0"0"2"-15,0 0 2 0,8 13 2 16,3 3 0-16,6 9 1 0,5 7 1 16,8 9-5-1,10 10-9-15,4 0 0 0,6 5 0 16,1-4 0-16,0-4 0 15,-5-16 0-15,-6-3-79 16,-4-14-11-16</inkml:trace>
  <inkml:trace contextRef="#ctx0" brushRef="#br0" timeOffset="27880.5576">16929 8417 490 0,'0'0'3'0,"0"13"1"16,-4 8 1-16,-4 8 1 15,0 7-3-15,-4 9-3 16,-5 5 0-16,0 5 0 0,-6 1 0 16,3-5 0-16,-1-6 0 0,7-3 0 15,-4-16-15 1,-1-2-74-16,12-4-2 0</inkml:trace>
  <inkml:trace contextRef="#ctx0" brushRef="#br0" timeOffset="28280.5656">17277 8506 418 0,'0'0'5'0,"0"0"2"0,-2 8 1 15,0 3 2-15,-4 4 0 16,3 6 0-16,-1 7 1 15,-1 3 0-15,2 5-4 16,2 3-3-16,1-2-1 0,2-4-1 16,7 1-3-16,5-11-4 0,5-5-9 15,2-12-14 1,7-6-28-16,-2-3-19 0,4-15-14 15</inkml:trace>
  <inkml:trace contextRef="#ctx0" brushRef="#br0" timeOffset="28500.57">17542 8594 398 0,'0'0'7'0,"0"0"2"0,0 0 2 16,0 0 0-16,-10 12 1 15,5 6 1-15,-4 7 1 0,2 5 0 16,0 11-7-16,-1 4-2 16,2 6-1-16,1 2 0 15,1-4-2-15,3 1-2 0,-3-6 0 16,1-6 0-1,-5-6 0-15,-2-3 0 0,-10-11 0 16,-2-4 0-16,-7-6 0 16,-6-5 0-16,-1-2 0 15,-3-5-2-15,-1-3-83 0,10 3-3 16</inkml:trace>
  <inkml:trace contextRef="#ctx0" brushRef="#br0" timeOffset="33930.6786">16056 6326 171 0,'0'0'5'0,"0"0"1"0,0-15 7 16,3 4 1-16,0-1 0 15,5-4 1-15,-1 0 1 0,1-2 1 16,-2 1-2-16,-1 4-1 16,-2 3-5-16,-3 10 1 15,2-12 1-15,-2 12 0 0,0 0 2 16,-4 0-1-1,4 0 2-15,-10 8-1 0,10-8-1 16,-9 18 0 0,5-6 0-16,-1 3-2 0,0 7-2 15,1 3 0-15,0 7-2 0,-3 7 1 16,-1 8-2-16,1 6-1 15,0 8-1-15,-1 7 0 0,3 3-1 16,-1 5 0 0,5 1-1-16,1 0 0 0,0-2-1 15,0-5 1 1,4-4 0-16,2-7-1 0,-1-6 1 15,-1-7 0-15,-2-7-1 16,4-5 1-16,-1-3 0 0,0-8-1 16,1 1 0-16,1-4 0 15,0-3 0-15,-1-3-1 16,3-1 1-16,-2-3 0 0,-7-10 0 15,16 11-1 1,-6-8 0-16,5-3 0 0,2-3-1 16,8-2 0-1,6-1 0-15,8-1 0 0,9-2 0 16,9 2 0-16,10 1 1 15,7 0 0-15,9 5 0 0,8 1 1 16,6 4 0-16,2 5 0 0,3 1 0 16,2 3 1-1,-3 1-1-15,0-1 0 0,-5-2 0 16,-10-3 0-1,-7-3-1-15,-13-5-3 0,-13 1-7 16,-15-2-26-16,-14-2-46 16,-6-2-2-16</inkml:trace>
  <inkml:trace contextRef="#ctx0" brushRef="#br0" timeOffset="34390.6878">16512 6235 323 0,'0'0'7'16,"13"12"2"-1,3 5 2-15,6 10 4 0,14 10 0 16,12 12 1-16,16 13-1 16,15 14 0-16,14 9-6 0,10 10-3 15,11 6-2-15,10 3-3 0,6-5-1 16,-3 0-1-1,-6-8-3-15,-11-10-2 0,-14-12-7 16,-20-15-14 0,-23-12-53-16,-11-13-3 0</inkml:trace>
  <inkml:trace contextRef="#ctx0" brushRef="#br0" timeOffset="34680.6936">17778 6195 354 0,'-4'13'1'0,"-11"16"3"15,-11 14 2-15,-15 20 3 0,-17 19 1 16,-15 14-1-16,-18 18 1 0,-21 10-1 16,-16-3 0-1,-5-6-3-15,-2-10-3 0,4-10-3 16,8-20-12-1,14-9-64-15,25-14-3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79F6300-722C-4391-8542-0B1D943BFFFC}" type="datetimeFigureOut">
              <a:rPr lang="en-US" smtClean="0"/>
              <a:t>2/10/2017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E9AB14C-F63B-44CE-B69D-F4BC540B9DE3}" type="slidenum">
              <a:rPr lang="en-US" smtClean="0"/>
              <a:t>‹#›</a:t>
            </a:fld>
            <a:endParaRPr lang="en-US"/>
          </a:p>
        </p:txBody>
      </p:sp>
    </p:spTree>
    <p:extLst>
      <p:ext uri="{BB962C8B-B14F-4D97-AF65-F5344CB8AC3E}">
        <p14:creationId xmlns:p14="http://schemas.microsoft.com/office/powerpoint/2010/main" val="51723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an example: The enzymes at the top of the slide, enzyme A and enzyme B, have unrelated</a:t>
            </a:r>
            <a:r>
              <a:rPr lang="en-US" baseline="0" dirty="0" smtClean="0"/>
              <a:t> functions. Enzyme A affects eye color (red or purple), whereas enzyme B affects wing development (normal or </a:t>
            </a:r>
            <a:r>
              <a:rPr lang="en-US" baseline="0" dirty="0" err="1" smtClean="0"/>
              <a:t>vestigal</a:t>
            </a:r>
            <a:r>
              <a:rPr lang="en-US" baseline="0" dirty="0" smtClean="0"/>
              <a:t>). When a double mutant is made with both of these genes, they can be expressed within the organism completely independently (</a:t>
            </a:r>
            <a:r>
              <a:rPr lang="en-US" baseline="0" dirty="0" err="1" smtClean="0"/>
              <a:t>eg</a:t>
            </a:r>
            <a:r>
              <a:rPr lang="en-US" baseline="0" dirty="0" smtClean="0"/>
              <a:t>, an individual can have red eyes and </a:t>
            </a:r>
            <a:r>
              <a:rPr lang="en-US" baseline="0" dirty="0" err="1" smtClean="0"/>
              <a:t>vestigal</a:t>
            </a:r>
            <a:r>
              <a:rPr lang="en-US" baseline="0" dirty="0" smtClean="0"/>
              <a:t> wings, or red eyes and normal wings, or purple eyes and normal wings... </a:t>
            </a:r>
            <a:r>
              <a:rPr lang="en-US" baseline="0" dirty="0" err="1" smtClean="0"/>
              <a:t>etc</a:t>
            </a:r>
            <a:r>
              <a:rPr lang="en-US" baseline="0" dirty="0" smtClean="0"/>
              <a:t>). But when two or more genes are part of a pathway that leads to a single goal, a these genes do not act independently of each other in creating the resulting phenotype. For example, if there are mutations in both enzyme X and enzyme Z above, these will not give us independent phenotypes, they would both lead to a lack of arginine production (arginine production is the phenotype in this example).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5</a:t>
            </a:fld>
            <a:endParaRPr lang="en-US"/>
          </a:p>
        </p:txBody>
      </p:sp>
    </p:spTree>
    <p:extLst>
      <p:ext uri="{BB962C8B-B14F-4D97-AF65-F5344CB8AC3E}">
        <p14:creationId xmlns:p14="http://schemas.microsoft.com/office/powerpoint/2010/main" val="238301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23</a:t>
            </a:fld>
            <a:endParaRPr lang="en-US"/>
          </a:p>
        </p:txBody>
      </p:sp>
    </p:spTree>
    <p:extLst>
      <p:ext uri="{BB962C8B-B14F-4D97-AF65-F5344CB8AC3E}">
        <p14:creationId xmlns:p14="http://schemas.microsoft.com/office/powerpoint/2010/main" val="2308779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9AB14C-F63B-44CE-B69D-F4BC540B9DE3}" type="slidenum">
              <a:rPr lang="en-US" smtClean="0"/>
              <a:t>26</a:t>
            </a:fld>
            <a:endParaRPr lang="en-US"/>
          </a:p>
        </p:txBody>
      </p:sp>
    </p:spTree>
    <p:extLst>
      <p:ext uri="{BB962C8B-B14F-4D97-AF65-F5344CB8AC3E}">
        <p14:creationId xmlns:p14="http://schemas.microsoft.com/office/powerpoint/2010/main" val="146905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there are three</a:t>
            </a:r>
            <a:r>
              <a:rPr lang="en-US" baseline="0" dirty="0" smtClean="0"/>
              <a:t> genes that control skin color in humans (i</a:t>
            </a:r>
            <a:r>
              <a:rPr lang="en-US" dirty="0" smtClean="0"/>
              <a:t>n reality, skin color has a significant environmental component and is likely controlled by more than 3 genes, but for the sake of an</a:t>
            </a:r>
            <a:r>
              <a:rPr lang="en-US" baseline="0" dirty="0" smtClean="0"/>
              <a:t> example we will ignore that). Imagine that each dominant allele for each gene confers one “dose” of pigment, such that A/A; B/B; C/C is a very dark skinned person (6 doses) and a/a; b/b; c/c is a very light skinned person (zero doses). The F1 generation in this case had medium skin (3 doses, </a:t>
            </a:r>
            <a:r>
              <a:rPr lang="en-US" baseline="0" dirty="0" err="1" smtClean="0"/>
              <a:t>AaBbCc</a:t>
            </a:r>
            <a:r>
              <a:rPr lang="en-US" baseline="0" dirty="0" smtClean="0"/>
              <a:t>). If you cross again the F1 generation with itself, you can achieve all possible genotypes conferring zero to 6 doses, however most individuals will have 2, 3 or 4 doses (remember there are 3^3 or 27 possible genotypes here, any only one is </a:t>
            </a:r>
            <a:r>
              <a:rPr lang="en-US" baseline="0" dirty="0" err="1" smtClean="0"/>
              <a:t>aabbcc</a:t>
            </a:r>
            <a:r>
              <a:rPr lang="en-US" baseline="0" dirty="0" smtClean="0"/>
              <a:t> and one is AABBCC and most in between will have some combination of dominant and recessive alleles). This will create a bell curve of possible phenotypes between two extremes, which is exactly our definition of continuous variation. Imagine if there are 6 or 10 or even more genes involved, this will create many more intermediate phenotypes between the two extremes. We call this polygenic inheritance - “poly” meaning many and “genic” for genes.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27</a:t>
            </a:fld>
            <a:endParaRPr lang="en-US"/>
          </a:p>
        </p:txBody>
      </p:sp>
    </p:spTree>
    <p:extLst>
      <p:ext uri="{BB962C8B-B14F-4D97-AF65-F5344CB8AC3E}">
        <p14:creationId xmlns:p14="http://schemas.microsoft.com/office/powerpoint/2010/main" val="3039535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DE7A76-74A2-B448-BB4D-6DDC0C6F1564}" type="slidenum">
              <a:rPr lang="en-US" smtClean="0"/>
              <a:t>31</a:t>
            </a:fld>
            <a:endParaRPr lang="en-US"/>
          </a:p>
        </p:txBody>
      </p:sp>
    </p:spTree>
    <p:extLst>
      <p:ext uri="{BB962C8B-B14F-4D97-AF65-F5344CB8AC3E}">
        <p14:creationId xmlns:p14="http://schemas.microsoft.com/office/powerpoint/2010/main" val="239182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6</a:t>
            </a:fld>
            <a:endParaRPr lang="en-US"/>
          </a:p>
        </p:txBody>
      </p:sp>
    </p:spTree>
    <p:extLst>
      <p:ext uri="{BB962C8B-B14F-4D97-AF65-F5344CB8AC3E}">
        <p14:creationId xmlns:p14="http://schemas.microsoft.com/office/powerpoint/2010/main" val="71588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7</a:t>
            </a:fld>
            <a:endParaRPr lang="en-US"/>
          </a:p>
        </p:txBody>
      </p:sp>
    </p:spTree>
    <p:extLst>
      <p:ext uri="{BB962C8B-B14F-4D97-AF65-F5344CB8AC3E}">
        <p14:creationId xmlns:p14="http://schemas.microsoft.com/office/powerpoint/2010/main" val="274675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 suggests, this occurs when a gene is absolutely essential for life. So, if an individual inherits two mutant copies, this situation is incompatible with life and the organism dies.</a:t>
            </a:r>
            <a:r>
              <a:rPr lang="en-US" baseline="0" dirty="0" smtClean="0"/>
              <a:t> U</a:t>
            </a:r>
            <a:r>
              <a:rPr lang="en-US" dirty="0" smtClean="0"/>
              <a:t>sually this occurs very early in embryonic development so that the individual is not born.</a:t>
            </a:r>
            <a:r>
              <a:rPr lang="en-US" baseline="0" dirty="0" smtClean="0"/>
              <a:t> If the wild type copy of the gene has </a:t>
            </a:r>
            <a:r>
              <a:rPr lang="en-US" i="1" baseline="0" dirty="0" smtClean="0"/>
              <a:t>complete dominanc</a:t>
            </a:r>
            <a:r>
              <a:rPr lang="en-US" baseline="0" dirty="0" smtClean="0"/>
              <a:t>e, you will see only offspring with the wild type phenotype from this cross (3:1, but the homozygous recessive are dead so you don’t see them). If the gene displays </a:t>
            </a:r>
            <a:r>
              <a:rPr lang="en-US" i="1" baseline="0" dirty="0" smtClean="0"/>
              <a:t>incomplete dominance</a:t>
            </a:r>
            <a:r>
              <a:rPr lang="en-US" i="0" baseline="0" dirty="0" smtClean="0"/>
              <a:t> you will see a 2:1 phenotypic ratio (2 of intermediate phenotype, and 1 </a:t>
            </a:r>
            <a:r>
              <a:rPr lang="en-US" i="0" baseline="0" dirty="0" err="1" smtClean="0"/>
              <a:t>wildtype</a:t>
            </a:r>
            <a:r>
              <a:rPr lang="en-US" i="0" baseline="0" dirty="0" smtClean="0"/>
              <a:t>). The example of the </a:t>
            </a:r>
            <a:r>
              <a:rPr lang="en-US" i="0" baseline="0" dirty="0" err="1" smtClean="0"/>
              <a:t>manx</a:t>
            </a:r>
            <a:r>
              <a:rPr lang="en-US" i="0" baseline="0" dirty="0" smtClean="0"/>
              <a:t> cats above is an example of a gene that displays incomplete dominance, or we can say the M allele is </a:t>
            </a:r>
            <a:r>
              <a:rPr lang="en-US" i="0" baseline="0" dirty="0" err="1" smtClean="0"/>
              <a:t>haploinsufficient</a:t>
            </a:r>
            <a:r>
              <a:rPr lang="en-US" i="0" baseline="0" dirty="0" smtClean="0"/>
              <a:t>. However this is also an example of a lethal allele. In this case the gene affects two phenotypes (the spine, and survival). When a single gene affects multiple phenotypes, we say this gene is pleiotropic. </a:t>
            </a:r>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9</a:t>
            </a:fld>
            <a:endParaRPr lang="en-US"/>
          </a:p>
        </p:txBody>
      </p:sp>
    </p:spTree>
    <p:extLst>
      <p:ext uri="{BB962C8B-B14F-4D97-AF65-F5344CB8AC3E}">
        <p14:creationId xmlns:p14="http://schemas.microsoft.com/office/powerpoint/2010/main" val="1353046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14</a:t>
            </a:fld>
            <a:endParaRPr lang="en-US"/>
          </a:p>
        </p:txBody>
      </p:sp>
    </p:spTree>
    <p:extLst>
      <p:ext uri="{BB962C8B-B14F-4D97-AF65-F5344CB8AC3E}">
        <p14:creationId xmlns:p14="http://schemas.microsoft.com/office/powerpoint/2010/main" val="39809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j-lt"/>
            </a:endParaRPr>
          </a:p>
        </p:txBody>
      </p:sp>
      <p:sp>
        <p:nvSpPr>
          <p:cNvPr id="4" name="Slide Number Placeholder 3"/>
          <p:cNvSpPr>
            <a:spLocks noGrp="1"/>
          </p:cNvSpPr>
          <p:nvPr>
            <p:ph type="sldNum" sz="quarter" idx="10"/>
          </p:nvPr>
        </p:nvSpPr>
        <p:spPr/>
        <p:txBody>
          <a:bodyPr/>
          <a:lstStyle/>
          <a:p>
            <a:fld id="{19DE7A76-74A2-B448-BB4D-6DDC0C6F1564}" type="slidenum">
              <a:rPr lang="en-US" smtClean="0"/>
              <a:t>15</a:t>
            </a:fld>
            <a:endParaRPr lang="en-US"/>
          </a:p>
        </p:txBody>
      </p:sp>
    </p:spTree>
    <p:extLst>
      <p:ext uri="{BB962C8B-B14F-4D97-AF65-F5344CB8AC3E}">
        <p14:creationId xmlns:p14="http://schemas.microsoft.com/office/powerpoint/2010/main" val="2758287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18</a:t>
            </a:fld>
            <a:endParaRPr lang="en-US"/>
          </a:p>
        </p:txBody>
      </p:sp>
    </p:spTree>
    <p:extLst>
      <p:ext uri="{BB962C8B-B14F-4D97-AF65-F5344CB8AC3E}">
        <p14:creationId xmlns:p14="http://schemas.microsoft.com/office/powerpoint/2010/main" val="3022613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19</a:t>
            </a:fld>
            <a:endParaRPr lang="en-US"/>
          </a:p>
        </p:txBody>
      </p:sp>
    </p:spTree>
    <p:extLst>
      <p:ext uri="{BB962C8B-B14F-4D97-AF65-F5344CB8AC3E}">
        <p14:creationId xmlns:p14="http://schemas.microsoft.com/office/powerpoint/2010/main" val="2218369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7A76-74A2-B448-BB4D-6DDC0C6F1564}" type="slidenum">
              <a:rPr lang="en-US" smtClean="0"/>
              <a:t>21</a:t>
            </a:fld>
            <a:endParaRPr lang="en-US"/>
          </a:p>
        </p:txBody>
      </p:sp>
    </p:spTree>
    <p:extLst>
      <p:ext uri="{BB962C8B-B14F-4D97-AF65-F5344CB8AC3E}">
        <p14:creationId xmlns:p14="http://schemas.microsoft.com/office/powerpoint/2010/main" val="1564698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005A2B-B3FE-9A4B-8067-C2E195FEE62E}"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284510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05A2B-B3FE-9A4B-8067-C2E195FEE62E}"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253407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05A2B-B3FE-9A4B-8067-C2E195FEE62E}"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706356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05A2B-B3FE-9A4B-8067-C2E195FEE62E}"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159917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005A2B-B3FE-9A4B-8067-C2E195FEE62E}"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422469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005A2B-B3FE-9A4B-8067-C2E195FEE62E}"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10453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005A2B-B3FE-9A4B-8067-C2E195FEE62E}"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410946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005A2B-B3FE-9A4B-8067-C2E195FEE62E}"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178285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005A2B-B3FE-9A4B-8067-C2E195FEE62E}" type="datetimeFigureOut">
              <a:rPr lang="en-US" smtClean="0"/>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41495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05A2B-B3FE-9A4B-8067-C2E195FEE62E}"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3384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05A2B-B3FE-9A4B-8067-C2E195FEE62E}"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5783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05A2B-B3FE-9A4B-8067-C2E195FEE62E}"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4A227-8EEB-BE42-A338-66EA08F188EF}" type="slidenum">
              <a:rPr lang="en-US" smtClean="0"/>
              <a:t>‹#›</a:t>
            </a:fld>
            <a:endParaRPr lang="en-US"/>
          </a:p>
        </p:txBody>
      </p:sp>
    </p:spTree>
    <p:extLst>
      <p:ext uri="{BB962C8B-B14F-4D97-AF65-F5344CB8AC3E}">
        <p14:creationId xmlns:p14="http://schemas.microsoft.com/office/powerpoint/2010/main" val="106317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05A2B-B3FE-9A4B-8067-C2E195FEE62E}" type="datetimeFigureOut">
              <a:rPr lang="en-US" smtClean="0"/>
              <a:t>2/10/2017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4A227-8EEB-BE42-A338-66EA08F188EF}" type="slidenum">
              <a:rPr lang="en-US" smtClean="0"/>
              <a:t>‹#›</a:t>
            </a:fld>
            <a:endParaRPr lang="en-US"/>
          </a:p>
        </p:txBody>
      </p:sp>
    </p:spTree>
    <p:extLst>
      <p:ext uri="{BB962C8B-B14F-4D97-AF65-F5344CB8AC3E}">
        <p14:creationId xmlns:p14="http://schemas.microsoft.com/office/powerpoint/2010/main" val="114548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Layout" Target="../slideLayouts/slideLayout12.xml"/><Relationship Id="rId5" Type="http://schemas.openxmlformats.org/officeDocument/2006/relationships/tags" Target="../tags/tag9.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tags" Target="../tags/tag11.xml"/><Relationship Id="rId7"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tags" Target="../tags/tag13.xml"/><Relationship Id="rId10" Type="http://schemas.openxmlformats.org/officeDocument/2006/relationships/image" Target="../media/image14.emf"/><Relationship Id="rId4" Type="http://schemas.openxmlformats.org/officeDocument/2006/relationships/tags" Target="../tags/tag12.xml"/><Relationship Id="rId9" Type="http://schemas.openxmlformats.org/officeDocument/2006/relationships/customXml" Target="../ink/ink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15.xml"/><Relationship Id="rId7" Type="http://schemas.openxmlformats.org/officeDocument/2006/relationships/oleObject" Target="../embeddings/oleObject4.bin"/><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slideLayout" Target="../slideLayouts/slideLayout12.xml"/><Relationship Id="rId5" Type="http://schemas.openxmlformats.org/officeDocument/2006/relationships/tags" Target="../tags/tag17.xml"/><Relationship Id="rId4"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Layout" Target="../slideLayouts/slideLayout1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tags" Target="../tags/tag23.xml"/><Relationship Id="rId7" Type="http://schemas.openxmlformats.org/officeDocument/2006/relationships/oleObject" Target="../embeddings/oleObject6.bin"/><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slideLayout" Target="../slideLayouts/slideLayout12.xml"/><Relationship Id="rId5" Type="http://schemas.openxmlformats.org/officeDocument/2006/relationships/tags" Target="../tags/tag25.xml"/><Relationship Id="rId4"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tags" Target="../tags/tag27.xml"/><Relationship Id="rId7" Type="http://schemas.openxmlformats.org/officeDocument/2006/relationships/oleObject" Target="../embeddings/oleObject7.bin"/><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slideLayout" Target="../slideLayouts/slideLayout12.xml"/><Relationship Id="rId5" Type="http://schemas.openxmlformats.org/officeDocument/2006/relationships/tags" Target="../tags/tag29.xml"/><Relationship Id="rId10" Type="http://schemas.openxmlformats.org/officeDocument/2006/relationships/image" Target="../media/image29.jpeg"/><Relationship Id="rId4" Type="http://schemas.openxmlformats.org/officeDocument/2006/relationships/tags" Target="../tags/tag28.xml"/><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31.xml"/><Relationship Id="rId7" Type="http://schemas.openxmlformats.org/officeDocument/2006/relationships/notesSlide" Target="../notesSlides/notesSlide11.xml"/><Relationship Id="rId2" Type="http://schemas.openxmlformats.org/officeDocument/2006/relationships/tags" Target="../tags/tag30.xml"/><Relationship Id="rId1" Type="http://schemas.openxmlformats.org/officeDocument/2006/relationships/vmlDrawing" Target="../drawings/vmlDrawing8.vml"/><Relationship Id="rId6" Type="http://schemas.openxmlformats.org/officeDocument/2006/relationships/slideLayout" Target="../slideLayouts/slideLayout12.xml"/><Relationship Id="rId5" Type="http://schemas.openxmlformats.org/officeDocument/2006/relationships/tags" Target="../tags/tag33.xml"/><Relationship Id="rId10" Type="http://schemas.openxmlformats.org/officeDocument/2006/relationships/image" Target="../media/image31.png"/><Relationship Id="rId4" Type="http://schemas.openxmlformats.org/officeDocument/2006/relationships/tags" Target="../tags/tag32.xml"/><Relationship Id="rId9" Type="http://schemas.openxmlformats.org/officeDocument/2006/relationships/image" Target="../media/image33.emf"/></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35.xml"/><Relationship Id="rId7" Type="http://schemas.openxmlformats.org/officeDocument/2006/relationships/image" Target="../media/image35.emf"/><Relationship Id="rId2" Type="http://schemas.openxmlformats.org/officeDocument/2006/relationships/tags" Target="../tags/tag3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Layout" Target="../slideLayouts/slideLayout12.xml"/><Relationship Id="rId4" Type="http://schemas.openxmlformats.org/officeDocument/2006/relationships/tags" Target="../tags/tag3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tags" Target="../tags/tag38.xml"/><Relationship Id="rId7" Type="http://schemas.openxmlformats.org/officeDocument/2006/relationships/oleObject" Target="../embeddings/oleObject10.bin"/><Relationship Id="rId2" Type="http://schemas.openxmlformats.org/officeDocument/2006/relationships/tags" Target="../tags/tag37.xml"/><Relationship Id="rId1" Type="http://schemas.openxmlformats.org/officeDocument/2006/relationships/vmlDrawing" Target="../drawings/vmlDrawing10.vml"/><Relationship Id="rId6" Type="http://schemas.openxmlformats.org/officeDocument/2006/relationships/slideLayout" Target="../slideLayouts/slideLayout12.xml"/><Relationship Id="rId5" Type="http://schemas.openxmlformats.org/officeDocument/2006/relationships/tags" Target="../tags/tag40.xml"/><Relationship Id="rId4"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tags" Target="../tags/tag42.xml"/><Relationship Id="rId7" Type="http://schemas.openxmlformats.org/officeDocument/2006/relationships/oleObject" Target="../embeddings/oleObject11.bin"/><Relationship Id="rId2" Type="http://schemas.openxmlformats.org/officeDocument/2006/relationships/tags" Target="../tags/tag41.xml"/><Relationship Id="rId1" Type="http://schemas.openxmlformats.org/officeDocument/2006/relationships/vmlDrawing" Target="../drawings/vmlDrawing11.vml"/><Relationship Id="rId6" Type="http://schemas.openxmlformats.org/officeDocument/2006/relationships/slideLayout" Target="../slideLayouts/slideLayout12.xml"/><Relationship Id="rId5" Type="http://schemas.openxmlformats.org/officeDocument/2006/relationships/tags" Target="../tags/tag44.xml"/><Relationship Id="rId4" Type="http://schemas.openxmlformats.org/officeDocument/2006/relationships/tags" Target="../tags/tag43.xml"/></Relationships>
</file>

<file path=ppt/slides/_rels/slide33.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tags" Target="../tags/tag46.xml"/><Relationship Id="rId7" Type="http://schemas.openxmlformats.org/officeDocument/2006/relationships/oleObject" Target="../embeddings/oleObject12.bin"/><Relationship Id="rId2" Type="http://schemas.openxmlformats.org/officeDocument/2006/relationships/tags" Target="../tags/tag45.xml"/><Relationship Id="rId1" Type="http://schemas.openxmlformats.org/officeDocument/2006/relationships/vmlDrawing" Target="../drawings/vmlDrawing12.vml"/><Relationship Id="rId6" Type="http://schemas.openxmlformats.org/officeDocument/2006/relationships/slideLayout" Target="../slideLayouts/slideLayout12.xml"/><Relationship Id="rId5" Type="http://schemas.openxmlformats.org/officeDocument/2006/relationships/tags" Target="../tags/tag48.xml"/><Relationship Id="rId4" Type="http://schemas.openxmlformats.org/officeDocument/2006/relationships/tags" Target="../tags/tag4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tags" Target="../tags/tag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606061" y="666222"/>
            <a:ext cx="7983020" cy="5643138"/>
          </a:xfrm>
        </p:spPr>
        <p:txBody>
          <a:bodyPr>
            <a:normAutofit/>
          </a:bodyPr>
          <a:lstStyle/>
          <a:p>
            <a:pPr marL="0" indent="0">
              <a:buNone/>
            </a:pPr>
            <a:r>
              <a:rPr lang="en-US" sz="2800" dirty="0" smtClean="0">
                <a:latin typeface="Arial Rounded MT Bold"/>
                <a:cs typeface="Arial Rounded MT Bold"/>
              </a:rPr>
              <a:t>BB2920 Genetics</a:t>
            </a:r>
          </a:p>
          <a:p>
            <a:pPr marL="0" indent="0">
              <a:buNone/>
            </a:pPr>
            <a:r>
              <a:rPr lang="en-US" sz="2800" dirty="0" smtClean="0">
                <a:latin typeface="Arial Rounded MT Bold"/>
                <a:cs typeface="Arial Rounded MT Bold"/>
              </a:rPr>
              <a:t>Prof. Farny</a:t>
            </a:r>
          </a:p>
          <a:p>
            <a:pPr marL="0" indent="0">
              <a:buNone/>
            </a:pPr>
            <a:endParaRPr lang="en-US" sz="2800" dirty="0">
              <a:latin typeface="Arial Rounded MT Bold"/>
              <a:cs typeface="Arial Rounded MT Bold"/>
            </a:endParaRPr>
          </a:p>
          <a:p>
            <a:pPr marL="0" indent="0">
              <a:buNone/>
            </a:pPr>
            <a:r>
              <a:rPr lang="en-US" sz="2800" dirty="0" smtClean="0">
                <a:latin typeface="Arial Rounded MT Bold"/>
                <a:cs typeface="Arial Rounded MT Bold"/>
              </a:rPr>
              <a:t>Lecture 13 + Exam 2 Review</a:t>
            </a:r>
          </a:p>
          <a:p>
            <a:pPr marL="0" indent="0">
              <a:buNone/>
            </a:pPr>
            <a:r>
              <a:rPr lang="en-US" sz="2800" dirty="0" smtClean="0">
                <a:latin typeface="Arial Rounded MT Bold"/>
                <a:cs typeface="Arial Rounded MT Bold"/>
              </a:rPr>
              <a:t>2/10/17</a:t>
            </a:r>
          </a:p>
          <a:p>
            <a:pPr marL="0" indent="0">
              <a:buNone/>
            </a:pPr>
            <a:endParaRPr lang="en-US" dirty="0" smtClean="0">
              <a:latin typeface="Arial Rounded MT Bold"/>
              <a:cs typeface="Arial Rounded MT Bold"/>
            </a:endParaRPr>
          </a:p>
          <a:p>
            <a:r>
              <a:rPr lang="en-US" sz="1800" dirty="0" smtClean="0">
                <a:latin typeface="Arial Rounded MT Bold"/>
                <a:cs typeface="Arial Rounded MT Bold"/>
              </a:rPr>
              <a:t>JC2 Monday</a:t>
            </a:r>
          </a:p>
          <a:p>
            <a:r>
              <a:rPr lang="en-US" sz="1800" dirty="0" smtClean="0">
                <a:latin typeface="Arial Rounded MT Bold"/>
                <a:cs typeface="Arial Rounded MT Bold"/>
              </a:rPr>
              <a:t>PS4 Monday</a:t>
            </a:r>
          </a:p>
          <a:p>
            <a:r>
              <a:rPr lang="en-US" sz="1800" dirty="0" smtClean="0">
                <a:latin typeface="Arial Rounded MT Bold"/>
                <a:cs typeface="Arial Rounded MT Bold"/>
              </a:rPr>
              <a:t>PLA help Sunday 7-9pm SL lounge</a:t>
            </a:r>
          </a:p>
          <a:p>
            <a:r>
              <a:rPr lang="en-US" sz="1800" dirty="0" smtClean="0">
                <a:latin typeface="Arial Rounded MT Bold"/>
                <a:cs typeface="Arial Rounded MT Bold"/>
              </a:rPr>
              <a:t>Office Hours Monday 10:30-12, GH203C</a:t>
            </a:r>
          </a:p>
          <a:p>
            <a:r>
              <a:rPr lang="en-US" sz="1800" dirty="0" smtClean="0">
                <a:latin typeface="Arial Rounded MT Bold"/>
                <a:cs typeface="Arial Rounded MT Bold"/>
              </a:rPr>
              <a:t>Exam Tuesday</a:t>
            </a:r>
            <a:endParaRPr lang="en-US" sz="1800" dirty="0">
              <a:latin typeface="Arial Rounded MT Bold"/>
              <a:cs typeface="Arial Rounded MT Bold"/>
            </a:endParaRPr>
          </a:p>
        </p:txBody>
      </p:sp>
    </p:spTree>
    <p:extLst>
      <p:ext uri="{BB962C8B-B14F-4D97-AF65-F5344CB8AC3E}">
        <p14:creationId xmlns:p14="http://schemas.microsoft.com/office/powerpoint/2010/main" val="3759045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4255"/>
            <a:ext cx="8229600" cy="2645983"/>
          </a:xfrm>
        </p:spPr>
        <p:txBody>
          <a:bodyPr>
            <a:normAutofit fontScale="90000"/>
          </a:bodyPr>
          <a:lstStyle/>
          <a:p>
            <a:r>
              <a:rPr lang="en-US" sz="7200" dirty="0" smtClean="0"/>
              <a:t>Break-out!</a:t>
            </a:r>
            <a:br>
              <a:rPr lang="en-US" sz="7200" dirty="0" smtClean="0"/>
            </a:br>
            <a:r>
              <a:rPr lang="en-US" dirty="0" smtClean="0"/>
              <a:t/>
            </a:r>
            <a:br>
              <a:rPr lang="en-US" dirty="0" smtClean="0"/>
            </a:br>
            <a:r>
              <a:rPr lang="en-US" sz="6700" dirty="0" smtClean="0">
                <a:latin typeface="Blackadder ITC" panose="04020505051007020D02" pitchFamily="82" charset="0"/>
              </a:rPr>
              <a:t>The Curious Case of the Outdoor Mouse</a:t>
            </a:r>
            <a:endParaRPr lang="en-US" sz="6700" dirty="0">
              <a:latin typeface="Blackadder ITC" panose="04020505051007020D02" pitchFamily="82" charset="0"/>
            </a:endParaRPr>
          </a:p>
        </p:txBody>
      </p:sp>
    </p:spTree>
    <p:extLst>
      <p:ext uri="{BB962C8B-B14F-4D97-AF65-F5344CB8AC3E}">
        <p14:creationId xmlns:p14="http://schemas.microsoft.com/office/powerpoint/2010/main" val="1092404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Curious Case of the Outdoor Mouse</a:t>
            </a:r>
            <a:endParaRPr lang="en-US" dirty="0"/>
          </a:p>
        </p:txBody>
      </p:sp>
      <p:sp>
        <p:nvSpPr>
          <p:cNvPr id="3" name="Content Placeholder 2"/>
          <p:cNvSpPr>
            <a:spLocks noGrp="1"/>
          </p:cNvSpPr>
          <p:nvPr>
            <p:ph idx="1"/>
          </p:nvPr>
        </p:nvSpPr>
        <p:spPr>
          <a:xfrm>
            <a:off x="457200" y="1600200"/>
            <a:ext cx="8229600" cy="5026378"/>
          </a:xfrm>
        </p:spPr>
        <p:txBody>
          <a:bodyPr>
            <a:normAutofit fontScale="70000" lnSpcReduction="20000"/>
          </a:bodyPr>
          <a:lstStyle/>
          <a:p>
            <a:r>
              <a:rPr lang="en-US" dirty="0"/>
              <a:t>You are a mouse breeder for a biological supply company. A wild female mouse (literally from outdoors) infiltrates your breeding colony and mates with one of your pure breeding </a:t>
            </a:r>
            <a:r>
              <a:rPr lang="en-US" dirty="0" err="1"/>
              <a:t>wildtype</a:t>
            </a:r>
            <a:r>
              <a:rPr lang="en-US" dirty="0"/>
              <a:t> male lab mice. Both animals have brown fur and look entirely phenotypically normal. Curious as to the outcome of this cross, you allow the intruder female to remain and track the offspring she has with this male over several litters. Within 6 months, this pair has five litters and a total of 43 brown, normal-looking offspring. Curiously, only 13 of the offspring are male.  </a:t>
            </a:r>
          </a:p>
          <a:p>
            <a:pPr marL="0" indent="0">
              <a:buNone/>
            </a:pPr>
            <a:r>
              <a:rPr lang="en-US" dirty="0"/>
              <a:t> </a:t>
            </a:r>
          </a:p>
          <a:p>
            <a:r>
              <a:rPr lang="en-US" dirty="0"/>
              <a:t>A) Is this an example of incomplete dominance, co-dominance, or a lethal recessive? (Hint: examine the ratios of the offspring! Does it fall into one of the expected categories</a:t>
            </a:r>
            <a:r>
              <a:rPr lang="en-US" dirty="0" smtClean="0"/>
              <a:t>? What is the phenotype we are examining?)</a:t>
            </a:r>
            <a:endParaRPr lang="en-US" dirty="0"/>
          </a:p>
          <a:p>
            <a:r>
              <a:rPr lang="en-US" dirty="0"/>
              <a:t>B) Draw a Punnett square to illustrate the results of your breeding based on your answer to part A. (hint: the fact that there are only 13 males is significant!!)</a:t>
            </a:r>
          </a:p>
          <a:p>
            <a:endParaRPr lang="en-US" dirty="0"/>
          </a:p>
        </p:txBody>
      </p:sp>
    </p:spTree>
    <p:extLst>
      <p:ext uri="{BB962C8B-B14F-4D97-AF65-F5344CB8AC3E}">
        <p14:creationId xmlns:p14="http://schemas.microsoft.com/office/powerpoint/2010/main" val="3070176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rmAutofit fontScale="90000"/>
          </a:bodyPr>
          <a:lstStyle/>
          <a:p>
            <a:r>
              <a:rPr lang="en-US" dirty="0" smtClean="0"/>
              <a:t>The phenotype of the offspring we are evaluating is:</a:t>
            </a:r>
            <a:endParaRPr lang="en-US" dirty="0"/>
          </a:p>
        </p:txBody>
      </p:sp>
      <p:sp>
        <p:nvSpPr>
          <p:cNvPr id="3" name="TPAnswers"/>
          <p:cNvSpPr>
            <a:spLocks noGrp="1"/>
          </p:cNvSpPr>
          <p:nvPr>
            <p:ph type="body" idx="1"/>
            <p:custDataLst>
              <p:tags r:id="rId3"/>
            </p:custDataLst>
          </p:nvPr>
        </p:nvSpPr>
        <p:spPr>
          <a:xfrm>
            <a:off x="457200" y="1600200"/>
            <a:ext cx="4114800" cy="4525963"/>
          </a:xfrm>
        </p:spPr>
        <p:txBody>
          <a:bodyPr/>
          <a:lstStyle/>
          <a:p>
            <a:pPr marL="514350" indent="-514350">
              <a:buFont typeface="Arial"/>
              <a:buAutoNum type="alphaUcPeriod"/>
            </a:pPr>
            <a:r>
              <a:rPr lang="en-US" dirty="0" smtClean="0"/>
              <a:t>Fur color</a:t>
            </a:r>
          </a:p>
          <a:p>
            <a:pPr marL="514350" indent="-514350">
              <a:buFont typeface="Arial"/>
              <a:buAutoNum type="alphaUcPeriod"/>
            </a:pPr>
            <a:r>
              <a:rPr lang="en-US" dirty="0" smtClean="0"/>
              <a:t>Indoor </a:t>
            </a:r>
            <a:r>
              <a:rPr lang="en-US" dirty="0" err="1" smtClean="0"/>
              <a:t>vs.Outdoor</a:t>
            </a:r>
            <a:r>
              <a:rPr lang="en-US" dirty="0" smtClean="0"/>
              <a:t> mouse</a:t>
            </a:r>
          </a:p>
          <a:p>
            <a:pPr marL="514350" indent="-514350">
              <a:buFont typeface="Arial"/>
              <a:buAutoNum type="alphaUcPeriod"/>
            </a:pPr>
            <a:r>
              <a:rPr lang="en-US" dirty="0" smtClean="0"/>
              <a:t>Sex</a:t>
            </a:r>
          </a:p>
          <a:p>
            <a:pPr marL="514350" indent="-514350">
              <a:buFont typeface="Arial"/>
              <a:buAutoNum type="alphaUcPeriod"/>
            </a:pPr>
            <a:r>
              <a:rPr lang="en-US" dirty="0" smtClean="0"/>
              <a:t>Size of the offspring</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536511999"/>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26630"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508500" y="1600200"/>
                        <a:ext cx="4572000" cy="5143500"/>
                      </a:xfrm>
                      <a:prstGeom prst="rect">
                        <a:avLst/>
                      </a:prstGeom>
                    </p:spPr>
                  </p:pic>
                </p:oleObj>
              </mc:Fallback>
            </mc:AlternateContent>
          </a:graphicData>
        </a:graphic>
      </p:graphicFrame>
      <p:sp>
        <p:nvSpPr>
          <p:cNvPr id="5" name="CAI1"/>
          <p:cNvSpPr/>
          <p:nvPr>
            <p:custDataLst>
              <p:tags r:id="rId5"/>
            </p:custDataLst>
          </p:nvPr>
        </p:nvSpPr>
        <p:spPr>
          <a:xfrm rot="10800000">
            <a:off x="81280" y="3363129"/>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38313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lstStyle/>
          <a:p>
            <a:r>
              <a:rPr lang="en-US" dirty="0" smtClean="0"/>
              <a:t>Is this a case of:</a:t>
            </a:r>
            <a:endParaRPr lang="en-US" dirty="0"/>
          </a:p>
        </p:txBody>
      </p:sp>
      <p:sp>
        <p:nvSpPr>
          <p:cNvPr id="3" name="TPAnswers"/>
          <p:cNvSpPr>
            <a:spLocks noGrp="1"/>
          </p:cNvSpPr>
          <p:nvPr>
            <p:ph type="body" idx="1"/>
            <p:custDataLst>
              <p:tags r:id="rId3"/>
            </p:custDataLst>
          </p:nvPr>
        </p:nvSpPr>
        <p:spPr>
          <a:xfrm>
            <a:off x="457200" y="1600200"/>
            <a:ext cx="4114800" cy="4525964"/>
          </a:xfrm>
        </p:spPr>
        <p:txBody>
          <a:bodyPr>
            <a:normAutofit/>
          </a:bodyPr>
          <a:lstStyle/>
          <a:p>
            <a:pPr marL="514350" indent="-514350">
              <a:buFont typeface="Arial"/>
              <a:buAutoNum type="alphaUcPeriod"/>
            </a:pPr>
            <a:r>
              <a:rPr lang="en-US" dirty="0" smtClean="0"/>
              <a:t>Incomplete dominance</a:t>
            </a:r>
          </a:p>
          <a:p>
            <a:pPr marL="514350" indent="-514350">
              <a:buFont typeface="Arial"/>
              <a:buAutoNum type="alphaUcPeriod"/>
            </a:pPr>
            <a:r>
              <a:rPr lang="en-US" dirty="0" smtClean="0"/>
              <a:t>Co-dominance</a:t>
            </a:r>
          </a:p>
          <a:p>
            <a:pPr marL="514350" indent="-514350">
              <a:buFont typeface="Arial"/>
              <a:buAutoNum type="alphaUcPeriod"/>
            </a:pPr>
            <a:r>
              <a:rPr lang="en-US" dirty="0" smtClean="0"/>
              <a:t>Recessive lethal allele</a:t>
            </a:r>
          </a:p>
          <a:p>
            <a:pPr marL="514350" indent="-514350">
              <a:buFont typeface="Arial"/>
              <a:buAutoNum type="alphaUcPeriod"/>
            </a:pPr>
            <a:r>
              <a:rPr lang="en-US" dirty="0" err="1" smtClean="0"/>
              <a:t>Haploinsufficient</a:t>
            </a:r>
            <a:r>
              <a:rPr lang="en-US" dirty="0" smtClean="0"/>
              <a:t> allele</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347236236"/>
              </p:ext>
            </p:extLst>
          </p:nvPr>
        </p:nvGraphicFramePr>
        <p:xfrm>
          <a:off x="5136444" y="2235200"/>
          <a:ext cx="4007556" cy="4508500"/>
        </p:xfrm>
        <a:graphic>
          <a:graphicData uri="http://schemas.openxmlformats.org/presentationml/2006/ole">
            <mc:AlternateContent xmlns:mc="http://schemas.openxmlformats.org/markup-compatibility/2006">
              <mc:Choice xmlns:v="urn:schemas-microsoft-com:vml" Requires="v">
                <p:oleObj spid="_x0000_s27654"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5136444" y="2235200"/>
                        <a:ext cx="4007556" cy="4508500"/>
                      </a:xfrm>
                      <a:prstGeom prst="rect">
                        <a:avLst/>
                      </a:prstGeom>
                    </p:spPr>
                  </p:pic>
                </p:oleObj>
              </mc:Fallback>
            </mc:AlternateContent>
          </a:graphicData>
        </a:graphic>
      </p:graphicFrame>
      <p:sp>
        <p:nvSpPr>
          <p:cNvPr id="5" name="CAI1"/>
          <p:cNvSpPr/>
          <p:nvPr>
            <p:custDataLst>
              <p:tags r:id="rId5"/>
            </p:custDataLst>
          </p:nvPr>
        </p:nvSpPr>
        <p:spPr>
          <a:xfrm rot="10800000">
            <a:off x="-10160" y="3401229"/>
            <a:ext cx="584200" cy="5842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9">
            <p14:nvContentPartPr>
              <p14:cNvPr id="6" name="Ink 5"/>
              <p14:cNvContentPartPr/>
              <p14:nvPr/>
            </p14:nvContentPartPr>
            <p14:xfrm>
              <a:off x="4488840" y="1591200"/>
              <a:ext cx="2315520" cy="1852560"/>
            </p14:xfrm>
          </p:contentPart>
        </mc:Choice>
        <mc:Fallback>
          <p:pic>
            <p:nvPicPr>
              <p:cNvPr id="6" name="Ink 5"/>
              <p:cNvPicPr/>
              <p:nvPr/>
            </p:nvPicPr>
            <p:blipFill>
              <a:blip r:embed="rId10"/>
              <a:stretch>
                <a:fillRect/>
              </a:stretch>
            </p:blipFill>
            <p:spPr>
              <a:xfrm>
                <a:off x="4474080" y="1576800"/>
                <a:ext cx="2346840" cy="1883880"/>
              </a:xfrm>
              <a:prstGeom prst="rect">
                <a:avLst/>
              </a:prstGeom>
            </p:spPr>
          </p:pic>
        </mc:Fallback>
      </mc:AlternateContent>
    </p:spTree>
    <p:custDataLst>
      <p:tags r:id="rId2"/>
    </p:custDataLst>
    <p:extLst>
      <p:ext uri="{BB962C8B-B14F-4D97-AF65-F5344CB8AC3E}">
        <p14:creationId xmlns:p14="http://schemas.microsoft.com/office/powerpoint/2010/main" val="22420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454962"/>
            <a:ext cx="7173083" cy="523220"/>
          </a:xfrm>
          <a:prstGeom prst="rect">
            <a:avLst/>
          </a:prstGeom>
          <a:noFill/>
        </p:spPr>
        <p:txBody>
          <a:bodyPr wrap="none" rtlCol="0">
            <a:spAutoFit/>
          </a:bodyPr>
          <a:lstStyle/>
          <a:p>
            <a:r>
              <a:rPr lang="en-US" sz="2800" dirty="0" smtClean="0"/>
              <a:t>Inferring gene interactions by complementation</a:t>
            </a:r>
            <a:endParaRPr lang="en-US" sz="2800" dirty="0"/>
          </a:p>
        </p:txBody>
      </p:sp>
      <p:sp>
        <p:nvSpPr>
          <p:cNvPr id="3" name="TextBox 2"/>
          <p:cNvSpPr txBox="1"/>
          <p:nvPr/>
        </p:nvSpPr>
        <p:spPr>
          <a:xfrm>
            <a:off x="806697" y="1781856"/>
            <a:ext cx="3059702" cy="461665"/>
          </a:xfrm>
          <a:prstGeom prst="rect">
            <a:avLst/>
          </a:prstGeom>
          <a:noFill/>
        </p:spPr>
        <p:txBody>
          <a:bodyPr wrap="none" rtlCol="0">
            <a:spAutoFit/>
          </a:bodyPr>
          <a:lstStyle/>
          <a:p>
            <a:r>
              <a:rPr lang="en-US" sz="2400" b="1" u="sng" dirty="0" smtClean="0"/>
              <a:t>Complementation test</a:t>
            </a:r>
            <a:endParaRPr lang="en-US" sz="2400" b="1" u="sng" dirty="0"/>
          </a:p>
        </p:txBody>
      </p:sp>
      <p:pic>
        <p:nvPicPr>
          <p:cNvPr id="5" name="Picture 4" descr="Screen Shot 2013-02-07 at 12.39.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464" y="3047195"/>
            <a:ext cx="6554181" cy="3271143"/>
          </a:xfrm>
          <a:prstGeom prst="rect">
            <a:avLst/>
          </a:prstGeom>
        </p:spPr>
      </p:pic>
      <p:sp>
        <p:nvSpPr>
          <p:cNvPr id="4" name="TextBox 3"/>
          <p:cNvSpPr txBox="1"/>
          <p:nvPr/>
        </p:nvSpPr>
        <p:spPr>
          <a:xfrm>
            <a:off x="1201464" y="1101204"/>
            <a:ext cx="7138154" cy="646331"/>
          </a:xfrm>
          <a:prstGeom prst="rect">
            <a:avLst/>
          </a:prstGeom>
          <a:noFill/>
        </p:spPr>
        <p:txBody>
          <a:bodyPr wrap="none" rtlCol="0">
            <a:spAutoFit/>
          </a:bodyPr>
          <a:lstStyle/>
          <a:p>
            <a:r>
              <a:rPr lang="en-US" dirty="0" smtClean="0"/>
              <a:t>You find 100 white flowers in a population of mostly blue-flowered plants. </a:t>
            </a:r>
          </a:p>
          <a:p>
            <a:r>
              <a:rPr lang="en-US" dirty="0" smtClean="0"/>
              <a:t>Are all these mutants caused by mutations in the same gene?</a:t>
            </a:r>
            <a:endParaRPr lang="en-US" dirty="0"/>
          </a:p>
        </p:txBody>
      </p:sp>
      <p:pic>
        <p:nvPicPr>
          <p:cNvPr id="6" name="Picture 5" descr="Screen Shot 2013-02-07 at 1.09.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451" y="1862727"/>
            <a:ext cx="3690212" cy="1256076"/>
          </a:xfrm>
          <a:prstGeom prst="rect">
            <a:avLst/>
          </a:prstGeom>
        </p:spPr>
      </p:pic>
    </p:spTree>
    <p:extLst>
      <p:ext uri="{BB962C8B-B14F-4D97-AF65-F5344CB8AC3E}">
        <p14:creationId xmlns:p14="http://schemas.microsoft.com/office/powerpoint/2010/main" val="2411832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_06_12"/>
          <p:cNvPicPr>
            <a:picLocks noChangeAspect="1" noChangeArrowheads="1"/>
          </p:cNvPicPr>
          <p:nvPr/>
        </p:nvPicPr>
        <p:blipFill rotWithShape="1">
          <a:blip r:embed="rId3">
            <a:extLst>
              <a:ext uri="{28A0092B-C50C-407E-A947-70E740481C1C}">
                <a14:useLocalDpi xmlns:a14="http://schemas.microsoft.com/office/drawing/2010/main" val="0"/>
              </a:ext>
            </a:extLst>
          </a:blip>
          <a:srcRect b="7735"/>
          <a:stretch/>
        </p:blipFill>
        <p:spPr bwMode="auto">
          <a:xfrm>
            <a:off x="4570525" y="788370"/>
            <a:ext cx="3986581" cy="575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1561904" y="351995"/>
            <a:ext cx="6362188" cy="523220"/>
          </a:xfrm>
          <a:prstGeom prst="rect">
            <a:avLst/>
          </a:prstGeom>
          <a:noFill/>
        </p:spPr>
        <p:txBody>
          <a:bodyPr wrap="none" rtlCol="0">
            <a:spAutoFit/>
          </a:bodyPr>
          <a:lstStyle/>
          <a:p>
            <a:r>
              <a:rPr lang="en-US" sz="2800" dirty="0" smtClean="0"/>
              <a:t>Complementation test: possible outcomes</a:t>
            </a:r>
            <a:endParaRPr lang="en-US" sz="2800" dirty="0"/>
          </a:p>
        </p:txBody>
      </p:sp>
      <p:sp>
        <p:nvSpPr>
          <p:cNvPr id="3" name="TextBox 2"/>
          <p:cNvSpPr txBox="1"/>
          <p:nvPr/>
        </p:nvSpPr>
        <p:spPr>
          <a:xfrm>
            <a:off x="592552" y="877487"/>
            <a:ext cx="4467351" cy="1200329"/>
          </a:xfrm>
          <a:prstGeom prst="rect">
            <a:avLst/>
          </a:prstGeom>
          <a:noFill/>
        </p:spPr>
        <p:txBody>
          <a:bodyPr wrap="none" rtlCol="0">
            <a:spAutoFit/>
          </a:bodyPr>
          <a:lstStyle/>
          <a:p>
            <a:r>
              <a:rPr lang="en-US" dirty="0" smtClean="0"/>
              <a:t>cross two different white mutants:</a:t>
            </a:r>
          </a:p>
          <a:p>
            <a:endParaRPr lang="en-US" dirty="0"/>
          </a:p>
          <a:p>
            <a:r>
              <a:rPr lang="en-US" dirty="0" smtClean="0"/>
              <a:t>What are the possible outcomes?</a:t>
            </a:r>
          </a:p>
          <a:p>
            <a:r>
              <a:rPr lang="en-US" dirty="0" smtClean="0"/>
              <a:t>either all white offspring, or all blue offspring. </a:t>
            </a:r>
            <a:endParaRPr lang="en-US" dirty="0"/>
          </a:p>
        </p:txBody>
      </p:sp>
      <p:sp>
        <p:nvSpPr>
          <p:cNvPr id="5" name="TextBox 4"/>
          <p:cNvSpPr txBox="1"/>
          <p:nvPr/>
        </p:nvSpPr>
        <p:spPr>
          <a:xfrm>
            <a:off x="484321" y="2306482"/>
            <a:ext cx="4086204" cy="3139321"/>
          </a:xfrm>
          <a:prstGeom prst="rect">
            <a:avLst/>
          </a:prstGeom>
          <a:noFill/>
        </p:spPr>
        <p:txBody>
          <a:bodyPr wrap="square" rtlCol="0">
            <a:spAutoFit/>
          </a:bodyPr>
          <a:lstStyle/>
          <a:p>
            <a:r>
              <a:rPr lang="en-US" dirty="0" smtClean="0"/>
              <a:t>If offspring are all white?</a:t>
            </a:r>
          </a:p>
          <a:p>
            <a:r>
              <a:rPr lang="en-US" dirty="0" smtClean="0"/>
              <a:t>that means the mutations were in the same gene in both parent plants (essentially these are different alleles of the same gene, so we refer to these mutants as </a:t>
            </a:r>
            <a:r>
              <a:rPr lang="en-US" b="1" dirty="0" smtClean="0"/>
              <a:t>allelic</a:t>
            </a:r>
            <a:r>
              <a:rPr lang="en-US" dirty="0" smtClean="0"/>
              <a:t>)</a:t>
            </a:r>
            <a:endParaRPr lang="en-US" dirty="0"/>
          </a:p>
          <a:p>
            <a:endParaRPr lang="en-US" dirty="0" smtClean="0"/>
          </a:p>
          <a:p>
            <a:r>
              <a:rPr lang="en-US" dirty="0" smtClean="0"/>
              <a:t>If offspring are all blue?</a:t>
            </a:r>
          </a:p>
          <a:p>
            <a:r>
              <a:rPr lang="en-US" dirty="0" smtClean="0"/>
              <a:t>that means that the mutations were in different genes in each parent, so the mutations </a:t>
            </a:r>
            <a:r>
              <a:rPr lang="en-US" b="1" dirty="0" smtClean="0"/>
              <a:t>complement</a:t>
            </a:r>
            <a:r>
              <a:rPr lang="en-US" dirty="0" smtClean="0"/>
              <a:t> each other</a:t>
            </a:r>
            <a:endParaRPr lang="en-US" dirty="0"/>
          </a:p>
        </p:txBody>
      </p:sp>
    </p:spTree>
    <p:extLst>
      <p:ext uri="{BB962C8B-B14F-4D97-AF65-F5344CB8AC3E}">
        <p14:creationId xmlns:p14="http://schemas.microsoft.com/office/powerpoint/2010/main" val="212131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5832"/>
            <a:ext cx="7799696" cy="1143000"/>
          </a:xfrm>
        </p:spPr>
        <p:txBody>
          <a:bodyPr>
            <a:normAutofit fontScale="90000"/>
          </a:bodyPr>
          <a:lstStyle/>
          <a:p>
            <a:r>
              <a:rPr lang="en-US" dirty="0" smtClean="0"/>
              <a:t>Complementation in human genetic disease: </a:t>
            </a:r>
            <a:br>
              <a:rPr lang="en-US" dirty="0" smtClean="0"/>
            </a:br>
            <a:r>
              <a:rPr lang="en-US" dirty="0" smtClean="0"/>
              <a:t>Profound congenital hearing loss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55" y="2638709"/>
            <a:ext cx="6889575" cy="2847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4987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93700" y="846138"/>
            <a:ext cx="8229600" cy="1143000"/>
          </a:xfrm>
        </p:spPr>
        <p:txBody>
          <a:bodyPr>
            <a:noAutofit/>
          </a:bodyPr>
          <a:lstStyle/>
          <a:p>
            <a:r>
              <a:rPr lang="en-US" sz="3200" dirty="0" smtClean="0"/>
              <a:t>An individual has inherits two different alleles of CFTR: one containing the delta508F deletion, and the other with a nonsense mutation. Can these mutations complement each other?</a:t>
            </a:r>
            <a:endParaRPr lang="en-US" sz="3200" dirty="0"/>
          </a:p>
        </p:txBody>
      </p:sp>
      <p:sp>
        <p:nvSpPr>
          <p:cNvPr id="3" name="TPAnswers"/>
          <p:cNvSpPr>
            <a:spLocks noGrp="1"/>
          </p:cNvSpPr>
          <p:nvPr>
            <p:ph type="body" idx="1"/>
            <p:custDataLst>
              <p:tags r:id="rId3"/>
            </p:custDataLst>
          </p:nvPr>
        </p:nvSpPr>
        <p:spPr>
          <a:xfrm>
            <a:off x="1122218" y="3372592"/>
            <a:ext cx="2060369" cy="2444812"/>
          </a:xfrm>
        </p:spPr>
        <p:txBody>
          <a:bodyPr/>
          <a:lstStyle/>
          <a:p>
            <a:pPr marL="514350" indent="-514350">
              <a:buFont typeface="Arial"/>
              <a:buAutoNum type="alphaUcPeriod"/>
            </a:pPr>
            <a:r>
              <a:rPr lang="en-US" dirty="0" smtClean="0"/>
              <a:t>Yes</a:t>
            </a:r>
          </a:p>
          <a:p>
            <a:pPr marL="514350" indent="-514350">
              <a:buFont typeface="Arial"/>
              <a:buAutoNum type="alphaUcPeriod"/>
            </a:pPr>
            <a:r>
              <a:rPr lang="en-US" dirty="0" smtClean="0"/>
              <a:t>No</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31595372"/>
              </p:ext>
            </p:extLst>
          </p:nvPr>
        </p:nvGraphicFramePr>
        <p:xfrm>
          <a:off x="4300854" y="2600696"/>
          <a:ext cx="3750615" cy="4219442"/>
        </p:xfrm>
        <a:graphic>
          <a:graphicData uri="http://schemas.openxmlformats.org/presentationml/2006/ole">
            <mc:AlternateContent xmlns:mc="http://schemas.openxmlformats.org/markup-compatibility/2006">
              <mc:Choice xmlns:v="urn:schemas-microsoft-com:vml" Requires="v">
                <p:oleObj spid="_x0000_s30726"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300854" y="2600696"/>
                        <a:ext cx="3750615" cy="4219442"/>
                      </a:xfrm>
                      <a:prstGeom prst="rect">
                        <a:avLst/>
                      </a:prstGeom>
                    </p:spPr>
                  </p:pic>
                </p:oleObj>
              </mc:Fallback>
            </mc:AlternateContent>
          </a:graphicData>
        </a:graphic>
      </p:graphicFrame>
      <p:sp>
        <p:nvSpPr>
          <p:cNvPr id="5" name="CAI1"/>
          <p:cNvSpPr/>
          <p:nvPr>
            <p:custDataLst>
              <p:tags r:id="rId5"/>
            </p:custDataLst>
          </p:nvPr>
        </p:nvSpPr>
        <p:spPr>
          <a:xfrm rot="10800000">
            <a:off x="746298" y="4062625"/>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282082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7948" y="342694"/>
            <a:ext cx="1604526" cy="584776"/>
          </a:xfrm>
          <a:prstGeom prst="rect">
            <a:avLst/>
          </a:prstGeom>
          <a:noFill/>
        </p:spPr>
        <p:txBody>
          <a:bodyPr wrap="none" rtlCol="0">
            <a:spAutoFit/>
          </a:bodyPr>
          <a:lstStyle/>
          <a:p>
            <a:r>
              <a:rPr lang="en-US" sz="3200" dirty="0" smtClean="0"/>
              <a:t>Epistasis</a:t>
            </a:r>
            <a:endParaRPr lang="en-US" sz="3200" dirty="0"/>
          </a:p>
        </p:txBody>
      </p:sp>
      <p:sp>
        <p:nvSpPr>
          <p:cNvPr id="3" name="TextBox 2"/>
          <p:cNvSpPr txBox="1"/>
          <p:nvPr/>
        </p:nvSpPr>
        <p:spPr>
          <a:xfrm>
            <a:off x="599751" y="2286054"/>
            <a:ext cx="8148835" cy="830997"/>
          </a:xfrm>
          <a:prstGeom prst="rect">
            <a:avLst/>
          </a:prstGeom>
          <a:noFill/>
        </p:spPr>
        <p:txBody>
          <a:bodyPr wrap="none" rtlCol="0">
            <a:spAutoFit/>
          </a:bodyPr>
          <a:lstStyle/>
          <a:p>
            <a:r>
              <a:rPr lang="en-US" sz="2400" b="1" i="1" u="sng" dirty="0" err="1" smtClean="0"/>
              <a:t>epistatic</a:t>
            </a:r>
            <a:r>
              <a:rPr lang="en-US" sz="2400" b="1" i="1" u="sng" dirty="0" smtClean="0"/>
              <a:t> </a:t>
            </a:r>
            <a:r>
              <a:rPr lang="en-US" sz="2400" dirty="0" smtClean="0"/>
              <a:t>– one mutation takes precedence, overrides another</a:t>
            </a:r>
          </a:p>
          <a:p>
            <a:r>
              <a:rPr lang="en-US" sz="2400" b="1" i="1" u="sng" dirty="0" smtClean="0"/>
              <a:t>hypostatic</a:t>
            </a:r>
            <a:r>
              <a:rPr lang="en-US" sz="2400" b="1" u="sng" dirty="0" smtClean="0"/>
              <a:t> </a:t>
            </a:r>
            <a:r>
              <a:rPr lang="en-US" sz="2400" dirty="0" smtClean="0"/>
              <a:t>– the mutation that is </a:t>
            </a:r>
            <a:r>
              <a:rPr lang="en-US" sz="2400" dirty="0" err="1" smtClean="0"/>
              <a:t>overriden</a:t>
            </a:r>
            <a:r>
              <a:rPr lang="en-US" sz="2400" dirty="0" smtClean="0"/>
              <a:t> </a:t>
            </a:r>
            <a:endParaRPr lang="en-US" sz="2400" dirty="0"/>
          </a:p>
        </p:txBody>
      </p:sp>
      <p:sp>
        <p:nvSpPr>
          <p:cNvPr id="4" name="TextBox 3"/>
          <p:cNvSpPr txBox="1"/>
          <p:nvPr/>
        </p:nvSpPr>
        <p:spPr>
          <a:xfrm>
            <a:off x="916541" y="990523"/>
            <a:ext cx="7832045" cy="830997"/>
          </a:xfrm>
          <a:prstGeom prst="rect">
            <a:avLst/>
          </a:prstGeom>
          <a:noFill/>
        </p:spPr>
        <p:txBody>
          <a:bodyPr wrap="square" rtlCol="0">
            <a:spAutoFit/>
          </a:bodyPr>
          <a:lstStyle/>
          <a:p>
            <a:r>
              <a:rPr lang="en-US" sz="2400" dirty="0" smtClean="0"/>
              <a:t>a functional relationship between two mutants that changes the </a:t>
            </a:r>
            <a:r>
              <a:rPr lang="en-US" sz="2400" dirty="0" err="1" smtClean="0"/>
              <a:t>Mendelian</a:t>
            </a:r>
            <a:r>
              <a:rPr lang="en-US" sz="2400" dirty="0" smtClean="0"/>
              <a:t> 9:3:3:1 ratio</a:t>
            </a:r>
            <a:endParaRPr lang="en-US" sz="2400" dirty="0"/>
          </a:p>
        </p:txBody>
      </p:sp>
      <p:sp>
        <p:nvSpPr>
          <p:cNvPr id="5" name="TextBox 4"/>
          <p:cNvSpPr txBox="1"/>
          <p:nvPr/>
        </p:nvSpPr>
        <p:spPr>
          <a:xfrm>
            <a:off x="599751" y="4170205"/>
            <a:ext cx="7671286" cy="1231106"/>
          </a:xfrm>
          <a:prstGeom prst="rect">
            <a:avLst/>
          </a:prstGeom>
          <a:noFill/>
        </p:spPr>
        <p:txBody>
          <a:bodyPr wrap="square" rtlCol="0">
            <a:spAutoFit/>
          </a:bodyPr>
          <a:lstStyle/>
          <a:p>
            <a:endParaRPr lang="en-US" b="1" u="sng" dirty="0"/>
          </a:p>
          <a:p>
            <a:r>
              <a:rPr lang="en-US" sz="2800" dirty="0"/>
              <a:t>Genes are on different chromosomes (not linked!) but ARE NOT functionally independent!</a:t>
            </a:r>
          </a:p>
        </p:txBody>
      </p:sp>
    </p:spTree>
    <p:extLst>
      <p:ext uri="{BB962C8B-B14F-4D97-AF65-F5344CB8AC3E}">
        <p14:creationId xmlns:p14="http://schemas.microsoft.com/office/powerpoint/2010/main" val="3784043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8108" y="515235"/>
            <a:ext cx="3306715" cy="584776"/>
          </a:xfrm>
          <a:prstGeom prst="rect">
            <a:avLst/>
          </a:prstGeom>
          <a:noFill/>
        </p:spPr>
        <p:txBody>
          <a:bodyPr wrap="none" rtlCol="0">
            <a:spAutoFit/>
          </a:bodyPr>
          <a:lstStyle/>
          <a:p>
            <a:r>
              <a:rPr lang="en-US" sz="3200" dirty="0" smtClean="0"/>
              <a:t>Recessive Epistasis</a:t>
            </a:r>
            <a:endParaRPr lang="en-US" sz="3200" dirty="0"/>
          </a:p>
        </p:txBody>
      </p:sp>
      <p:pic>
        <p:nvPicPr>
          <p:cNvPr id="3" name="Picture 2" descr="figure_06_16"/>
          <p:cNvPicPr>
            <a:picLocks noChangeAspect="1" noChangeArrowheads="1"/>
          </p:cNvPicPr>
          <p:nvPr/>
        </p:nvPicPr>
        <p:blipFill rotWithShape="1">
          <a:blip r:embed="rId3">
            <a:extLst>
              <a:ext uri="{28A0092B-C50C-407E-A947-70E740481C1C}">
                <a14:useLocalDpi xmlns:a14="http://schemas.microsoft.com/office/drawing/2010/main" val="0"/>
              </a:ext>
            </a:extLst>
          </a:blip>
          <a:srcRect b="8376"/>
          <a:stretch/>
        </p:blipFill>
        <p:spPr bwMode="auto">
          <a:xfrm>
            <a:off x="5032950" y="1373546"/>
            <a:ext cx="3854446" cy="538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TextBox 3"/>
          <p:cNvSpPr txBox="1"/>
          <p:nvPr/>
        </p:nvSpPr>
        <p:spPr>
          <a:xfrm>
            <a:off x="418316" y="1194036"/>
            <a:ext cx="3718345" cy="3139321"/>
          </a:xfrm>
          <a:prstGeom prst="rect">
            <a:avLst/>
          </a:prstGeom>
          <a:noFill/>
        </p:spPr>
        <p:txBody>
          <a:bodyPr wrap="square" rtlCol="0">
            <a:spAutoFit/>
          </a:bodyPr>
          <a:lstStyle/>
          <a:p>
            <a:r>
              <a:rPr lang="en-US" dirty="0" smtClean="0"/>
              <a:t>Two genes affect a single phenotype</a:t>
            </a:r>
          </a:p>
          <a:p>
            <a:r>
              <a:rPr lang="en-US" dirty="0" smtClean="0"/>
              <a:t>Intermediate phenotype exists</a:t>
            </a:r>
          </a:p>
          <a:p>
            <a:r>
              <a:rPr lang="en-US" dirty="0" smtClean="0"/>
              <a:t>9:3:4 ratio of offspring. </a:t>
            </a:r>
          </a:p>
          <a:p>
            <a:endParaRPr lang="en-US" dirty="0"/>
          </a:p>
          <a:p>
            <a:r>
              <a:rPr lang="en-US" dirty="0" err="1" smtClean="0"/>
              <a:t>Genotypically</a:t>
            </a:r>
            <a:r>
              <a:rPr lang="en-US" dirty="0" smtClean="0"/>
              <a:t> the last two categories are different, but we cannot distinguish them on the phenotypic level. </a:t>
            </a:r>
          </a:p>
          <a:p>
            <a:endParaRPr lang="en-US" dirty="0"/>
          </a:p>
          <a:p>
            <a:r>
              <a:rPr lang="en-US" dirty="0" err="1" smtClean="0"/>
              <a:t>Laborador</a:t>
            </a:r>
            <a:r>
              <a:rPr lang="en-US" dirty="0" smtClean="0"/>
              <a:t> </a:t>
            </a:r>
            <a:r>
              <a:rPr lang="en-US" dirty="0" err="1" smtClean="0"/>
              <a:t>Retreiver</a:t>
            </a:r>
            <a:r>
              <a:rPr lang="en-US" dirty="0" smtClean="0"/>
              <a:t> example in your text:</a:t>
            </a:r>
            <a:endParaRPr lang="en-US" dirty="0"/>
          </a:p>
        </p:txBody>
      </p:sp>
      <p:pic>
        <p:nvPicPr>
          <p:cNvPr id="5" name="Picture 4" descr="Screen Shot 2013-02-08 at 3.38.5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7218" y="677468"/>
            <a:ext cx="4011316" cy="674469"/>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7510" y="3968620"/>
            <a:ext cx="2995797" cy="288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765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Learning Objective</a:t>
            </a:r>
            <a:endParaRPr lang="en-US" dirty="0"/>
          </a:p>
        </p:txBody>
      </p:sp>
      <p:sp>
        <p:nvSpPr>
          <p:cNvPr id="3" name="Content Placeholder 2"/>
          <p:cNvSpPr>
            <a:spLocks noGrp="1"/>
          </p:cNvSpPr>
          <p:nvPr>
            <p:ph idx="1"/>
          </p:nvPr>
        </p:nvSpPr>
        <p:spPr/>
        <p:txBody>
          <a:bodyPr/>
          <a:lstStyle/>
          <a:p>
            <a:r>
              <a:rPr lang="en-US" dirty="0" smtClean="0"/>
              <a:t>Learn to identify </a:t>
            </a:r>
            <a:r>
              <a:rPr lang="en-US" dirty="0"/>
              <a:t>various relationships between </a:t>
            </a:r>
            <a:r>
              <a:rPr lang="en-US" i="1" dirty="0"/>
              <a:t>unlinked</a:t>
            </a:r>
            <a:r>
              <a:rPr lang="en-US" dirty="0"/>
              <a:t> genes that can alter expected Mendelian ratios from monohybrid (A/a x A/a) and dihybrid (A/a B/b x A/a B/b) crosses</a:t>
            </a:r>
          </a:p>
          <a:p>
            <a:endParaRPr lang="en-US" dirty="0"/>
          </a:p>
        </p:txBody>
      </p:sp>
    </p:spTree>
    <p:extLst>
      <p:ext uri="{BB962C8B-B14F-4D97-AF65-F5344CB8AC3E}">
        <p14:creationId xmlns:p14="http://schemas.microsoft.com/office/powerpoint/2010/main" val="2841186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lstStyle/>
          <a:p>
            <a:r>
              <a:rPr lang="en-US" dirty="0" smtClean="0"/>
              <a:t>Which is the </a:t>
            </a:r>
            <a:r>
              <a:rPr lang="en-US" dirty="0" err="1" smtClean="0"/>
              <a:t>epistatic</a:t>
            </a:r>
            <a:r>
              <a:rPr lang="en-US" dirty="0" smtClean="0"/>
              <a:t> gene?</a:t>
            </a:r>
            <a:endParaRPr lang="en-US" dirty="0"/>
          </a:p>
        </p:txBody>
      </p:sp>
      <p:sp>
        <p:nvSpPr>
          <p:cNvPr id="3" name="TPAnswers"/>
          <p:cNvSpPr>
            <a:spLocks noGrp="1"/>
          </p:cNvSpPr>
          <p:nvPr>
            <p:ph type="body" idx="1"/>
            <p:custDataLst>
              <p:tags r:id="rId3"/>
            </p:custDataLst>
          </p:nvPr>
        </p:nvSpPr>
        <p:spPr>
          <a:xfrm>
            <a:off x="840998" y="2799184"/>
            <a:ext cx="4114800" cy="3326979"/>
          </a:xfrm>
        </p:spPr>
        <p:txBody>
          <a:bodyPr/>
          <a:lstStyle/>
          <a:p>
            <a:pPr marL="514350" indent="-514350">
              <a:buFont typeface="Arial"/>
              <a:buAutoNum type="alphaUcPeriod"/>
            </a:pPr>
            <a:r>
              <a:rPr lang="en-US" dirty="0" smtClean="0"/>
              <a:t>Gene w+</a:t>
            </a:r>
          </a:p>
          <a:p>
            <a:pPr marL="514350" indent="-514350">
              <a:buFont typeface="Arial"/>
              <a:buAutoNum type="alphaUcPeriod"/>
            </a:pPr>
            <a:r>
              <a:rPr lang="en-US" dirty="0" smtClean="0"/>
              <a:t>Gene m+</a:t>
            </a:r>
          </a:p>
          <a:p>
            <a:pPr marL="514350" indent="-514350">
              <a:buFont typeface="Arial"/>
              <a:buAutoNum type="alphaUcPeriod"/>
            </a:pPr>
            <a:r>
              <a:rPr lang="en-US" dirty="0" smtClean="0"/>
              <a:t>neither</a:t>
            </a:r>
          </a:p>
          <a:p>
            <a:pPr marL="514350" indent="-514350">
              <a:buFont typeface="Arial"/>
              <a:buAutoNum type="alphaUcPeriod"/>
            </a:pPr>
            <a:r>
              <a:rPr lang="en-US" dirty="0" smtClean="0"/>
              <a:t>It cannot be determined from this information</a:t>
            </a:r>
            <a:endParaRPr lang="en-US" dirty="0"/>
          </a:p>
        </p:txBody>
      </p:sp>
      <p:graphicFrame>
        <p:nvGraphicFramePr>
          <p:cNvPr id="4" name="TPChart"/>
          <p:cNvGraphicFramePr>
            <a:graphicFrameLocks noChangeAspect="1"/>
          </p:cNvGraphicFramePr>
          <p:nvPr>
            <p:custDataLst>
              <p:tags r:id="rId4"/>
            </p:custDataLst>
            <p:extLst/>
          </p:nvPr>
        </p:nvGraphicFramePr>
        <p:xfrm>
          <a:off x="4508500" y="1973754"/>
          <a:ext cx="4239951" cy="4769945"/>
        </p:xfrm>
        <a:graphic>
          <a:graphicData uri="http://schemas.openxmlformats.org/presentationml/2006/ole">
            <mc:AlternateContent xmlns:mc="http://schemas.openxmlformats.org/markup-compatibility/2006">
              <mc:Choice xmlns:v="urn:schemas-microsoft-com:vml" Requires="v">
                <p:oleObj spid="_x0000_s20488" name="Chart" r:id="rId7" imgW="4572039" imgH="5143616" progId="MSGraph.Chart.8">
                  <p:embed followColorScheme="full"/>
                </p:oleObj>
              </mc:Choice>
              <mc:Fallback>
                <p:oleObj name="Chart" r:id="rId7" imgW="4572039" imgH="5143616" progId="MSGraph.Chart.8">
                  <p:embed followColorScheme="full"/>
                  <p:pic>
                    <p:nvPicPr>
                      <p:cNvPr id="0" name=""/>
                      <p:cNvPicPr/>
                      <p:nvPr/>
                    </p:nvPicPr>
                    <p:blipFill>
                      <a:blip r:embed="rId8"/>
                      <a:stretch>
                        <a:fillRect/>
                      </a:stretch>
                    </p:blipFill>
                    <p:spPr>
                      <a:xfrm>
                        <a:off x="4508500" y="1973754"/>
                        <a:ext cx="4239951" cy="4769945"/>
                      </a:xfrm>
                      <a:prstGeom prst="rect">
                        <a:avLst/>
                      </a:prstGeom>
                    </p:spPr>
                  </p:pic>
                </p:oleObj>
              </mc:Fallback>
            </mc:AlternateContent>
          </a:graphicData>
        </a:graphic>
      </p:graphicFrame>
      <p:pic>
        <p:nvPicPr>
          <p:cNvPr id="5" name="Picture 4" descr="Screen Shot 2013-02-08 at 3.38.5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0998" y="1636521"/>
            <a:ext cx="4011316" cy="674469"/>
          </a:xfrm>
          <a:prstGeom prst="rect">
            <a:avLst/>
          </a:prstGeom>
        </p:spPr>
      </p:pic>
      <p:sp>
        <p:nvSpPr>
          <p:cNvPr id="6" name="CAI1"/>
          <p:cNvSpPr/>
          <p:nvPr>
            <p:custDataLst>
              <p:tags r:id="rId5"/>
            </p:custDataLst>
          </p:nvPr>
        </p:nvSpPr>
        <p:spPr>
          <a:xfrm rot="10800000">
            <a:off x="526038" y="2844904"/>
            <a:ext cx="393700" cy="3937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67848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625" y="274125"/>
            <a:ext cx="8494232" cy="584776"/>
          </a:xfrm>
          <a:prstGeom prst="rect">
            <a:avLst/>
          </a:prstGeom>
          <a:noFill/>
        </p:spPr>
        <p:txBody>
          <a:bodyPr wrap="none" rtlCol="0">
            <a:spAutoFit/>
          </a:bodyPr>
          <a:lstStyle/>
          <a:p>
            <a:r>
              <a:rPr lang="en-US" sz="3200" dirty="0" smtClean="0"/>
              <a:t>Duplicated recessive “epistasis” - or - the 9:7 ratio</a:t>
            </a:r>
            <a:endParaRPr lang="en-US" sz="3200" dirty="0"/>
          </a:p>
        </p:txBody>
      </p:sp>
      <p:sp>
        <p:nvSpPr>
          <p:cNvPr id="3" name="TextBox 2"/>
          <p:cNvSpPr txBox="1"/>
          <p:nvPr/>
        </p:nvSpPr>
        <p:spPr>
          <a:xfrm>
            <a:off x="406597" y="965668"/>
            <a:ext cx="8499732" cy="1477328"/>
          </a:xfrm>
          <a:prstGeom prst="rect">
            <a:avLst/>
          </a:prstGeom>
          <a:noFill/>
        </p:spPr>
        <p:txBody>
          <a:bodyPr wrap="square" rtlCol="0">
            <a:spAutoFit/>
          </a:bodyPr>
          <a:lstStyle/>
          <a:p>
            <a:r>
              <a:rPr lang="en-US" dirty="0" smtClean="0"/>
              <a:t>two genes are in the same </a:t>
            </a:r>
            <a:r>
              <a:rPr lang="en-US" dirty="0"/>
              <a:t>p</a:t>
            </a:r>
            <a:r>
              <a:rPr lang="en-US" dirty="0" smtClean="0"/>
              <a:t>athway, and BOTH genes are required for the wild-type phenotype. There is no intermediate phenotype, so any individual that is homozygous recessive for one gene will have the same phenotype as the double homozygous mutant. The mutations are recessive, but either one results in a null phenotype (which is why its known as duplicated recessive). </a:t>
            </a:r>
            <a:endParaRPr lang="en-US" dirty="0"/>
          </a:p>
        </p:txBody>
      </p:sp>
      <p:pic>
        <p:nvPicPr>
          <p:cNvPr id="4" name="Picture 3" descr="Screen Shot 2013-02-08 at 5.14.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069" y="5074344"/>
            <a:ext cx="4141721" cy="1623846"/>
          </a:xfrm>
          <a:prstGeom prst="rect">
            <a:avLst/>
          </a:prstGeom>
        </p:spPr>
      </p:pic>
      <p:sp>
        <p:nvSpPr>
          <p:cNvPr id="5" name="TextBox 4"/>
          <p:cNvSpPr txBox="1"/>
          <p:nvPr/>
        </p:nvSpPr>
        <p:spPr>
          <a:xfrm>
            <a:off x="2411317" y="2489021"/>
            <a:ext cx="2161751" cy="2031325"/>
          </a:xfrm>
          <a:prstGeom prst="rect">
            <a:avLst/>
          </a:prstGeom>
          <a:noFill/>
        </p:spPr>
        <p:txBody>
          <a:bodyPr wrap="square" rtlCol="0">
            <a:spAutoFit/>
          </a:bodyPr>
          <a:lstStyle/>
          <a:p>
            <a:r>
              <a:rPr lang="en-US" dirty="0" smtClean="0"/>
              <a:t>example from your text, the blue flowered harebell – synthesis of the blue pigment requires the activity of both genes</a:t>
            </a:r>
            <a:endParaRPr lang="en-US" dirty="0"/>
          </a:p>
        </p:txBody>
      </p:sp>
      <p:sp>
        <p:nvSpPr>
          <p:cNvPr id="6" name="TextBox 5"/>
          <p:cNvSpPr txBox="1"/>
          <p:nvPr/>
        </p:nvSpPr>
        <p:spPr>
          <a:xfrm>
            <a:off x="4789973" y="2885049"/>
            <a:ext cx="3707911" cy="646331"/>
          </a:xfrm>
          <a:prstGeom prst="rect">
            <a:avLst/>
          </a:prstGeom>
          <a:noFill/>
        </p:spPr>
        <p:txBody>
          <a:bodyPr wrap="square" rtlCol="0">
            <a:spAutoFit/>
          </a:bodyPr>
          <a:lstStyle/>
          <a:p>
            <a:r>
              <a:rPr lang="en-US" dirty="0" smtClean="0"/>
              <a:t>the ratio that characterizes duplicated recessive epistasis is: 9:7</a:t>
            </a:r>
            <a:endParaRPr lang="en-US" dirty="0"/>
          </a:p>
        </p:txBody>
      </p:sp>
      <p:pic>
        <p:nvPicPr>
          <p:cNvPr id="8" name="Picture 2" descr="unnumbered_06_p223"/>
          <p:cNvPicPr>
            <a:picLocks noChangeAspect="1" noChangeArrowheads="1"/>
          </p:cNvPicPr>
          <p:nvPr/>
        </p:nvPicPr>
        <p:blipFill rotWithShape="1">
          <a:blip r:embed="rId4">
            <a:extLst>
              <a:ext uri="{28A0092B-C50C-407E-A947-70E740481C1C}">
                <a14:useLocalDpi xmlns:a14="http://schemas.microsoft.com/office/drawing/2010/main" val="0"/>
              </a:ext>
            </a:extLst>
          </a:blip>
          <a:srcRect r="10139" b="9546"/>
          <a:stretch/>
        </p:blipFill>
        <p:spPr bwMode="auto">
          <a:xfrm>
            <a:off x="460188" y="2566686"/>
            <a:ext cx="1951130" cy="202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10" name="Straight Arrow Connector 9"/>
          <p:cNvCxnSpPr>
            <a:stCxn id="11" idx="3"/>
          </p:cNvCxnSpPr>
          <p:nvPr/>
        </p:nvCxnSpPr>
        <p:spPr>
          <a:xfrm>
            <a:off x="5742042" y="4322852"/>
            <a:ext cx="16105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52669" y="4184352"/>
            <a:ext cx="989373" cy="276999"/>
          </a:xfrm>
          <a:prstGeom prst="rect">
            <a:avLst/>
          </a:prstGeom>
          <a:noFill/>
        </p:spPr>
        <p:txBody>
          <a:bodyPr wrap="none" rtlCol="0">
            <a:spAutoFit/>
          </a:bodyPr>
          <a:lstStyle/>
          <a:p>
            <a:r>
              <a:rPr lang="en-US" sz="1200" dirty="0" smtClean="0"/>
              <a:t>Compound X</a:t>
            </a:r>
            <a:endParaRPr lang="en-US" sz="1200" dirty="0"/>
          </a:p>
        </p:txBody>
      </p:sp>
      <p:cxnSp>
        <p:nvCxnSpPr>
          <p:cNvPr id="13" name="Curved Connector 12"/>
          <p:cNvCxnSpPr/>
          <p:nvPr/>
        </p:nvCxnSpPr>
        <p:spPr>
          <a:xfrm>
            <a:off x="6270517" y="3946849"/>
            <a:ext cx="802637" cy="37600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flipV="1">
            <a:off x="6263692" y="4305578"/>
            <a:ext cx="802637" cy="37600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666074" y="3820526"/>
            <a:ext cx="681597" cy="276999"/>
          </a:xfrm>
          <a:prstGeom prst="rect">
            <a:avLst/>
          </a:prstGeom>
          <a:noFill/>
        </p:spPr>
        <p:txBody>
          <a:bodyPr wrap="none" rtlCol="0">
            <a:spAutoFit/>
          </a:bodyPr>
          <a:lstStyle/>
          <a:p>
            <a:r>
              <a:rPr lang="en-US" sz="1200" dirty="0" smtClean="0"/>
              <a:t>Gene r+</a:t>
            </a:r>
            <a:endParaRPr lang="en-US" sz="1200" dirty="0"/>
          </a:p>
        </p:txBody>
      </p:sp>
      <p:sp>
        <p:nvSpPr>
          <p:cNvPr id="18" name="TextBox 17"/>
          <p:cNvSpPr txBox="1"/>
          <p:nvPr/>
        </p:nvSpPr>
        <p:spPr>
          <a:xfrm>
            <a:off x="5635708" y="4543079"/>
            <a:ext cx="702436" cy="276999"/>
          </a:xfrm>
          <a:prstGeom prst="rect">
            <a:avLst/>
          </a:prstGeom>
          <a:noFill/>
        </p:spPr>
        <p:txBody>
          <a:bodyPr wrap="none" rtlCol="0">
            <a:spAutoFit/>
          </a:bodyPr>
          <a:lstStyle/>
          <a:p>
            <a:r>
              <a:rPr lang="en-US" sz="1200" dirty="0" smtClean="0"/>
              <a:t>Gene a+</a:t>
            </a:r>
            <a:endParaRPr lang="en-US" sz="1200" dirty="0"/>
          </a:p>
        </p:txBody>
      </p:sp>
      <p:sp>
        <p:nvSpPr>
          <p:cNvPr id="20" name="TextBox 19"/>
          <p:cNvSpPr txBox="1"/>
          <p:nvPr/>
        </p:nvSpPr>
        <p:spPr>
          <a:xfrm>
            <a:off x="7352558" y="4097525"/>
            <a:ext cx="702628" cy="461665"/>
          </a:xfrm>
          <a:prstGeom prst="rect">
            <a:avLst/>
          </a:prstGeom>
          <a:noFill/>
        </p:spPr>
        <p:txBody>
          <a:bodyPr wrap="none" rtlCol="0">
            <a:spAutoFit/>
          </a:bodyPr>
          <a:lstStyle/>
          <a:p>
            <a:r>
              <a:rPr lang="en-US" sz="1200" dirty="0" smtClean="0"/>
              <a:t>Blue</a:t>
            </a:r>
          </a:p>
          <a:p>
            <a:r>
              <a:rPr lang="en-US" sz="1200" dirty="0" smtClean="0"/>
              <a:t>pigment</a:t>
            </a:r>
            <a:endParaRPr lang="en-US" sz="1200" dirty="0"/>
          </a:p>
        </p:txBody>
      </p:sp>
      <p:pic>
        <p:nvPicPr>
          <p:cNvPr id="2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0492" t="7417"/>
          <a:stretch/>
        </p:blipFill>
        <p:spPr bwMode="auto">
          <a:xfrm>
            <a:off x="980139" y="4749139"/>
            <a:ext cx="2817420" cy="2157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7866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lstStyle/>
          <a:p>
            <a:r>
              <a:rPr lang="en-US" dirty="0" smtClean="0"/>
              <a:t>Which is the </a:t>
            </a:r>
            <a:r>
              <a:rPr lang="en-US" dirty="0" err="1" smtClean="0"/>
              <a:t>epistatic</a:t>
            </a:r>
            <a:r>
              <a:rPr lang="en-US" dirty="0" smtClean="0"/>
              <a:t> gene?</a:t>
            </a:r>
            <a:endParaRPr lang="en-US" dirty="0"/>
          </a:p>
        </p:txBody>
      </p:sp>
      <p:sp>
        <p:nvSpPr>
          <p:cNvPr id="3" name="TPAnswers"/>
          <p:cNvSpPr>
            <a:spLocks noGrp="1"/>
          </p:cNvSpPr>
          <p:nvPr>
            <p:ph type="body" idx="1"/>
            <p:custDataLst>
              <p:tags r:id="rId3"/>
            </p:custDataLst>
          </p:nvPr>
        </p:nvSpPr>
        <p:spPr>
          <a:xfrm>
            <a:off x="457200" y="2827176"/>
            <a:ext cx="4114800" cy="3298987"/>
          </a:xfrm>
        </p:spPr>
        <p:txBody>
          <a:bodyPr>
            <a:normAutofit lnSpcReduction="10000"/>
          </a:bodyPr>
          <a:lstStyle/>
          <a:p>
            <a:pPr marL="514350" indent="-514350">
              <a:buFont typeface="Arial"/>
              <a:buAutoNum type="alphaUcPeriod"/>
            </a:pPr>
            <a:r>
              <a:rPr lang="en-US" dirty="0" smtClean="0"/>
              <a:t>Gene r+</a:t>
            </a:r>
          </a:p>
          <a:p>
            <a:pPr marL="514350" indent="-514350">
              <a:buFont typeface="Arial"/>
              <a:buAutoNum type="alphaUcPeriod"/>
            </a:pPr>
            <a:r>
              <a:rPr lang="en-US" dirty="0" smtClean="0"/>
              <a:t>Gene a+</a:t>
            </a:r>
          </a:p>
          <a:p>
            <a:pPr marL="514350" indent="-514350">
              <a:buFont typeface="Arial"/>
              <a:buAutoNum type="alphaUcPeriod"/>
            </a:pPr>
            <a:r>
              <a:rPr lang="en-US" dirty="0" smtClean="0"/>
              <a:t>Neither</a:t>
            </a:r>
          </a:p>
          <a:p>
            <a:pPr marL="514350" indent="-514350">
              <a:buFont typeface="Arial"/>
              <a:buAutoNum type="alphaUcPeriod"/>
            </a:pPr>
            <a:r>
              <a:rPr lang="en-US" dirty="0" smtClean="0"/>
              <a:t>It cannot be determined from this information</a:t>
            </a:r>
            <a:endParaRPr lang="en-US" dirty="0"/>
          </a:p>
        </p:txBody>
      </p:sp>
      <p:graphicFrame>
        <p:nvGraphicFramePr>
          <p:cNvPr id="4" name="TPChart"/>
          <p:cNvGraphicFramePr>
            <a:graphicFrameLocks noChangeAspect="1"/>
          </p:cNvGraphicFramePr>
          <p:nvPr>
            <p:custDataLst>
              <p:tags r:id="rId4"/>
            </p:custDataLst>
            <p:extLst/>
          </p:nvPr>
        </p:nvGraphicFramePr>
        <p:xfrm>
          <a:off x="4508500" y="1906578"/>
          <a:ext cx="4299663" cy="4837121"/>
        </p:xfrm>
        <a:graphic>
          <a:graphicData uri="http://schemas.openxmlformats.org/presentationml/2006/ole">
            <mc:AlternateContent xmlns:mc="http://schemas.openxmlformats.org/markup-compatibility/2006">
              <mc:Choice xmlns:v="urn:schemas-microsoft-com:vml" Requires="v">
                <p:oleObj spid="_x0000_s21511" name="Chart" r:id="rId7" imgW="4572039" imgH="5143616" progId="MSGraph.Chart.8">
                  <p:embed followColorScheme="full"/>
                </p:oleObj>
              </mc:Choice>
              <mc:Fallback>
                <p:oleObj name="Chart" r:id="rId7" imgW="4572039" imgH="5143616" progId="MSGraph.Chart.8">
                  <p:embed followColorScheme="full"/>
                  <p:pic>
                    <p:nvPicPr>
                      <p:cNvPr id="0" name=""/>
                      <p:cNvPicPr/>
                      <p:nvPr/>
                    </p:nvPicPr>
                    <p:blipFill>
                      <a:blip r:embed="rId8"/>
                      <a:stretch>
                        <a:fillRect/>
                      </a:stretch>
                    </p:blipFill>
                    <p:spPr>
                      <a:xfrm>
                        <a:off x="4508500" y="1906578"/>
                        <a:ext cx="4299663" cy="4837121"/>
                      </a:xfrm>
                      <a:prstGeom prst="rect">
                        <a:avLst/>
                      </a:prstGeom>
                    </p:spPr>
                  </p:pic>
                </p:oleObj>
              </mc:Fallback>
            </mc:AlternateContent>
          </a:graphicData>
        </a:graphic>
      </p:graphicFrame>
      <p:cxnSp>
        <p:nvCxnSpPr>
          <p:cNvPr id="5" name="Straight Arrow Connector 4"/>
          <p:cNvCxnSpPr>
            <a:stCxn id="6" idx="3"/>
          </p:cNvCxnSpPr>
          <p:nvPr/>
        </p:nvCxnSpPr>
        <p:spPr>
          <a:xfrm>
            <a:off x="2709593" y="2094582"/>
            <a:ext cx="16105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720220" y="1956082"/>
            <a:ext cx="989373" cy="276999"/>
          </a:xfrm>
          <a:prstGeom prst="rect">
            <a:avLst/>
          </a:prstGeom>
          <a:noFill/>
        </p:spPr>
        <p:txBody>
          <a:bodyPr wrap="none" rtlCol="0">
            <a:spAutoFit/>
          </a:bodyPr>
          <a:lstStyle/>
          <a:p>
            <a:r>
              <a:rPr lang="en-US" sz="1200" dirty="0" smtClean="0"/>
              <a:t>Compound X</a:t>
            </a:r>
            <a:endParaRPr lang="en-US" sz="1200" dirty="0"/>
          </a:p>
        </p:txBody>
      </p:sp>
      <p:cxnSp>
        <p:nvCxnSpPr>
          <p:cNvPr id="7" name="Curved Connector 6"/>
          <p:cNvCxnSpPr/>
          <p:nvPr/>
        </p:nvCxnSpPr>
        <p:spPr>
          <a:xfrm>
            <a:off x="3238068" y="1718579"/>
            <a:ext cx="802637" cy="37600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Curved Connector 7"/>
          <p:cNvCxnSpPr/>
          <p:nvPr/>
        </p:nvCxnSpPr>
        <p:spPr>
          <a:xfrm flipV="1">
            <a:off x="3231243" y="2077308"/>
            <a:ext cx="802637" cy="37600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633625" y="1592256"/>
            <a:ext cx="681597" cy="276999"/>
          </a:xfrm>
          <a:prstGeom prst="rect">
            <a:avLst/>
          </a:prstGeom>
          <a:noFill/>
        </p:spPr>
        <p:txBody>
          <a:bodyPr wrap="none" rtlCol="0">
            <a:spAutoFit/>
          </a:bodyPr>
          <a:lstStyle/>
          <a:p>
            <a:r>
              <a:rPr lang="en-US" sz="1200" dirty="0" smtClean="0"/>
              <a:t>Gene r+</a:t>
            </a:r>
            <a:endParaRPr lang="en-US" sz="1200" dirty="0"/>
          </a:p>
        </p:txBody>
      </p:sp>
      <p:sp>
        <p:nvSpPr>
          <p:cNvPr id="10" name="TextBox 9"/>
          <p:cNvSpPr txBox="1"/>
          <p:nvPr/>
        </p:nvSpPr>
        <p:spPr>
          <a:xfrm>
            <a:off x="2603259" y="2314809"/>
            <a:ext cx="702436" cy="276999"/>
          </a:xfrm>
          <a:prstGeom prst="rect">
            <a:avLst/>
          </a:prstGeom>
          <a:noFill/>
        </p:spPr>
        <p:txBody>
          <a:bodyPr wrap="none" rtlCol="0">
            <a:spAutoFit/>
          </a:bodyPr>
          <a:lstStyle/>
          <a:p>
            <a:r>
              <a:rPr lang="en-US" sz="1200" dirty="0" smtClean="0"/>
              <a:t>Gene a+</a:t>
            </a:r>
            <a:endParaRPr lang="en-US" sz="1200" dirty="0"/>
          </a:p>
        </p:txBody>
      </p:sp>
      <p:sp>
        <p:nvSpPr>
          <p:cNvPr id="11" name="TextBox 10"/>
          <p:cNvSpPr txBox="1"/>
          <p:nvPr/>
        </p:nvSpPr>
        <p:spPr>
          <a:xfrm>
            <a:off x="4320109" y="1869255"/>
            <a:ext cx="702628" cy="461665"/>
          </a:xfrm>
          <a:prstGeom prst="rect">
            <a:avLst/>
          </a:prstGeom>
          <a:noFill/>
        </p:spPr>
        <p:txBody>
          <a:bodyPr wrap="none" rtlCol="0">
            <a:spAutoFit/>
          </a:bodyPr>
          <a:lstStyle/>
          <a:p>
            <a:r>
              <a:rPr lang="en-US" sz="1200" dirty="0" smtClean="0"/>
              <a:t>Blue</a:t>
            </a:r>
          </a:p>
          <a:p>
            <a:r>
              <a:rPr lang="en-US" sz="1200" dirty="0" smtClean="0"/>
              <a:t>pigment</a:t>
            </a:r>
            <a:endParaRPr lang="en-US" sz="1200" dirty="0"/>
          </a:p>
        </p:txBody>
      </p:sp>
      <p:sp>
        <p:nvSpPr>
          <p:cNvPr id="13" name="CAI1"/>
          <p:cNvSpPr/>
          <p:nvPr>
            <p:custDataLst>
              <p:tags r:id="rId5"/>
            </p:custDataLst>
          </p:nvPr>
        </p:nvSpPr>
        <p:spPr>
          <a:xfrm rot="10800000">
            <a:off x="111760" y="3992190"/>
            <a:ext cx="431800" cy="4318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407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778" y="284406"/>
            <a:ext cx="3353402" cy="584776"/>
          </a:xfrm>
          <a:prstGeom prst="rect">
            <a:avLst/>
          </a:prstGeom>
          <a:noFill/>
        </p:spPr>
        <p:txBody>
          <a:bodyPr wrap="none" rtlCol="0">
            <a:spAutoFit/>
          </a:bodyPr>
          <a:lstStyle/>
          <a:p>
            <a:r>
              <a:rPr lang="en-US" sz="3200" dirty="0" smtClean="0"/>
              <a:t>Dominant Epistasis</a:t>
            </a:r>
            <a:endParaRPr lang="en-US" sz="3200" dirty="0"/>
          </a:p>
        </p:txBody>
      </p:sp>
      <p:sp>
        <p:nvSpPr>
          <p:cNvPr id="3" name="TextBox 2"/>
          <p:cNvSpPr txBox="1"/>
          <p:nvPr/>
        </p:nvSpPr>
        <p:spPr>
          <a:xfrm>
            <a:off x="809936" y="795562"/>
            <a:ext cx="7768029" cy="923330"/>
          </a:xfrm>
          <a:prstGeom prst="rect">
            <a:avLst/>
          </a:prstGeom>
          <a:noFill/>
        </p:spPr>
        <p:txBody>
          <a:bodyPr wrap="square" rtlCol="0">
            <a:spAutoFit/>
          </a:bodyPr>
          <a:lstStyle/>
          <a:p>
            <a:r>
              <a:rPr lang="en-US" dirty="0" smtClean="0"/>
              <a:t>Similar is theory to recessive epistasis, except that the mutant alleles for both mutations are </a:t>
            </a:r>
            <a:r>
              <a:rPr lang="en-US" b="1" u="sng" dirty="0" smtClean="0"/>
              <a:t>dominant</a:t>
            </a:r>
          </a:p>
          <a:p>
            <a:r>
              <a:rPr lang="en-US" dirty="0" smtClean="0"/>
              <a:t>Still, the gene that is upstream will be </a:t>
            </a:r>
            <a:r>
              <a:rPr lang="en-US" dirty="0" err="1" smtClean="0"/>
              <a:t>epistatic</a:t>
            </a:r>
            <a:r>
              <a:rPr lang="en-US" dirty="0" smtClean="0"/>
              <a:t> to the gene that is downstream</a:t>
            </a:r>
            <a:endParaRPr lang="en-US" dirty="0"/>
          </a:p>
        </p:txBody>
      </p:sp>
      <p:sp>
        <p:nvSpPr>
          <p:cNvPr id="4" name="TextBox 3"/>
          <p:cNvSpPr txBox="1"/>
          <p:nvPr/>
        </p:nvSpPr>
        <p:spPr>
          <a:xfrm>
            <a:off x="349742" y="1755702"/>
            <a:ext cx="4252168" cy="4801315"/>
          </a:xfrm>
          <a:prstGeom prst="rect">
            <a:avLst/>
          </a:prstGeom>
          <a:noFill/>
        </p:spPr>
        <p:txBody>
          <a:bodyPr wrap="square" rtlCol="0">
            <a:spAutoFit/>
          </a:bodyPr>
          <a:lstStyle/>
          <a:p>
            <a:r>
              <a:rPr lang="en-US" dirty="0" smtClean="0"/>
              <a:t>In the example in your text, </a:t>
            </a:r>
            <a:r>
              <a:rPr lang="en-US" dirty="0" err="1" smtClean="0"/>
              <a:t>pg</a:t>
            </a:r>
            <a:r>
              <a:rPr lang="en-US" dirty="0" smtClean="0"/>
              <a:t> 230:</a:t>
            </a:r>
          </a:p>
          <a:p>
            <a:endParaRPr lang="en-US" dirty="0"/>
          </a:p>
          <a:p>
            <a:r>
              <a:rPr lang="en-US" dirty="0" smtClean="0"/>
              <a:t>W is a dominant mutant allele that prevents pigment from being deposited in the main petal of the flower (therefore, for pigment to be present in the main petal, the genotype must be </a:t>
            </a:r>
            <a:r>
              <a:rPr lang="en-US" dirty="0" err="1" smtClean="0"/>
              <a:t>ww</a:t>
            </a:r>
            <a:r>
              <a:rPr lang="en-US" dirty="0" smtClean="0"/>
              <a:t>, otherwise the flower is white)</a:t>
            </a:r>
          </a:p>
          <a:p>
            <a:endParaRPr lang="en-US" dirty="0"/>
          </a:p>
          <a:p>
            <a:r>
              <a:rPr lang="en-US" dirty="0" smtClean="0"/>
              <a:t>D is a dominant mutant allele that results in a darker than normal pigment</a:t>
            </a:r>
          </a:p>
          <a:p>
            <a:r>
              <a:rPr lang="en-US" dirty="0" smtClean="0"/>
              <a:t>(</a:t>
            </a:r>
            <a:r>
              <a:rPr lang="en-US" dirty="0" err="1" smtClean="0"/>
              <a:t>dd</a:t>
            </a:r>
            <a:r>
              <a:rPr lang="en-US" dirty="0" smtClean="0"/>
              <a:t> results in light color flowers)</a:t>
            </a:r>
          </a:p>
          <a:p>
            <a:endParaRPr lang="en-US" dirty="0"/>
          </a:p>
          <a:p>
            <a:r>
              <a:rPr lang="en-US" dirty="0" smtClean="0"/>
              <a:t>So, when a W allele is present, the flowers will be white, regardless of whether the dark pigment (D - ) or the light pigment (</a:t>
            </a:r>
            <a:r>
              <a:rPr lang="en-US" dirty="0" err="1" smtClean="0"/>
              <a:t>dd</a:t>
            </a:r>
            <a:r>
              <a:rPr lang="en-US" dirty="0" smtClean="0"/>
              <a:t>) is made</a:t>
            </a:r>
            <a:endParaRPr lang="en-US" dirty="0"/>
          </a:p>
        </p:txBody>
      </p:sp>
      <p:pic>
        <p:nvPicPr>
          <p:cNvPr id="5" name="Picture 4" descr="Screen Shot 2013-02-08 at 5.08.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165" y="3408887"/>
            <a:ext cx="3987800" cy="1536700"/>
          </a:xfrm>
          <a:prstGeom prst="rect">
            <a:avLst/>
          </a:prstGeom>
        </p:spPr>
      </p:pic>
      <p:sp>
        <p:nvSpPr>
          <p:cNvPr id="6" name="TextBox 5"/>
          <p:cNvSpPr txBox="1"/>
          <p:nvPr/>
        </p:nvSpPr>
        <p:spPr>
          <a:xfrm>
            <a:off x="4749174" y="5429346"/>
            <a:ext cx="4086498" cy="923330"/>
          </a:xfrm>
          <a:prstGeom prst="rect">
            <a:avLst/>
          </a:prstGeom>
          <a:noFill/>
        </p:spPr>
        <p:txBody>
          <a:bodyPr wrap="square" rtlCol="0">
            <a:spAutoFit/>
          </a:bodyPr>
          <a:lstStyle/>
          <a:p>
            <a:r>
              <a:rPr lang="en-US" dirty="0" smtClean="0">
                <a:solidFill>
                  <a:srgbClr val="FF0000"/>
                </a:solidFill>
              </a:rPr>
              <a:t>The ratio of phenotypes that characterizes dominant epistasis in F2 offspring from dihybrid cross is    12:3:1</a:t>
            </a:r>
            <a:endParaRPr lang="en-US" dirty="0">
              <a:solidFill>
                <a:srgbClr val="FF0000"/>
              </a:solidFill>
            </a:endParaRPr>
          </a:p>
        </p:txBody>
      </p:sp>
      <p:pic>
        <p:nvPicPr>
          <p:cNvPr id="7" name="Picture 2" descr="figure_06_18"/>
          <p:cNvPicPr>
            <a:picLocks noChangeAspect="1" noChangeArrowheads="1"/>
          </p:cNvPicPr>
          <p:nvPr/>
        </p:nvPicPr>
        <p:blipFill rotWithShape="1">
          <a:blip r:embed="rId4">
            <a:extLst>
              <a:ext uri="{28A0092B-C50C-407E-A947-70E740481C1C}">
                <a14:useLocalDpi xmlns:a14="http://schemas.microsoft.com/office/drawing/2010/main" val="0"/>
              </a:ext>
            </a:extLst>
          </a:blip>
          <a:srcRect t="10416" b="15326"/>
          <a:stretch/>
        </p:blipFill>
        <p:spPr bwMode="auto">
          <a:xfrm>
            <a:off x="5233628" y="1976562"/>
            <a:ext cx="2681662" cy="148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673475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0"/>
            <a:ext cx="8229600" cy="1143000"/>
          </a:xfrm>
        </p:spPr>
        <p:txBody>
          <a:bodyPr/>
          <a:lstStyle/>
          <a:p>
            <a:r>
              <a:rPr lang="en-US" dirty="0" smtClean="0"/>
              <a:t>Which is the </a:t>
            </a:r>
            <a:r>
              <a:rPr lang="en-US" dirty="0" err="1" smtClean="0"/>
              <a:t>epistatic</a:t>
            </a:r>
            <a:r>
              <a:rPr lang="en-US" dirty="0" smtClean="0"/>
              <a:t> gene?</a:t>
            </a:r>
            <a:endParaRPr lang="en-US" dirty="0"/>
          </a:p>
        </p:txBody>
      </p:sp>
      <p:sp>
        <p:nvSpPr>
          <p:cNvPr id="3" name="TPAnswers"/>
          <p:cNvSpPr>
            <a:spLocks noGrp="1"/>
          </p:cNvSpPr>
          <p:nvPr>
            <p:ph type="body" idx="1"/>
            <p:custDataLst>
              <p:tags r:id="rId3"/>
            </p:custDataLst>
          </p:nvPr>
        </p:nvSpPr>
        <p:spPr>
          <a:xfrm>
            <a:off x="457200" y="1090572"/>
            <a:ext cx="4114800" cy="4525963"/>
          </a:xfrm>
        </p:spPr>
        <p:txBody>
          <a:bodyPr/>
          <a:lstStyle/>
          <a:p>
            <a:pPr marL="514350" indent="-514350">
              <a:buFont typeface="Arial"/>
              <a:buAutoNum type="alphaUcPeriod"/>
            </a:pPr>
            <a:r>
              <a:rPr lang="en-US" dirty="0" smtClean="0"/>
              <a:t>Gene d</a:t>
            </a:r>
          </a:p>
          <a:p>
            <a:pPr marL="514350" indent="-514350">
              <a:buFont typeface="Arial"/>
              <a:buAutoNum type="alphaUcPeriod"/>
            </a:pPr>
            <a:r>
              <a:rPr lang="en-US" dirty="0" smtClean="0"/>
              <a:t>Gene w</a:t>
            </a:r>
          </a:p>
          <a:p>
            <a:pPr marL="514350" indent="-514350">
              <a:buFont typeface="Arial"/>
              <a:buAutoNum type="alphaUcPeriod"/>
            </a:pPr>
            <a:r>
              <a:rPr lang="en-US" dirty="0" smtClean="0"/>
              <a:t>Neither</a:t>
            </a:r>
          </a:p>
          <a:p>
            <a:pPr marL="514350" indent="-514350">
              <a:buFont typeface="Arial"/>
              <a:buAutoNum type="alphaUcPeriod"/>
            </a:pPr>
            <a:r>
              <a:rPr lang="en-US" dirty="0" smtClean="0"/>
              <a:t>It cannot be determined from this information</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54382901"/>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28678" name="Chart" r:id="rId7" imgW="4572039" imgH="5143616" progId="MSGraph.Chart.8">
                  <p:embed followColorScheme="full"/>
                </p:oleObj>
              </mc:Choice>
              <mc:Fallback>
                <p:oleObj name="Chart" r:id="rId7" imgW="4572039" imgH="5143616" progId="MSGraph.Chart.8">
                  <p:embed followColorScheme="full"/>
                  <p:pic>
                    <p:nvPicPr>
                      <p:cNvPr id="0" name=""/>
                      <p:cNvPicPr/>
                      <p:nvPr/>
                    </p:nvPicPr>
                    <p:blipFill>
                      <a:blip r:embed="rId8"/>
                      <a:stretch>
                        <a:fillRect/>
                      </a:stretch>
                    </p:blipFill>
                    <p:spPr>
                      <a:xfrm>
                        <a:off x="4508500" y="1600200"/>
                        <a:ext cx="4572000" cy="5143500"/>
                      </a:xfrm>
                      <a:prstGeom prst="rect">
                        <a:avLst/>
                      </a:prstGeom>
                    </p:spPr>
                  </p:pic>
                </p:oleObj>
              </mc:Fallback>
            </mc:AlternateContent>
          </a:graphicData>
        </a:graphic>
      </p:graphicFrame>
      <p:pic>
        <p:nvPicPr>
          <p:cNvPr id="5" name="Picture 4" descr="Screen Shot 2013-02-08 at 5.08.55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868" y="5616535"/>
            <a:ext cx="2661920" cy="1025772"/>
          </a:xfrm>
          <a:prstGeom prst="rect">
            <a:avLst/>
          </a:prstGeom>
        </p:spPr>
      </p:pic>
      <p:pic>
        <p:nvPicPr>
          <p:cNvPr id="6" name="Picture 2" descr="figure_06_18"/>
          <p:cNvPicPr>
            <a:picLocks noChangeAspect="1" noChangeArrowheads="1"/>
          </p:cNvPicPr>
          <p:nvPr/>
        </p:nvPicPr>
        <p:blipFill rotWithShape="1">
          <a:blip r:embed="rId10">
            <a:extLst>
              <a:ext uri="{28A0092B-C50C-407E-A947-70E740481C1C}">
                <a14:useLocalDpi xmlns:a14="http://schemas.microsoft.com/office/drawing/2010/main" val="0"/>
              </a:ext>
            </a:extLst>
          </a:blip>
          <a:srcRect t="10416" b="15326"/>
          <a:stretch/>
        </p:blipFill>
        <p:spPr bwMode="auto">
          <a:xfrm>
            <a:off x="1178560" y="4419601"/>
            <a:ext cx="2164730" cy="119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CAI1"/>
          <p:cNvSpPr/>
          <p:nvPr>
            <p:custDataLst>
              <p:tags r:id="rId5"/>
            </p:custDataLst>
          </p:nvPr>
        </p:nvSpPr>
        <p:spPr>
          <a:xfrm rot="10800000">
            <a:off x="81280" y="1780605"/>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34906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1588" y="243428"/>
            <a:ext cx="7023526" cy="584775"/>
          </a:xfrm>
          <a:prstGeom prst="rect">
            <a:avLst/>
          </a:prstGeom>
          <a:noFill/>
        </p:spPr>
        <p:txBody>
          <a:bodyPr wrap="none" rtlCol="0">
            <a:spAutoFit/>
          </a:bodyPr>
          <a:lstStyle/>
          <a:p>
            <a:r>
              <a:rPr lang="en-US" sz="3200" dirty="0" smtClean="0"/>
              <a:t>Duplicate Gene “epistasis”: the 15:1 ratio</a:t>
            </a:r>
            <a:endParaRPr lang="en-US" sz="3200" dirty="0"/>
          </a:p>
        </p:txBody>
      </p:sp>
      <p:sp>
        <p:nvSpPr>
          <p:cNvPr id="3" name="TextBox 2"/>
          <p:cNvSpPr txBox="1"/>
          <p:nvPr/>
        </p:nvSpPr>
        <p:spPr>
          <a:xfrm>
            <a:off x="441784" y="920227"/>
            <a:ext cx="8393888" cy="3693319"/>
          </a:xfrm>
          <a:prstGeom prst="rect">
            <a:avLst/>
          </a:prstGeom>
          <a:noFill/>
        </p:spPr>
        <p:txBody>
          <a:bodyPr wrap="square" rtlCol="0">
            <a:spAutoFit/>
          </a:bodyPr>
          <a:lstStyle/>
          <a:p>
            <a:r>
              <a:rPr lang="en-US" dirty="0" smtClean="0"/>
              <a:t>For two functionally redundant genes, whenever any of the two dominant alleles is present, the phenotype will be seen. Thus, the only individual from a dihybrid cross that will be a different genotype will be the </a:t>
            </a:r>
            <a:r>
              <a:rPr lang="en-US" dirty="0" err="1" smtClean="0"/>
              <a:t>aabb</a:t>
            </a:r>
            <a:r>
              <a:rPr lang="en-US" dirty="0" smtClean="0"/>
              <a:t> individual. </a:t>
            </a:r>
          </a:p>
          <a:p>
            <a:endParaRPr lang="en-US" dirty="0" smtClean="0"/>
          </a:p>
          <a:p>
            <a:r>
              <a:rPr lang="en-US" dirty="0" smtClean="0"/>
              <a:t>Therefore, the phenotypic ratio that characterizes Duplicated Dominant is 15:1</a:t>
            </a:r>
          </a:p>
          <a:p>
            <a:endParaRPr lang="en-US" dirty="0"/>
          </a:p>
          <a:p>
            <a:r>
              <a:rPr lang="en-US" dirty="0" smtClean="0"/>
              <a:t>Example: corn kernel color. Two enzymes both function to create corn color, and the single activity of either enzyme results in yellow kernels</a:t>
            </a:r>
          </a:p>
          <a:p>
            <a:endParaRPr lang="en-US" dirty="0"/>
          </a:p>
          <a:p>
            <a:r>
              <a:rPr lang="en-US" u="sng" dirty="0" err="1" smtClean="0"/>
              <a:t>geno</a:t>
            </a:r>
            <a:r>
              <a:rPr lang="en-US" u="sng" dirty="0" smtClean="0"/>
              <a:t>: 	 </a:t>
            </a:r>
            <a:r>
              <a:rPr lang="en-US" u="sng" dirty="0" err="1" smtClean="0"/>
              <a:t>pheno</a:t>
            </a:r>
            <a:r>
              <a:rPr lang="en-US" dirty="0" smtClean="0"/>
              <a:t>:</a:t>
            </a:r>
            <a:endParaRPr lang="en-US" dirty="0"/>
          </a:p>
          <a:p>
            <a:r>
              <a:rPr lang="en-US" dirty="0" smtClean="0"/>
              <a:t>A - - -  	wild type, yellow kernel</a:t>
            </a:r>
          </a:p>
          <a:p>
            <a:r>
              <a:rPr lang="en-US" dirty="0" smtClean="0"/>
              <a:t>- - B -  	 wild type, yellow kernel</a:t>
            </a:r>
          </a:p>
          <a:p>
            <a:r>
              <a:rPr lang="en-US" dirty="0" err="1" smtClean="0"/>
              <a:t>aabb</a:t>
            </a:r>
            <a:r>
              <a:rPr lang="en-US" dirty="0" smtClean="0"/>
              <a:t>   	 mutant, white kernel</a:t>
            </a:r>
            <a:endParaRPr lang="en-US" dirty="0"/>
          </a:p>
        </p:txBody>
      </p:sp>
      <p:pic>
        <p:nvPicPr>
          <p:cNvPr id="4" name="Picture 3" descr="Screen Shot 2013-02-08 at 5.29.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393" y="3939052"/>
            <a:ext cx="3500279" cy="2003172"/>
          </a:xfrm>
          <a:prstGeom prst="rect">
            <a:avLst/>
          </a:prstGeom>
        </p:spPr>
      </p:pic>
      <p:sp>
        <p:nvSpPr>
          <p:cNvPr id="5" name="TextBox 4"/>
          <p:cNvSpPr txBox="1"/>
          <p:nvPr/>
        </p:nvSpPr>
        <p:spPr>
          <a:xfrm>
            <a:off x="3680049" y="3640658"/>
            <a:ext cx="329838" cy="1040922"/>
          </a:xfrm>
          <a:prstGeom prst="rect">
            <a:avLst/>
          </a:prstGeom>
          <a:noFill/>
        </p:spPr>
        <p:txBody>
          <a:bodyPr wrap="none" rtlCol="0">
            <a:spAutoFit/>
          </a:bodyPr>
          <a:lstStyle/>
          <a:p>
            <a:r>
              <a:rPr lang="en-US" sz="3600" dirty="0" smtClean="0"/>
              <a:t>}</a:t>
            </a:r>
            <a:endParaRPr lang="en-US" sz="3600" dirty="0"/>
          </a:p>
        </p:txBody>
      </p:sp>
      <p:sp>
        <p:nvSpPr>
          <p:cNvPr id="6" name="TextBox 5"/>
          <p:cNvSpPr txBox="1"/>
          <p:nvPr/>
        </p:nvSpPr>
        <p:spPr>
          <a:xfrm>
            <a:off x="3919353" y="3821772"/>
            <a:ext cx="741797" cy="369332"/>
          </a:xfrm>
          <a:prstGeom prst="rect">
            <a:avLst/>
          </a:prstGeom>
          <a:noFill/>
        </p:spPr>
        <p:txBody>
          <a:bodyPr wrap="none" rtlCol="0">
            <a:spAutoFit/>
          </a:bodyPr>
          <a:lstStyle/>
          <a:p>
            <a:r>
              <a:rPr lang="en-US" dirty="0" smtClean="0"/>
              <a:t>15/16</a:t>
            </a:r>
            <a:endParaRPr lang="en-US" dirty="0"/>
          </a:p>
        </p:txBody>
      </p:sp>
      <p:sp>
        <p:nvSpPr>
          <p:cNvPr id="7" name="TextBox 6"/>
          <p:cNvSpPr txBox="1"/>
          <p:nvPr/>
        </p:nvSpPr>
        <p:spPr>
          <a:xfrm>
            <a:off x="3532566" y="4244214"/>
            <a:ext cx="624803" cy="369332"/>
          </a:xfrm>
          <a:prstGeom prst="rect">
            <a:avLst/>
          </a:prstGeom>
          <a:noFill/>
        </p:spPr>
        <p:txBody>
          <a:bodyPr wrap="none" rtlCol="0">
            <a:spAutoFit/>
          </a:bodyPr>
          <a:lstStyle/>
          <a:p>
            <a:r>
              <a:rPr lang="en-US" dirty="0" smtClean="0"/>
              <a:t>1/16</a:t>
            </a:r>
            <a:endParaRPr lang="en-US" dirty="0"/>
          </a:p>
        </p:txBody>
      </p:sp>
      <p:pic>
        <p:nvPicPr>
          <p:cNvPr id="8" name="Picture 7" descr="Screen Shot 2013-02-08 at 5.37.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77" y="4813338"/>
            <a:ext cx="2743876" cy="1795146"/>
          </a:xfrm>
          <a:prstGeom prst="rect">
            <a:avLst/>
          </a:prstGeom>
        </p:spPr>
      </p:pic>
    </p:spTree>
    <p:extLst>
      <p:ext uri="{BB962C8B-B14F-4D97-AF65-F5344CB8AC3E}">
        <p14:creationId xmlns:p14="http://schemas.microsoft.com/office/powerpoint/2010/main" val="3247176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lstStyle/>
          <a:p>
            <a:r>
              <a:rPr lang="en-US" dirty="0" smtClean="0"/>
              <a:t>Which is the </a:t>
            </a:r>
            <a:r>
              <a:rPr lang="en-US" dirty="0" err="1" smtClean="0"/>
              <a:t>epistatic</a:t>
            </a:r>
            <a:r>
              <a:rPr lang="en-US" dirty="0" smtClean="0"/>
              <a:t> gene?</a:t>
            </a:r>
            <a:endParaRPr lang="en-US" dirty="0"/>
          </a:p>
        </p:txBody>
      </p:sp>
      <p:sp>
        <p:nvSpPr>
          <p:cNvPr id="3" name="TPAnswers"/>
          <p:cNvSpPr>
            <a:spLocks noGrp="1"/>
          </p:cNvSpPr>
          <p:nvPr>
            <p:ph type="body" idx="1"/>
            <p:custDataLst>
              <p:tags r:id="rId3"/>
            </p:custDataLst>
          </p:nvPr>
        </p:nvSpPr>
        <p:spPr>
          <a:xfrm>
            <a:off x="457200" y="2827176"/>
            <a:ext cx="4114800" cy="3298987"/>
          </a:xfrm>
        </p:spPr>
        <p:txBody>
          <a:bodyPr>
            <a:normAutofit lnSpcReduction="10000"/>
          </a:bodyPr>
          <a:lstStyle/>
          <a:p>
            <a:pPr marL="514350" indent="-514350">
              <a:buFont typeface="Arial"/>
              <a:buAutoNum type="alphaUcPeriod"/>
            </a:pPr>
            <a:r>
              <a:rPr lang="en-US" dirty="0" smtClean="0"/>
              <a:t>Gene r+</a:t>
            </a:r>
          </a:p>
          <a:p>
            <a:pPr marL="514350" indent="-514350">
              <a:buFont typeface="Arial"/>
              <a:buAutoNum type="alphaUcPeriod"/>
            </a:pPr>
            <a:r>
              <a:rPr lang="en-US" dirty="0" smtClean="0"/>
              <a:t>Gene a+</a:t>
            </a:r>
          </a:p>
          <a:p>
            <a:pPr marL="514350" indent="-514350">
              <a:buFont typeface="Arial"/>
              <a:buAutoNum type="alphaUcPeriod"/>
            </a:pPr>
            <a:r>
              <a:rPr lang="en-US" dirty="0" smtClean="0"/>
              <a:t>Neither</a:t>
            </a:r>
          </a:p>
          <a:p>
            <a:pPr marL="514350" indent="-514350">
              <a:buFont typeface="Arial"/>
              <a:buAutoNum type="alphaUcPeriod"/>
            </a:pPr>
            <a:r>
              <a:rPr lang="en-US" dirty="0" smtClean="0"/>
              <a:t>It cannot be determined from this information</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301824890"/>
              </p:ext>
            </p:extLst>
          </p:nvPr>
        </p:nvGraphicFramePr>
        <p:xfrm>
          <a:off x="4508500" y="1906578"/>
          <a:ext cx="4299663" cy="4837121"/>
        </p:xfrm>
        <a:graphic>
          <a:graphicData uri="http://schemas.openxmlformats.org/presentationml/2006/ole">
            <mc:AlternateContent xmlns:mc="http://schemas.openxmlformats.org/markup-compatibility/2006">
              <mc:Choice xmlns:v="urn:schemas-microsoft-com:vml" Requires="v">
                <p:oleObj spid="_x0000_s29702" name="Chart" r:id="rId8" imgW="4572039" imgH="5143616" progId="MSGraph.Chart.8">
                  <p:embed followColorScheme="full"/>
                </p:oleObj>
              </mc:Choice>
              <mc:Fallback>
                <p:oleObj name="Chart" r:id="rId8" imgW="4572039" imgH="5143616" progId="MSGraph.Chart.8">
                  <p:embed followColorScheme="full"/>
                  <p:pic>
                    <p:nvPicPr>
                      <p:cNvPr id="0" name=""/>
                      <p:cNvPicPr/>
                      <p:nvPr/>
                    </p:nvPicPr>
                    <p:blipFill>
                      <a:blip r:embed="rId9"/>
                      <a:stretch>
                        <a:fillRect/>
                      </a:stretch>
                    </p:blipFill>
                    <p:spPr>
                      <a:xfrm>
                        <a:off x="4508500" y="1906578"/>
                        <a:ext cx="4299663" cy="4837121"/>
                      </a:xfrm>
                      <a:prstGeom prst="rect">
                        <a:avLst/>
                      </a:prstGeom>
                    </p:spPr>
                  </p:pic>
                </p:oleObj>
              </mc:Fallback>
            </mc:AlternateContent>
          </a:graphicData>
        </a:graphic>
      </p:graphicFrame>
      <p:sp>
        <p:nvSpPr>
          <p:cNvPr id="13" name="CAI1"/>
          <p:cNvSpPr/>
          <p:nvPr>
            <p:custDataLst>
              <p:tags r:id="rId5"/>
            </p:custDataLst>
          </p:nvPr>
        </p:nvSpPr>
        <p:spPr>
          <a:xfrm rot="10800000">
            <a:off x="111760" y="3992190"/>
            <a:ext cx="431800" cy="4318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creen Shot 2013-02-08 at 5.29.29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5376" y="1527517"/>
            <a:ext cx="2833247" cy="1621437"/>
          </a:xfrm>
          <a:prstGeom prst="rect">
            <a:avLst/>
          </a:prstGeom>
        </p:spPr>
      </p:pic>
    </p:spTree>
    <p:custDataLst>
      <p:tags r:id="rId2"/>
    </p:custDataLst>
    <p:extLst>
      <p:ext uri="{BB962C8B-B14F-4D97-AF65-F5344CB8AC3E}">
        <p14:creationId xmlns:p14="http://schemas.microsoft.com/office/powerpoint/2010/main" val="304416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5519" y="149046"/>
            <a:ext cx="7549212" cy="461665"/>
          </a:xfrm>
          <a:prstGeom prst="rect">
            <a:avLst/>
          </a:prstGeom>
          <a:noFill/>
        </p:spPr>
        <p:txBody>
          <a:bodyPr wrap="none" rtlCol="0">
            <a:spAutoFit/>
          </a:bodyPr>
          <a:lstStyle/>
          <a:p>
            <a:r>
              <a:rPr lang="en-US" sz="2400" dirty="0" smtClean="0"/>
              <a:t>Can we use Mendel’s laws to explain continuous variation?</a:t>
            </a:r>
            <a:endParaRPr lang="en-US" sz="2400" dirty="0"/>
          </a:p>
        </p:txBody>
      </p:sp>
      <p:sp>
        <p:nvSpPr>
          <p:cNvPr id="3" name="TextBox 2"/>
          <p:cNvSpPr txBox="1"/>
          <p:nvPr/>
        </p:nvSpPr>
        <p:spPr>
          <a:xfrm>
            <a:off x="539750" y="785336"/>
            <a:ext cx="8276880" cy="646331"/>
          </a:xfrm>
          <a:prstGeom prst="rect">
            <a:avLst/>
          </a:prstGeom>
          <a:noFill/>
        </p:spPr>
        <p:txBody>
          <a:bodyPr wrap="square" rtlCol="0">
            <a:spAutoFit/>
          </a:bodyPr>
          <a:lstStyle/>
          <a:p>
            <a:r>
              <a:rPr lang="en-US" b="1" u="sng" dirty="0" smtClean="0"/>
              <a:t>Polygenic inheritance</a:t>
            </a:r>
            <a:r>
              <a:rPr lang="en-US" dirty="0" smtClean="0"/>
              <a:t>: multiple genes affecting a single phenotype, explains the genetic component of continuous traits</a:t>
            </a:r>
            <a:endParaRPr lang="en-US" dirty="0"/>
          </a:p>
        </p:txBody>
      </p:sp>
      <p:pic>
        <p:nvPicPr>
          <p:cNvPr id="4" name="Picture 3" descr="Screen Shot 2013-02-03 at 11.49.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1766856"/>
            <a:ext cx="3273508" cy="5091144"/>
          </a:xfrm>
          <a:prstGeom prst="rect">
            <a:avLst/>
          </a:prstGeom>
        </p:spPr>
      </p:pic>
      <p:sp>
        <p:nvSpPr>
          <p:cNvPr id="5" name="TextBox 4"/>
          <p:cNvSpPr txBox="1"/>
          <p:nvPr/>
        </p:nvSpPr>
        <p:spPr>
          <a:xfrm>
            <a:off x="4270375" y="1934170"/>
            <a:ext cx="4546255" cy="923330"/>
          </a:xfrm>
          <a:prstGeom prst="rect">
            <a:avLst/>
          </a:prstGeom>
          <a:noFill/>
        </p:spPr>
        <p:txBody>
          <a:bodyPr wrap="square" rtlCol="0">
            <a:spAutoFit/>
          </a:bodyPr>
          <a:lstStyle/>
          <a:p>
            <a:r>
              <a:rPr lang="en-US" dirty="0" smtClean="0"/>
              <a:t>assume a cross between a very light skinned person and very dark skinned person:</a:t>
            </a:r>
          </a:p>
          <a:p>
            <a:r>
              <a:rPr lang="en-US" dirty="0" smtClean="0"/>
              <a:t>a/a, b/b, c/c  x A/A, B/B, C/C</a:t>
            </a:r>
            <a:endParaRPr lang="en-US" dirty="0"/>
          </a:p>
        </p:txBody>
      </p:sp>
      <p:sp>
        <p:nvSpPr>
          <p:cNvPr id="6" name="TextBox 5"/>
          <p:cNvSpPr txBox="1"/>
          <p:nvPr/>
        </p:nvSpPr>
        <p:spPr>
          <a:xfrm>
            <a:off x="4270376" y="2921000"/>
            <a:ext cx="1996723" cy="369332"/>
          </a:xfrm>
          <a:prstGeom prst="rect">
            <a:avLst/>
          </a:prstGeom>
          <a:noFill/>
        </p:spPr>
        <p:txBody>
          <a:bodyPr wrap="none" rtlCol="0">
            <a:spAutoFit/>
          </a:bodyPr>
          <a:lstStyle/>
          <a:p>
            <a:r>
              <a:rPr lang="en-US" dirty="0" smtClean="0"/>
              <a:t>F1 all heterozygous</a:t>
            </a:r>
            <a:endParaRPr lang="en-US" dirty="0"/>
          </a:p>
        </p:txBody>
      </p:sp>
      <p:sp>
        <p:nvSpPr>
          <p:cNvPr id="7" name="TextBox 6"/>
          <p:cNvSpPr txBox="1"/>
          <p:nvPr/>
        </p:nvSpPr>
        <p:spPr>
          <a:xfrm>
            <a:off x="2769859" y="1551930"/>
            <a:ext cx="6046772" cy="369332"/>
          </a:xfrm>
          <a:prstGeom prst="rect">
            <a:avLst/>
          </a:prstGeom>
          <a:noFill/>
        </p:spPr>
        <p:txBody>
          <a:bodyPr wrap="none" rtlCol="0">
            <a:spAutoFit/>
          </a:bodyPr>
          <a:lstStyle/>
          <a:p>
            <a:r>
              <a:rPr lang="en-US" dirty="0" smtClean="0"/>
              <a:t>Skin color: each dominant allele confers one “dose” of pigment</a:t>
            </a:r>
            <a:endParaRPr lang="en-US" dirty="0"/>
          </a:p>
        </p:txBody>
      </p:sp>
      <p:sp>
        <p:nvSpPr>
          <p:cNvPr id="8" name="TextBox 7"/>
          <p:cNvSpPr txBox="1"/>
          <p:nvPr/>
        </p:nvSpPr>
        <p:spPr>
          <a:xfrm>
            <a:off x="4270376" y="3404332"/>
            <a:ext cx="3159839" cy="369332"/>
          </a:xfrm>
          <a:prstGeom prst="rect">
            <a:avLst/>
          </a:prstGeom>
          <a:noFill/>
        </p:spPr>
        <p:txBody>
          <a:bodyPr wrap="none" rtlCol="0">
            <a:spAutoFit/>
          </a:bodyPr>
          <a:lstStyle/>
          <a:p>
            <a:r>
              <a:rPr lang="en-US" dirty="0" smtClean="0"/>
              <a:t>F2 = 3</a:t>
            </a:r>
            <a:r>
              <a:rPr lang="en-US" baseline="30000" dirty="0" smtClean="0"/>
              <a:t>3</a:t>
            </a:r>
            <a:r>
              <a:rPr lang="en-US" dirty="0" smtClean="0"/>
              <a:t> = 27 possible genotypes</a:t>
            </a:r>
            <a:endParaRPr lang="en-US" dirty="0"/>
          </a:p>
        </p:txBody>
      </p:sp>
      <p:sp>
        <p:nvSpPr>
          <p:cNvPr id="9" name="TextBox 8"/>
          <p:cNvSpPr txBox="1"/>
          <p:nvPr/>
        </p:nvSpPr>
        <p:spPr>
          <a:xfrm>
            <a:off x="3952875" y="3905250"/>
            <a:ext cx="4863756" cy="1477328"/>
          </a:xfrm>
          <a:prstGeom prst="rect">
            <a:avLst/>
          </a:prstGeom>
          <a:noFill/>
        </p:spPr>
        <p:txBody>
          <a:bodyPr wrap="none" rtlCol="0">
            <a:spAutoFit/>
          </a:bodyPr>
          <a:lstStyle/>
          <a:p>
            <a:r>
              <a:rPr lang="en-US" dirty="0" smtClean="0"/>
              <a:t>Doses of gene function:</a:t>
            </a:r>
          </a:p>
          <a:p>
            <a:endParaRPr lang="en-US" dirty="0"/>
          </a:p>
          <a:p>
            <a:r>
              <a:rPr lang="en-US" dirty="0" smtClean="0"/>
              <a:t>a/a, B/b, c/c = 1 dose = light</a:t>
            </a:r>
          </a:p>
          <a:p>
            <a:r>
              <a:rPr lang="en-US" dirty="0" smtClean="0"/>
              <a:t>A/A, B/b, c/c  or A/a, B/b, C/c = 3 doses = medium</a:t>
            </a:r>
          </a:p>
          <a:p>
            <a:r>
              <a:rPr lang="en-US" dirty="0" smtClean="0"/>
              <a:t>A/A, B/B, C/C  = 6 doses = dark</a:t>
            </a:r>
          </a:p>
        </p:txBody>
      </p:sp>
    </p:spTree>
    <p:extLst>
      <p:ext uri="{BB962C8B-B14F-4D97-AF65-F5344CB8AC3E}">
        <p14:creationId xmlns:p14="http://schemas.microsoft.com/office/powerpoint/2010/main" val="3851163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isn’t this considered a type of epistasis???</a:t>
            </a:r>
            <a:endParaRPr lang="en-US" dirty="0"/>
          </a:p>
        </p:txBody>
      </p:sp>
      <p:pic>
        <p:nvPicPr>
          <p:cNvPr id="3" name="Picture 2" descr="Screen Shot 2013-02-03 at 11.49.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50" y="1623981"/>
            <a:ext cx="3273508" cy="5091144"/>
          </a:xfrm>
          <a:prstGeom prst="rect">
            <a:avLst/>
          </a:prstGeom>
        </p:spPr>
      </p:pic>
      <p:sp>
        <p:nvSpPr>
          <p:cNvPr id="4" name="TextBox 3"/>
          <p:cNvSpPr txBox="1"/>
          <p:nvPr/>
        </p:nvSpPr>
        <p:spPr>
          <a:xfrm>
            <a:off x="3952875" y="1967268"/>
            <a:ext cx="4863756" cy="1477328"/>
          </a:xfrm>
          <a:prstGeom prst="rect">
            <a:avLst/>
          </a:prstGeom>
          <a:noFill/>
        </p:spPr>
        <p:txBody>
          <a:bodyPr wrap="none" rtlCol="0">
            <a:spAutoFit/>
          </a:bodyPr>
          <a:lstStyle/>
          <a:p>
            <a:r>
              <a:rPr lang="en-US" dirty="0" smtClean="0"/>
              <a:t>Doses of gene function:</a:t>
            </a:r>
          </a:p>
          <a:p>
            <a:endParaRPr lang="en-US" dirty="0"/>
          </a:p>
          <a:p>
            <a:r>
              <a:rPr lang="en-US" dirty="0" smtClean="0"/>
              <a:t>a/a, B/b, c/c = 1 dose = light</a:t>
            </a:r>
          </a:p>
          <a:p>
            <a:r>
              <a:rPr lang="en-US" dirty="0" smtClean="0"/>
              <a:t>A/A, B/b, c/c  or A/a, B/b, C/c = 3 doses = medium</a:t>
            </a:r>
          </a:p>
          <a:p>
            <a:r>
              <a:rPr lang="en-US" dirty="0" smtClean="0"/>
              <a:t>A/A, B/B, C/C  = 6 doses = dark</a:t>
            </a:r>
          </a:p>
        </p:txBody>
      </p:sp>
      <p:sp>
        <p:nvSpPr>
          <p:cNvPr id="5" name="TextBox 4"/>
          <p:cNvSpPr txBox="1"/>
          <p:nvPr/>
        </p:nvSpPr>
        <p:spPr>
          <a:xfrm>
            <a:off x="4335011" y="3837628"/>
            <a:ext cx="1405719" cy="1200329"/>
          </a:xfrm>
          <a:prstGeom prst="rect">
            <a:avLst/>
          </a:prstGeom>
          <a:noFill/>
        </p:spPr>
        <p:txBody>
          <a:bodyPr wrap="square" rtlCol="0">
            <a:spAutoFit/>
          </a:bodyPr>
          <a:lstStyle/>
          <a:p>
            <a:r>
              <a:rPr lang="en-US" dirty="0" smtClean="0"/>
              <a:t>Gene A</a:t>
            </a:r>
          </a:p>
          <a:p>
            <a:endParaRPr lang="en-US" dirty="0"/>
          </a:p>
          <a:p>
            <a:endParaRPr lang="en-US" dirty="0" smtClean="0"/>
          </a:p>
          <a:p>
            <a:r>
              <a:rPr lang="en-US" dirty="0" smtClean="0"/>
              <a:t>Pigment A</a:t>
            </a:r>
            <a:endParaRPr lang="en-US" dirty="0"/>
          </a:p>
        </p:txBody>
      </p:sp>
      <p:sp>
        <p:nvSpPr>
          <p:cNvPr id="6" name="TextBox 5"/>
          <p:cNvSpPr txBox="1"/>
          <p:nvPr/>
        </p:nvSpPr>
        <p:spPr>
          <a:xfrm>
            <a:off x="5875361" y="3837629"/>
            <a:ext cx="1405719" cy="1200329"/>
          </a:xfrm>
          <a:prstGeom prst="rect">
            <a:avLst/>
          </a:prstGeom>
          <a:noFill/>
        </p:spPr>
        <p:txBody>
          <a:bodyPr wrap="square" rtlCol="0">
            <a:spAutoFit/>
          </a:bodyPr>
          <a:lstStyle/>
          <a:p>
            <a:r>
              <a:rPr lang="en-US" dirty="0" smtClean="0"/>
              <a:t>Gene B</a:t>
            </a:r>
          </a:p>
          <a:p>
            <a:endParaRPr lang="en-US" dirty="0"/>
          </a:p>
          <a:p>
            <a:endParaRPr lang="en-US" dirty="0" smtClean="0"/>
          </a:p>
          <a:p>
            <a:r>
              <a:rPr lang="en-US" dirty="0" smtClean="0"/>
              <a:t>Pigment B</a:t>
            </a:r>
            <a:endParaRPr lang="en-US" dirty="0"/>
          </a:p>
        </p:txBody>
      </p:sp>
      <p:sp>
        <p:nvSpPr>
          <p:cNvPr id="7" name="TextBox 6"/>
          <p:cNvSpPr txBox="1"/>
          <p:nvPr/>
        </p:nvSpPr>
        <p:spPr>
          <a:xfrm>
            <a:off x="7281080" y="3851277"/>
            <a:ext cx="1405719" cy="1200329"/>
          </a:xfrm>
          <a:prstGeom prst="rect">
            <a:avLst/>
          </a:prstGeom>
          <a:noFill/>
        </p:spPr>
        <p:txBody>
          <a:bodyPr wrap="square" rtlCol="0">
            <a:spAutoFit/>
          </a:bodyPr>
          <a:lstStyle/>
          <a:p>
            <a:r>
              <a:rPr lang="en-US" dirty="0" smtClean="0"/>
              <a:t>Gene C</a:t>
            </a:r>
          </a:p>
          <a:p>
            <a:endParaRPr lang="en-US" dirty="0"/>
          </a:p>
          <a:p>
            <a:endParaRPr lang="en-US" dirty="0" smtClean="0"/>
          </a:p>
          <a:p>
            <a:r>
              <a:rPr lang="en-US" dirty="0" smtClean="0"/>
              <a:t>Pigment C</a:t>
            </a:r>
            <a:endParaRPr lang="en-US" dirty="0"/>
          </a:p>
        </p:txBody>
      </p:sp>
      <p:cxnSp>
        <p:nvCxnSpPr>
          <p:cNvPr id="11" name="Straight Arrow Connector 10"/>
          <p:cNvCxnSpPr/>
          <p:nvPr/>
        </p:nvCxnSpPr>
        <p:spPr>
          <a:xfrm>
            <a:off x="4844954" y="4203846"/>
            <a:ext cx="0" cy="53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384752" y="4226592"/>
            <a:ext cx="0" cy="53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781498" y="4208055"/>
            <a:ext cx="0" cy="53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8409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rmAutofit fontScale="90000"/>
          </a:bodyPr>
          <a:lstStyle/>
          <a:p>
            <a:r>
              <a:rPr lang="en-US" dirty="0"/>
              <a:t>Are genes A, B and C </a:t>
            </a:r>
            <a:r>
              <a:rPr lang="en-US" dirty="0" err="1"/>
              <a:t>Haplosufficient</a:t>
            </a:r>
            <a:r>
              <a:rPr lang="en-US" dirty="0"/>
              <a:t> or </a:t>
            </a:r>
            <a:r>
              <a:rPr lang="en-US" dirty="0" err="1"/>
              <a:t>Haploinsufficient</a:t>
            </a:r>
            <a:r>
              <a:rPr lang="en-US" dirty="0"/>
              <a:t>?</a:t>
            </a:r>
          </a:p>
        </p:txBody>
      </p:sp>
      <p:sp>
        <p:nvSpPr>
          <p:cNvPr id="3" name="TPAnswers"/>
          <p:cNvSpPr>
            <a:spLocks noGrp="1"/>
          </p:cNvSpPr>
          <p:nvPr>
            <p:ph type="body" idx="1"/>
            <p:custDataLst>
              <p:tags r:id="rId3"/>
            </p:custDataLst>
          </p:nvPr>
        </p:nvSpPr>
        <p:spPr>
          <a:xfrm>
            <a:off x="457200" y="4402667"/>
            <a:ext cx="4114800" cy="1723496"/>
          </a:xfrm>
        </p:spPr>
        <p:txBody>
          <a:bodyPr/>
          <a:lstStyle/>
          <a:p>
            <a:pPr marL="514350" indent="-514350">
              <a:buFont typeface="Arial"/>
              <a:buAutoNum type="alphaUcPeriod"/>
            </a:pPr>
            <a:r>
              <a:rPr lang="en-US" dirty="0" err="1" smtClean="0"/>
              <a:t>Haplosufficient</a:t>
            </a:r>
            <a:endParaRPr lang="en-US" dirty="0" smtClean="0"/>
          </a:p>
          <a:p>
            <a:pPr marL="514350" indent="-514350">
              <a:buFont typeface="Arial"/>
              <a:buAutoNum type="alphaUcPeriod"/>
            </a:pPr>
            <a:r>
              <a:rPr lang="en-US" dirty="0" err="1" smtClean="0"/>
              <a:t>Haploinsufficient</a:t>
            </a:r>
            <a:endParaRPr lang="en-US" dirty="0"/>
          </a:p>
        </p:txBody>
      </p:sp>
      <p:graphicFrame>
        <p:nvGraphicFramePr>
          <p:cNvPr id="4" name="TPChart"/>
          <p:cNvGraphicFramePr>
            <a:graphicFrameLocks noChangeAspect="1"/>
          </p:cNvGraphicFramePr>
          <p:nvPr>
            <p:custDataLst>
              <p:tags r:id="rId4"/>
            </p:custDataLst>
            <p:extLst/>
          </p:nvPr>
        </p:nvGraphicFramePr>
        <p:xfrm>
          <a:off x="5695088" y="2935110"/>
          <a:ext cx="3385412" cy="3808589"/>
        </p:xfrm>
        <a:graphic>
          <a:graphicData uri="http://schemas.openxmlformats.org/presentationml/2006/ole">
            <mc:AlternateContent xmlns:mc="http://schemas.openxmlformats.org/markup-compatibility/2006">
              <mc:Choice xmlns:v="urn:schemas-microsoft-com:vml" Requires="v">
                <p:oleObj spid="_x0000_s22535" name="Chart" r:id="rId6" imgW="4572039" imgH="5143616" progId="MSGraph.Chart.8">
                  <p:embed followColorScheme="full"/>
                </p:oleObj>
              </mc:Choice>
              <mc:Fallback>
                <p:oleObj name="Chart" r:id="rId6" imgW="4572039" imgH="5143616" progId="MSGraph.Chart.8">
                  <p:embed followColorScheme="full"/>
                  <p:pic>
                    <p:nvPicPr>
                      <p:cNvPr id="0" name=""/>
                      <p:cNvPicPr/>
                      <p:nvPr/>
                    </p:nvPicPr>
                    <p:blipFill>
                      <a:blip r:embed="rId7"/>
                      <a:stretch>
                        <a:fillRect/>
                      </a:stretch>
                    </p:blipFill>
                    <p:spPr>
                      <a:xfrm>
                        <a:off x="5695088" y="2935110"/>
                        <a:ext cx="3385412" cy="3808589"/>
                      </a:xfrm>
                      <a:prstGeom prst="rect">
                        <a:avLst/>
                      </a:prstGeom>
                    </p:spPr>
                  </p:pic>
                </p:oleObj>
              </mc:Fallback>
            </mc:AlternateContent>
          </a:graphicData>
        </a:graphic>
      </p:graphicFrame>
      <p:pic>
        <p:nvPicPr>
          <p:cNvPr id="6" name="Picture 5" descr="Screen Shot 2013-02-03 at 11.49.16 PM.png"/>
          <p:cNvPicPr>
            <a:picLocks noChangeAspect="1"/>
          </p:cNvPicPr>
          <p:nvPr/>
        </p:nvPicPr>
        <p:blipFill rotWithShape="1">
          <a:blip r:embed="rId8">
            <a:extLst>
              <a:ext uri="{28A0092B-C50C-407E-A947-70E740481C1C}">
                <a14:useLocalDpi xmlns:a14="http://schemas.microsoft.com/office/drawing/2010/main" val="0"/>
              </a:ext>
            </a:extLst>
          </a:blip>
          <a:srcRect b="54291"/>
          <a:stretch/>
        </p:blipFill>
        <p:spPr>
          <a:xfrm>
            <a:off x="539750" y="1746587"/>
            <a:ext cx="3273508" cy="2327130"/>
          </a:xfrm>
          <a:prstGeom prst="rect">
            <a:avLst/>
          </a:prstGeom>
        </p:spPr>
      </p:pic>
      <p:sp>
        <p:nvSpPr>
          <p:cNvPr id="7" name="TextBox 6"/>
          <p:cNvSpPr txBox="1"/>
          <p:nvPr/>
        </p:nvSpPr>
        <p:spPr>
          <a:xfrm>
            <a:off x="3952875" y="1967268"/>
            <a:ext cx="2572103" cy="2308324"/>
          </a:xfrm>
          <a:prstGeom prst="rect">
            <a:avLst/>
          </a:prstGeom>
          <a:noFill/>
        </p:spPr>
        <p:txBody>
          <a:bodyPr wrap="square" rtlCol="0">
            <a:spAutoFit/>
          </a:bodyPr>
          <a:lstStyle/>
          <a:p>
            <a:r>
              <a:rPr lang="en-US" dirty="0" smtClean="0"/>
              <a:t>Doses of gene function:</a:t>
            </a:r>
          </a:p>
          <a:p>
            <a:endParaRPr lang="en-US" dirty="0"/>
          </a:p>
          <a:p>
            <a:r>
              <a:rPr lang="en-US" dirty="0" smtClean="0"/>
              <a:t>a/a, B/b, c/c = 1 dose = light</a:t>
            </a:r>
          </a:p>
          <a:p>
            <a:r>
              <a:rPr lang="en-US" dirty="0" smtClean="0"/>
              <a:t>A/A, B/b, c/c  or A/a, B/b, C/c = 3 doses = medium</a:t>
            </a:r>
          </a:p>
          <a:p>
            <a:r>
              <a:rPr lang="en-US" dirty="0" smtClean="0"/>
              <a:t>A/A, B/B, C/C  = 6 doses = dark</a:t>
            </a:r>
          </a:p>
        </p:txBody>
      </p:sp>
    </p:spTree>
    <p:custDataLst>
      <p:tags r:id="rId2"/>
    </p:custDataLst>
    <p:extLst>
      <p:ext uri="{BB962C8B-B14F-4D97-AF65-F5344CB8AC3E}">
        <p14:creationId xmlns:p14="http://schemas.microsoft.com/office/powerpoint/2010/main" val="39187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7597" y="137113"/>
            <a:ext cx="5021452" cy="523220"/>
          </a:xfrm>
          <a:prstGeom prst="rect">
            <a:avLst/>
          </a:prstGeom>
          <a:noFill/>
        </p:spPr>
        <p:txBody>
          <a:bodyPr wrap="none" rtlCol="0">
            <a:spAutoFit/>
          </a:bodyPr>
          <a:lstStyle/>
          <a:p>
            <a:r>
              <a:rPr lang="en-US" sz="2800" dirty="0" smtClean="0"/>
              <a:t>Mapping with molecular markers</a:t>
            </a:r>
            <a:endParaRPr lang="en-US" sz="2800" dirty="0"/>
          </a:p>
        </p:txBody>
      </p:sp>
      <p:sp>
        <p:nvSpPr>
          <p:cNvPr id="3" name="TextBox 2"/>
          <p:cNvSpPr txBox="1"/>
          <p:nvPr/>
        </p:nvSpPr>
        <p:spPr>
          <a:xfrm>
            <a:off x="508944" y="805228"/>
            <a:ext cx="8078758" cy="1477328"/>
          </a:xfrm>
          <a:prstGeom prst="rect">
            <a:avLst/>
          </a:prstGeom>
          <a:noFill/>
        </p:spPr>
        <p:txBody>
          <a:bodyPr wrap="square" rtlCol="0">
            <a:spAutoFit/>
          </a:bodyPr>
          <a:lstStyle/>
          <a:p>
            <a:r>
              <a:rPr lang="en-US" dirty="0" smtClean="0"/>
              <a:t>Regions of variation within the genome that can serve as markers of recombination</a:t>
            </a:r>
          </a:p>
          <a:p>
            <a:r>
              <a:rPr lang="en-US" dirty="0" smtClean="0"/>
              <a:t>Useful for mapping the rough location of genes</a:t>
            </a:r>
          </a:p>
          <a:p>
            <a:endParaRPr lang="en-US" dirty="0"/>
          </a:p>
          <a:p>
            <a:r>
              <a:rPr lang="en-US" dirty="0" smtClean="0"/>
              <a:t>We refer to these differences not as genotypes (because they aren’t necessarily within a gene), but as </a:t>
            </a:r>
            <a:r>
              <a:rPr lang="en-US" dirty="0" smtClean="0">
                <a:solidFill>
                  <a:srgbClr val="FF0000"/>
                </a:solidFill>
              </a:rPr>
              <a:t>HAPLOTYPES</a:t>
            </a:r>
            <a:r>
              <a:rPr lang="en-US" dirty="0" smtClean="0"/>
              <a:t> </a:t>
            </a:r>
            <a:endParaRPr lang="en-US" dirty="0"/>
          </a:p>
        </p:txBody>
      </p:sp>
      <p:sp>
        <p:nvSpPr>
          <p:cNvPr id="4" name="TextBox 3"/>
          <p:cNvSpPr txBox="1"/>
          <p:nvPr/>
        </p:nvSpPr>
        <p:spPr>
          <a:xfrm>
            <a:off x="838200" y="2497492"/>
            <a:ext cx="4290943" cy="1754326"/>
          </a:xfrm>
          <a:prstGeom prst="rect">
            <a:avLst/>
          </a:prstGeom>
          <a:noFill/>
        </p:spPr>
        <p:txBody>
          <a:bodyPr wrap="square" rtlCol="0">
            <a:spAutoFit/>
          </a:bodyPr>
          <a:lstStyle/>
          <a:p>
            <a:r>
              <a:rPr lang="en-US" b="1" u="sng" dirty="0" smtClean="0"/>
              <a:t>Single Nucleotide Polymorphisms (SNP, “snip”)</a:t>
            </a:r>
          </a:p>
          <a:p>
            <a:pPr marL="285750" indent="-285750">
              <a:buFont typeface="Arial"/>
              <a:buChar char="•"/>
            </a:pPr>
            <a:r>
              <a:rPr lang="en-US" dirty="0" smtClean="0"/>
              <a:t>single nucleotide changes</a:t>
            </a:r>
          </a:p>
          <a:p>
            <a:pPr marL="285750" indent="-285750">
              <a:buFont typeface="Arial"/>
              <a:buChar char="•"/>
            </a:pPr>
            <a:r>
              <a:rPr lang="en-US" dirty="0" smtClean="0"/>
              <a:t>common, often outside of gene</a:t>
            </a:r>
          </a:p>
          <a:p>
            <a:pPr marL="285750" indent="-285750">
              <a:buFont typeface="Arial"/>
              <a:buChar char="•"/>
            </a:pPr>
            <a:r>
              <a:rPr lang="en-US" dirty="0" smtClean="0"/>
              <a:t>often silent or conservative missense when within genes</a:t>
            </a:r>
            <a:endParaRPr lang="en-US" dirty="0"/>
          </a:p>
        </p:txBody>
      </p:sp>
      <p:pic>
        <p:nvPicPr>
          <p:cNvPr id="5" name="Picture 4" descr="Screen Shot 2013-02-07 at 11.45.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451" y="2493730"/>
            <a:ext cx="2070100" cy="2146300"/>
          </a:xfrm>
          <a:prstGeom prst="rect">
            <a:avLst/>
          </a:prstGeom>
        </p:spPr>
      </p:pic>
      <p:sp>
        <p:nvSpPr>
          <p:cNvPr id="6" name="TextBox 5"/>
          <p:cNvSpPr txBox="1"/>
          <p:nvPr/>
        </p:nvSpPr>
        <p:spPr>
          <a:xfrm>
            <a:off x="508944" y="4466754"/>
            <a:ext cx="3902614" cy="2031325"/>
          </a:xfrm>
          <a:prstGeom prst="rect">
            <a:avLst/>
          </a:prstGeom>
          <a:noFill/>
        </p:spPr>
        <p:txBody>
          <a:bodyPr wrap="square" rtlCol="0">
            <a:spAutoFit/>
          </a:bodyPr>
          <a:lstStyle/>
          <a:p>
            <a:r>
              <a:rPr lang="en-US" b="1" u="sng" dirty="0" smtClean="0"/>
              <a:t>Repeats (mini- or microsatellites)</a:t>
            </a:r>
          </a:p>
          <a:p>
            <a:pPr marL="285750" indent="-285750">
              <a:buFont typeface="Arial"/>
              <a:buChar char="•"/>
            </a:pPr>
            <a:r>
              <a:rPr lang="en-US" dirty="0" smtClean="0"/>
              <a:t>short repeat sequences that are found in known locations. </a:t>
            </a:r>
            <a:endParaRPr lang="en-US" dirty="0"/>
          </a:p>
          <a:p>
            <a:pPr marL="285750" indent="-285750">
              <a:buFont typeface="Arial"/>
              <a:buChar char="•"/>
            </a:pPr>
            <a:r>
              <a:rPr lang="en-US" dirty="0" smtClean="0"/>
              <a:t>The number of repeats varies naturally among individuals and can be used to track inheritance of chromosomes</a:t>
            </a:r>
            <a:endParaRPr lang="en-US" dirty="0"/>
          </a:p>
        </p:txBody>
      </p:sp>
      <p:sp>
        <p:nvSpPr>
          <p:cNvPr id="7" name="TextBox 6"/>
          <p:cNvSpPr txBox="1"/>
          <p:nvPr/>
        </p:nvSpPr>
        <p:spPr>
          <a:xfrm>
            <a:off x="4548323" y="5167605"/>
            <a:ext cx="3810357" cy="369332"/>
          </a:xfrm>
          <a:prstGeom prst="rect">
            <a:avLst/>
          </a:prstGeom>
          <a:noFill/>
        </p:spPr>
        <p:txBody>
          <a:bodyPr wrap="square" rtlCol="0">
            <a:spAutoFit/>
          </a:bodyPr>
          <a:lstStyle/>
          <a:p>
            <a:r>
              <a:rPr lang="en-US" dirty="0" smtClean="0">
                <a:latin typeface="Arial"/>
                <a:cs typeface="Arial"/>
              </a:rPr>
              <a:t>mini: 15-100 </a:t>
            </a:r>
            <a:r>
              <a:rPr lang="en-US" dirty="0" err="1" smtClean="0">
                <a:latin typeface="Arial"/>
                <a:cs typeface="Arial"/>
              </a:rPr>
              <a:t>nt</a:t>
            </a:r>
            <a:r>
              <a:rPr lang="en-US" dirty="0" smtClean="0">
                <a:latin typeface="Arial"/>
                <a:cs typeface="Arial"/>
              </a:rPr>
              <a:t> repeats</a:t>
            </a:r>
            <a:endParaRPr lang="en-US" dirty="0"/>
          </a:p>
        </p:txBody>
      </p:sp>
      <p:sp>
        <p:nvSpPr>
          <p:cNvPr id="8" name="TextBox 7"/>
          <p:cNvSpPr txBox="1"/>
          <p:nvPr/>
        </p:nvSpPr>
        <p:spPr>
          <a:xfrm>
            <a:off x="4548323" y="5676300"/>
            <a:ext cx="3810357" cy="646331"/>
          </a:xfrm>
          <a:prstGeom prst="rect">
            <a:avLst/>
          </a:prstGeom>
          <a:noFill/>
        </p:spPr>
        <p:txBody>
          <a:bodyPr wrap="square" rtlCol="0">
            <a:spAutoFit/>
          </a:bodyPr>
          <a:lstStyle/>
          <a:p>
            <a:r>
              <a:rPr lang="en-US" dirty="0" smtClean="0">
                <a:latin typeface="Arial"/>
                <a:cs typeface="Arial"/>
              </a:rPr>
              <a:t>micro: di- or tri- nucleotide repeats</a:t>
            </a:r>
          </a:p>
          <a:p>
            <a:r>
              <a:rPr lang="en-US" dirty="0" err="1" smtClean="0">
                <a:latin typeface="Arial"/>
                <a:cs typeface="Arial"/>
              </a:rPr>
              <a:t>Eg</a:t>
            </a:r>
            <a:r>
              <a:rPr lang="en-US" dirty="0" smtClean="0">
                <a:latin typeface="Arial"/>
                <a:cs typeface="Arial"/>
              </a:rPr>
              <a:t>. </a:t>
            </a:r>
            <a:r>
              <a:rPr lang="en-US" dirty="0" err="1" smtClean="0">
                <a:latin typeface="Arial"/>
                <a:cs typeface="Arial"/>
              </a:rPr>
              <a:t>cacacaca</a:t>
            </a:r>
            <a:r>
              <a:rPr lang="en-US" dirty="0" smtClean="0">
                <a:latin typeface="Arial"/>
                <a:cs typeface="Arial"/>
              </a:rPr>
              <a:t> or </a:t>
            </a:r>
            <a:r>
              <a:rPr lang="en-US" dirty="0" err="1" smtClean="0">
                <a:latin typeface="Arial"/>
                <a:cs typeface="Arial"/>
              </a:rPr>
              <a:t>gttgttgttgtt</a:t>
            </a:r>
            <a:endParaRPr lang="en-US" dirty="0"/>
          </a:p>
        </p:txBody>
      </p:sp>
    </p:spTree>
    <p:extLst>
      <p:ext uri="{BB962C8B-B14F-4D97-AF65-F5344CB8AC3E}">
        <p14:creationId xmlns:p14="http://schemas.microsoft.com/office/powerpoint/2010/main" val="290525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rmAutofit fontScale="90000"/>
          </a:bodyPr>
          <a:lstStyle/>
          <a:p>
            <a:r>
              <a:rPr lang="en-US" dirty="0" smtClean="0"/>
              <a:t>Which of the following terms is the opposite of “polygenic”?</a:t>
            </a:r>
            <a:endParaRPr lang="en-US" dirty="0"/>
          </a:p>
        </p:txBody>
      </p:sp>
      <p:sp>
        <p:nvSpPr>
          <p:cNvPr id="3" name="TPAnswers"/>
          <p:cNvSpPr>
            <a:spLocks noGrp="1"/>
          </p:cNvSpPr>
          <p:nvPr>
            <p:ph type="body" idx="1"/>
            <p:custDataLst>
              <p:tags r:id="rId3"/>
            </p:custDataLst>
          </p:nvPr>
        </p:nvSpPr>
        <p:spPr>
          <a:xfrm>
            <a:off x="457200" y="2212622"/>
            <a:ext cx="4114800" cy="3913541"/>
          </a:xfrm>
        </p:spPr>
        <p:txBody>
          <a:bodyPr/>
          <a:lstStyle/>
          <a:p>
            <a:pPr marL="514350" indent="-514350">
              <a:buFont typeface="Arial"/>
              <a:buAutoNum type="alphaUcPeriod"/>
            </a:pPr>
            <a:r>
              <a:rPr lang="en-US" dirty="0" smtClean="0"/>
              <a:t>Co-dominant</a:t>
            </a:r>
          </a:p>
          <a:p>
            <a:pPr marL="514350" indent="-514350">
              <a:buFont typeface="Arial"/>
              <a:buAutoNum type="alphaUcPeriod"/>
            </a:pPr>
            <a:r>
              <a:rPr lang="en-US" dirty="0" smtClean="0"/>
              <a:t>Pleiotropic</a:t>
            </a:r>
          </a:p>
          <a:p>
            <a:pPr marL="514350" indent="-514350">
              <a:buFont typeface="Arial"/>
              <a:buAutoNum type="alphaUcPeriod"/>
            </a:pPr>
            <a:r>
              <a:rPr lang="en-US" dirty="0" err="1" smtClean="0"/>
              <a:t>Haploinsufficient</a:t>
            </a:r>
            <a:endParaRPr lang="en-US" dirty="0" smtClean="0"/>
          </a:p>
          <a:p>
            <a:pPr marL="514350" indent="-514350">
              <a:buFont typeface="Arial"/>
              <a:buAutoNum type="alphaUcPeriod"/>
            </a:pPr>
            <a:r>
              <a:rPr lang="en-US" dirty="0" smtClean="0"/>
              <a:t>Recessive lethal</a:t>
            </a:r>
          </a:p>
          <a:p>
            <a:pPr marL="514350" indent="-514350">
              <a:buFont typeface="Arial"/>
              <a:buAutoNum type="alphaUcPeriod"/>
            </a:pPr>
            <a:r>
              <a:rPr lang="en-US" dirty="0" smtClean="0"/>
              <a:t>Heterozygous</a:t>
            </a:r>
            <a:endParaRPr lang="en-US" dirty="0"/>
          </a:p>
        </p:txBody>
      </p:sp>
      <p:graphicFrame>
        <p:nvGraphicFramePr>
          <p:cNvPr id="4" name="TPChart"/>
          <p:cNvGraphicFramePr>
            <a:graphicFrameLocks noChangeAspect="1"/>
          </p:cNvGraphicFramePr>
          <p:nvPr>
            <p:custDataLst>
              <p:tags r:id="rId4"/>
            </p:custDataLs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23559" name="Chart" r:id="rId7" imgW="4572039" imgH="5143616" progId="MSGraph.Chart.8">
                  <p:embed followColorScheme="full"/>
                </p:oleObj>
              </mc:Choice>
              <mc:Fallback>
                <p:oleObj name="Chart" r:id="rId7" imgW="4572039" imgH="5143616" progId="MSGraph.Chart.8">
                  <p:embed followColorScheme="full"/>
                  <p:pic>
                    <p:nvPicPr>
                      <p:cNvPr id="0" name=""/>
                      <p:cNvPicPr/>
                      <p:nvPr/>
                    </p:nvPicPr>
                    <p:blipFill>
                      <a:blip r:embed="rId8"/>
                      <a:stretch>
                        <a:fillRect/>
                      </a:stretch>
                    </p:blipFill>
                    <p:spPr>
                      <a:xfrm>
                        <a:off x="4508500" y="1600200"/>
                        <a:ext cx="4572000" cy="5143500"/>
                      </a:xfrm>
                      <a:prstGeom prst="rect">
                        <a:avLst/>
                      </a:prstGeom>
                    </p:spPr>
                  </p:pic>
                </p:oleObj>
              </mc:Fallback>
            </mc:AlternateContent>
          </a:graphicData>
        </a:graphic>
      </p:graphicFrame>
      <p:sp>
        <p:nvSpPr>
          <p:cNvPr id="5" name="CAI1"/>
          <p:cNvSpPr/>
          <p:nvPr>
            <p:custDataLst>
              <p:tags r:id="rId5"/>
            </p:custDataLst>
          </p:nvPr>
        </p:nvSpPr>
        <p:spPr>
          <a:xfrm rot="10800000">
            <a:off x="81280" y="2902655"/>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317634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6_22"/>
          <p:cNvPicPr>
            <a:picLocks noChangeAspect="1" noChangeArrowheads="1"/>
          </p:cNvPicPr>
          <p:nvPr/>
        </p:nvPicPr>
        <p:blipFill rotWithShape="1">
          <a:blip r:embed="rId3">
            <a:extLst>
              <a:ext uri="{28A0092B-C50C-407E-A947-70E740481C1C}">
                <a14:useLocalDpi xmlns:a14="http://schemas.microsoft.com/office/drawing/2010/main" val="0"/>
              </a:ext>
            </a:extLst>
          </a:blip>
          <a:srcRect b="7791"/>
          <a:stretch/>
        </p:blipFill>
        <p:spPr bwMode="auto">
          <a:xfrm>
            <a:off x="791940" y="1269912"/>
            <a:ext cx="5550863" cy="443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067941" y="373877"/>
            <a:ext cx="5246181" cy="584776"/>
          </a:xfrm>
          <a:prstGeom prst="rect">
            <a:avLst/>
          </a:prstGeom>
          <a:noFill/>
        </p:spPr>
        <p:txBody>
          <a:bodyPr wrap="square" rtlCol="0">
            <a:spAutoFit/>
          </a:bodyPr>
          <a:lstStyle/>
          <a:p>
            <a:r>
              <a:rPr lang="en-US" sz="3200" dirty="0" smtClean="0"/>
              <a:t>Expressivity and Penetrance</a:t>
            </a:r>
            <a:endParaRPr lang="en-US" sz="3200" dirty="0"/>
          </a:p>
        </p:txBody>
      </p:sp>
      <p:sp>
        <p:nvSpPr>
          <p:cNvPr id="4" name="TextBox 3"/>
          <p:cNvSpPr txBox="1"/>
          <p:nvPr/>
        </p:nvSpPr>
        <p:spPr>
          <a:xfrm>
            <a:off x="6663569" y="1269912"/>
            <a:ext cx="2208918" cy="4524315"/>
          </a:xfrm>
          <a:prstGeom prst="rect">
            <a:avLst/>
          </a:prstGeom>
          <a:noFill/>
        </p:spPr>
        <p:txBody>
          <a:bodyPr wrap="square" rtlCol="0">
            <a:spAutoFit/>
          </a:bodyPr>
          <a:lstStyle/>
          <a:p>
            <a:r>
              <a:rPr lang="en-US" dirty="0" smtClean="0"/>
              <a:t>quick and easy way to remember the difference between the two:</a:t>
            </a:r>
          </a:p>
          <a:p>
            <a:endParaRPr lang="en-US" dirty="0"/>
          </a:p>
          <a:p>
            <a:r>
              <a:rPr lang="en-US" dirty="0" smtClean="0"/>
              <a:t>Penetrance = present or absent</a:t>
            </a:r>
          </a:p>
          <a:p>
            <a:r>
              <a:rPr lang="en-US" dirty="0" smtClean="0"/>
              <a:t>(P for presence and penetrance)</a:t>
            </a:r>
          </a:p>
          <a:p>
            <a:endParaRPr lang="en-US" dirty="0"/>
          </a:p>
          <a:p>
            <a:r>
              <a:rPr lang="en-US" dirty="0" smtClean="0"/>
              <a:t>Expressivity = high vs. low  (don’t have a good </a:t>
            </a:r>
            <a:r>
              <a:rPr lang="en-US" dirty="0" err="1" smtClean="0"/>
              <a:t>nmenomic</a:t>
            </a:r>
            <a:r>
              <a:rPr lang="en-US" dirty="0" smtClean="0"/>
              <a:t> for this one, but just remember it</a:t>
            </a:r>
            <a:r>
              <a:rPr lang="fr-FR" dirty="0" smtClean="0"/>
              <a:t>’</a:t>
            </a:r>
            <a:r>
              <a:rPr lang="en-US" dirty="0" smtClean="0"/>
              <a:t>s the other one)</a:t>
            </a:r>
            <a:endParaRPr lang="en-US" dirty="0"/>
          </a:p>
        </p:txBody>
      </p:sp>
      <p:sp>
        <p:nvSpPr>
          <p:cNvPr id="5" name="TextBox 4"/>
          <p:cNvSpPr txBox="1"/>
          <p:nvPr/>
        </p:nvSpPr>
        <p:spPr>
          <a:xfrm>
            <a:off x="1262121" y="6148873"/>
            <a:ext cx="6865879" cy="369332"/>
          </a:xfrm>
          <a:prstGeom prst="rect">
            <a:avLst/>
          </a:prstGeom>
          <a:noFill/>
        </p:spPr>
        <p:txBody>
          <a:bodyPr wrap="square" rtlCol="0">
            <a:spAutoFit/>
          </a:bodyPr>
          <a:lstStyle/>
          <a:p>
            <a:r>
              <a:rPr lang="en-US" dirty="0" smtClean="0"/>
              <a:t>Example of </a:t>
            </a:r>
            <a:r>
              <a:rPr lang="en-US" dirty="0" err="1" smtClean="0"/>
              <a:t>Rb</a:t>
            </a:r>
            <a:r>
              <a:rPr lang="en-US" dirty="0" smtClean="0"/>
              <a:t> with variable expressivity and incomplete penetrance?</a:t>
            </a:r>
            <a:endParaRPr lang="en-US" dirty="0"/>
          </a:p>
        </p:txBody>
      </p:sp>
    </p:spTree>
    <p:extLst>
      <p:ext uri="{BB962C8B-B14F-4D97-AF65-F5344CB8AC3E}">
        <p14:creationId xmlns:p14="http://schemas.microsoft.com/office/powerpoint/2010/main" val="382897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1078150"/>
            <a:ext cx="8229600" cy="1143000"/>
          </a:xfrm>
        </p:spPr>
        <p:txBody>
          <a:bodyPr>
            <a:normAutofit fontScale="90000"/>
          </a:bodyPr>
          <a:lstStyle/>
          <a:p>
            <a:r>
              <a:rPr lang="en-US" dirty="0" smtClean="0"/>
              <a:t>In mice, the recessive mutation t/t causes tooth decay in about 75% of the t/t animals:</a:t>
            </a:r>
            <a:endParaRPr lang="en-US" dirty="0"/>
          </a:p>
        </p:txBody>
      </p:sp>
      <p:sp>
        <p:nvSpPr>
          <p:cNvPr id="3" name="TPAnswers"/>
          <p:cNvSpPr>
            <a:spLocks noGrp="1"/>
          </p:cNvSpPr>
          <p:nvPr>
            <p:ph type="body" idx="1"/>
            <p:custDataLst>
              <p:tags r:id="rId3"/>
            </p:custDataLst>
          </p:nvPr>
        </p:nvSpPr>
        <p:spPr>
          <a:xfrm>
            <a:off x="531845" y="3085050"/>
            <a:ext cx="4114800" cy="3110008"/>
          </a:xfrm>
        </p:spPr>
        <p:txBody>
          <a:bodyPr>
            <a:normAutofit lnSpcReduction="10000"/>
          </a:bodyPr>
          <a:lstStyle/>
          <a:p>
            <a:pPr marL="514350" indent="-514350">
              <a:buFont typeface="Arial"/>
              <a:buAutoNum type="alphaUcPeriod"/>
            </a:pPr>
            <a:r>
              <a:rPr lang="en-US" dirty="0" smtClean="0"/>
              <a:t>Incomplete  penetrance</a:t>
            </a:r>
          </a:p>
          <a:p>
            <a:pPr marL="514350" indent="-514350">
              <a:buFont typeface="Arial"/>
              <a:buAutoNum type="alphaUcPeriod"/>
            </a:pPr>
            <a:r>
              <a:rPr lang="en-US" dirty="0" smtClean="0"/>
              <a:t>Variable expressivity</a:t>
            </a:r>
          </a:p>
          <a:p>
            <a:pPr marL="514350" indent="-514350">
              <a:buFont typeface="Arial"/>
              <a:buAutoNum type="alphaUcPeriod"/>
            </a:pPr>
            <a:r>
              <a:rPr lang="en-US" dirty="0" smtClean="0"/>
              <a:t>Incomplete penetrance </a:t>
            </a:r>
            <a:r>
              <a:rPr lang="en-US" i="1" dirty="0" smtClean="0"/>
              <a:t>and</a:t>
            </a:r>
            <a:r>
              <a:rPr lang="en-US" dirty="0" smtClean="0"/>
              <a:t> variable expressivity</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829044187"/>
              </p:ext>
            </p:extLst>
          </p:nvPr>
        </p:nvGraphicFramePr>
        <p:xfrm>
          <a:off x="4331080" y="2436339"/>
          <a:ext cx="4034998" cy="4539373"/>
        </p:xfrm>
        <a:graphic>
          <a:graphicData uri="http://schemas.openxmlformats.org/presentationml/2006/ole">
            <mc:AlternateContent xmlns:mc="http://schemas.openxmlformats.org/markup-compatibility/2006">
              <mc:Choice xmlns:v="urn:schemas-microsoft-com:vml" Requires="v">
                <p:oleObj spid="_x0000_s24583"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331080" y="2436339"/>
                        <a:ext cx="4034998" cy="4539373"/>
                      </a:xfrm>
                      <a:prstGeom prst="rect">
                        <a:avLst/>
                      </a:prstGeom>
                    </p:spPr>
                  </p:pic>
                </p:oleObj>
              </mc:Fallback>
            </mc:AlternateContent>
          </a:graphicData>
        </a:graphic>
      </p:graphicFrame>
      <p:sp>
        <p:nvSpPr>
          <p:cNvPr id="5" name="CAI1"/>
          <p:cNvSpPr/>
          <p:nvPr>
            <p:custDataLst>
              <p:tags r:id="rId5"/>
            </p:custDataLst>
          </p:nvPr>
        </p:nvSpPr>
        <p:spPr>
          <a:xfrm rot="10800000">
            <a:off x="222250" y="3080175"/>
            <a:ext cx="469900" cy="4699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56603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93700" y="1178676"/>
            <a:ext cx="8229600" cy="1143000"/>
          </a:xfrm>
        </p:spPr>
        <p:txBody>
          <a:bodyPr>
            <a:noAutofit/>
          </a:bodyPr>
          <a:lstStyle/>
          <a:p>
            <a:r>
              <a:rPr lang="en-US" sz="2800" dirty="0" smtClean="0"/>
              <a:t>The mutant allele vg/vg in fruit flies produces animals with vestigial wings. In a population of 100 vg/vg flies, 45 have very small wings and cannot fly at all, 45 have shortened wings but can fly over a very short distance, and 10 have full wings and can fly normally. This is an example of:</a:t>
            </a:r>
            <a:endParaRPr lang="en-US" sz="2800" dirty="0"/>
          </a:p>
        </p:txBody>
      </p:sp>
      <p:sp>
        <p:nvSpPr>
          <p:cNvPr id="3" name="TPAnswers"/>
          <p:cNvSpPr>
            <a:spLocks noGrp="1"/>
          </p:cNvSpPr>
          <p:nvPr>
            <p:ph type="body" idx="1"/>
            <p:custDataLst>
              <p:tags r:id="rId3"/>
            </p:custDataLst>
          </p:nvPr>
        </p:nvSpPr>
        <p:spPr>
          <a:xfrm>
            <a:off x="743803" y="3059017"/>
            <a:ext cx="4114800" cy="3464850"/>
          </a:xfrm>
        </p:spPr>
        <p:txBody>
          <a:bodyPr/>
          <a:lstStyle/>
          <a:p>
            <a:pPr marL="514350" indent="-514350">
              <a:buFont typeface="Arial"/>
              <a:buAutoNum type="alphaUcPeriod"/>
            </a:pPr>
            <a:r>
              <a:rPr lang="en-US" dirty="0" smtClean="0"/>
              <a:t>Incomplete </a:t>
            </a:r>
            <a:r>
              <a:rPr lang="en-US" dirty="0"/>
              <a:t>penetrance</a:t>
            </a:r>
          </a:p>
          <a:p>
            <a:pPr marL="514350" indent="-514350">
              <a:buFont typeface="Arial"/>
              <a:buAutoNum type="alphaUcPeriod"/>
            </a:pPr>
            <a:r>
              <a:rPr lang="en-US" dirty="0"/>
              <a:t>Variable expressivity</a:t>
            </a:r>
          </a:p>
          <a:p>
            <a:pPr marL="514350" indent="-514350">
              <a:buFont typeface="Arial"/>
              <a:buAutoNum type="alphaUcPeriod"/>
            </a:pPr>
            <a:r>
              <a:rPr lang="en-US" dirty="0" smtClean="0"/>
              <a:t>Incomplete </a:t>
            </a:r>
            <a:r>
              <a:rPr lang="en-US" dirty="0"/>
              <a:t>penetrance </a:t>
            </a:r>
            <a:r>
              <a:rPr lang="en-US" i="1" dirty="0"/>
              <a:t>and</a:t>
            </a:r>
            <a:r>
              <a:rPr lang="en-US" dirty="0"/>
              <a:t> </a:t>
            </a:r>
            <a:r>
              <a:rPr lang="en-US" dirty="0" smtClean="0"/>
              <a:t>variable expressivity</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84805517"/>
              </p:ext>
            </p:extLst>
          </p:nvPr>
        </p:nvGraphicFramePr>
        <p:xfrm>
          <a:off x="4902032" y="2677710"/>
          <a:ext cx="3418807" cy="3846157"/>
        </p:xfrm>
        <a:graphic>
          <a:graphicData uri="http://schemas.openxmlformats.org/presentationml/2006/ole">
            <mc:AlternateContent xmlns:mc="http://schemas.openxmlformats.org/markup-compatibility/2006">
              <mc:Choice xmlns:v="urn:schemas-microsoft-com:vml" Requires="v">
                <p:oleObj spid="_x0000_s25607" name="Chart" r:id="rId7" imgW="4572039" imgH="5143616" progId="MSGraph.Chart.8">
                  <p:embed followColorScheme="full"/>
                </p:oleObj>
              </mc:Choice>
              <mc:Fallback>
                <p:oleObj name="Chart" r:id="rId7" imgW="4572039" imgH="5143616" progId="MSGraph.Chart.8">
                  <p:embed followColorScheme="full"/>
                  <p:pic>
                    <p:nvPicPr>
                      <p:cNvPr id="0" name=""/>
                      <p:cNvPicPr/>
                      <p:nvPr/>
                    </p:nvPicPr>
                    <p:blipFill>
                      <a:blip r:embed="rId8"/>
                      <a:stretch>
                        <a:fillRect/>
                      </a:stretch>
                    </p:blipFill>
                    <p:spPr>
                      <a:xfrm>
                        <a:off x="4902032" y="2677710"/>
                        <a:ext cx="3418807" cy="3846157"/>
                      </a:xfrm>
                      <a:prstGeom prst="rect">
                        <a:avLst/>
                      </a:prstGeom>
                    </p:spPr>
                  </p:pic>
                </p:oleObj>
              </mc:Fallback>
            </mc:AlternateContent>
          </a:graphicData>
        </a:graphic>
      </p:graphicFrame>
      <p:sp>
        <p:nvSpPr>
          <p:cNvPr id="6" name="CAI1"/>
          <p:cNvSpPr/>
          <p:nvPr>
            <p:custDataLst>
              <p:tags r:id="rId5"/>
            </p:custDataLst>
          </p:nvPr>
        </p:nvSpPr>
        <p:spPr>
          <a:xfrm rot="10800000">
            <a:off x="314543" y="4956566"/>
            <a:ext cx="584200" cy="5842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2"/>
    </p:custDataLst>
    <p:extLst>
      <p:ext uri="{BB962C8B-B14F-4D97-AF65-F5344CB8AC3E}">
        <p14:creationId xmlns:p14="http://schemas.microsoft.com/office/powerpoint/2010/main" val="195506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585729" y="3040384"/>
            <a:ext cx="4210050" cy="2724785"/>
          </a:xfrm>
          <a:prstGeom prst="rect">
            <a:avLst/>
          </a:prstGeom>
        </p:spPr>
      </p:pic>
      <p:pic>
        <p:nvPicPr>
          <p:cNvPr id="327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42" y="1983456"/>
            <a:ext cx="1428750" cy="714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
          <p:cNvSpPr txBox="1">
            <a:spLocks noChangeArrowheads="1"/>
          </p:cNvSpPr>
          <p:nvPr/>
        </p:nvSpPr>
        <p:spPr bwMode="auto">
          <a:xfrm>
            <a:off x="1891517" y="2010444"/>
            <a:ext cx="762000" cy="2667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8 repeats</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5" name="Text Box 8"/>
          <p:cNvSpPr txBox="1">
            <a:spLocks noChangeArrowheads="1"/>
          </p:cNvSpPr>
          <p:nvPr/>
        </p:nvSpPr>
        <p:spPr bwMode="auto">
          <a:xfrm>
            <a:off x="1881992" y="2410494"/>
            <a:ext cx="762000" cy="2667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6 repeats</a:t>
            </a: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460130" y="350376"/>
            <a:ext cx="846124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The following pedigree shows a family where a pair of identical twin sisters marry a pair of identical twin brothers (identical twins have identical DNA). The sisters are both affected with a rare disorder. Assume the twin brothers, and the individuals that marry into the family in the second generation, are homozygous for the </a:t>
            </a:r>
            <a:r>
              <a:rPr kumimoji="0" lang="en-US" altLang="ja-JP" sz="1400" b="0" i="0" u="none" strike="noStrike" cap="none" normalizeH="0" baseline="0" dirty="0" err="1"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wildtype</a:t>
            </a:r>
            <a:r>
              <a:rPr kumimoji="0" lang="en-US" altLang="ja-JP"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allele. Also shown on the pedigree are designations for </a:t>
            </a:r>
            <a:r>
              <a:rPr kumimoji="0" lang="en-US" altLang="ja-JP" sz="1400" b="0" i="0" u="none" strike="noStrike" cap="none" normalizeH="0" baseline="0" dirty="0" err="1"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minisatellite</a:t>
            </a:r>
            <a:r>
              <a:rPr kumimoji="0" lang="en-US" altLang="ja-JP"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repeats that are linked to the gene that causes the disorder. </a:t>
            </a:r>
            <a:endParaRPr kumimoji="0" lang="en-US" altLang="ja-JP"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The numbers under each symbol in the pedigree indicate the number of </a:t>
            </a:r>
            <a:r>
              <a:rPr kumimoji="0" lang="en-US" altLang="ja-JP" sz="1400" b="0" i="0" u="none" strike="noStrike" cap="none" normalizeH="0" baseline="0" dirty="0" err="1"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minisatellite</a:t>
            </a:r>
            <a:r>
              <a:rPr kumimoji="0" lang="en-US" altLang="ja-JP"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repeats identified in that individual using PCR. For example:</a:t>
            </a:r>
            <a:endParaRPr kumimoji="0" lang="en-US" altLang="ja-JP"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p:cNvSpPr>
            <a:spLocks noChangeArrowheads="1"/>
          </p:cNvSpPr>
          <p:nvPr/>
        </p:nvSpPr>
        <p:spPr bwMode="auto">
          <a:xfrm>
            <a:off x="394347" y="2537801"/>
            <a:ext cx="64014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If a person had the two </a:t>
            </a:r>
            <a:r>
              <a:rPr kumimoji="0" lang="en-US" altLang="ja-JP" sz="1400" b="0" i="0" u="none" strike="noStrike" cap="none" normalizeH="0" baseline="0" dirty="0" err="1"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minisatellite</a:t>
            </a:r>
            <a:r>
              <a:rPr kumimoji="0" lang="en-US" altLang="ja-JP" sz="1400" b="0" i="0" u="none" strike="noStrike" cap="none" normalizeH="0" baseline="0" dirty="0" smtClean="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 alleles above, they would be designated 8/6. </a:t>
            </a:r>
            <a:endParaRPr kumimoji="0" lang="en-US" altLang="ja-JP" sz="14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712519" y="5765169"/>
            <a:ext cx="7992094" cy="923330"/>
          </a:xfrm>
          <a:prstGeom prst="rect">
            <a:avLst/>
          </a:prstGeom>
          <a:noFill/>
        </p:spPr>
        <p:txBody>
          <a:bodyPr wrap="square" rtlCol="0">
            <a:spAutoFit/>
          </a:bodyPr>
          <a:lstStyle/>
          <a:p>
            <a:pPr marL="342900" indent="-342900">
              <a:buAutoNum type="arabicParenR"/>
            </a:pPr>
            <a:r>
              <a:rPr lang="en-US" dirty="0" smtClean="0"/>
              <a:t>What is the inheritance pattern of this disorder?</a:t>
            </a:r>
          </a:p>
          <a:p>
            <a:pPr marL="342900" indent="-342900">
              <a:buAutoNum type="arabicParenR"/>
            </a:pPr>
            <a:r>
              <a:rPr lang="en-US" dirty="0" smtClean="0"/>
              <a:t>Are these genes linked?</a:t>
            </a:r>
          </a:p>
          <a:p>
            <a:pPr marL="342900" indent="-342900">
              <a:buAutoNum type="arabicParenR"/>
            </a:pPr>
            <a:r>
              <a:rPr lang="en-US" dirty="0" smtClean="0"/>
              <a:t>Which offspring are recombinant?</a:t>
            </a:r>
            <a:endParaRPr lang="en-US"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42720" y="1978200"/>
              <a:ext cx="8292600" cy="3468600"/>
            </p14:xfrm>
          </p:contentPart>
        </mc:Choice>
        <mc:Fallback>
          <p:pic>
            <p:nvPicPr>
              <p:cNvPr id="2" name="Ink 1"/>
              <p:cNvPicPr/>
              <p:nvPr/>
            </p:nvPicPr>
            <p:blipFill>
              <a:blip r:embed="rId5"/>
              <a:stretch>
                <a:fillRect/>
              </a:stretch>
            </p:blipFill>
            <p:spPr>
              <a:xfrm>
                <a:off x="328320" y="1961280"/>
                <a:ext cx="8320680" cy="3502080"/>
              </a:xfrm>
              <a:prstGeom prst="rect">
                <a:avLst/>
              </a:prstGeom>
            </p:spPr>
          </p:pic>
        </mc:Fallback>
      </mc:AlternateContent>
    </p:spTree>
    <p:extLst>
      <p:ext uri="{BB962C8B-B14F-4D97-AF65-F5344CB8AC3E}">
        <p14:creationId xmlns:p14="http://schemas.microsoft.com/office/powerpoint/2010/main" val="1008411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7018" y="420920"/>
            <a:ext cx="7706534" cy="954107"/>
          </a:xfrm>
          <a:prstGeom prst="rect">
            <a:avLst/>
          </a:prstGeom>
          <a:noFill/>
        </p:spPr>
        <p:txBody>
          <a:bodyPr wrap="square" rtlCol="0">
            <a:spAutoFit/>
          </a:bodyPr>
          <a:lstStyle/>
          <a:p>
            <a:r>
              <a:rPr lang="en-US" sz="2800" dirty="0" smtClean="0"/>
              <a:t>Gene interactions – how do relationships between gene functions affect observed phenotypic ratios?</a:t>
            </a:r>
            <a:endParaRPr lang="en-US" sz="2800" dirty="0"/>
          </a:p>
        </p:txBody>
      </p:sp>
      <p:sp>
        <p:nvSpPr>
          <p:cNvPr id="3" name="TextBox 2"/>
          <p:cNvSpPr txBox="1"/>
          <p:nvPr/>
        </p:nvSpPr>
        <p:spPr>
          <a:xfrm>
            <a:off x="738043" y="1866452"/>
            <a:ext cx="2729040" cy="646331"/>
          </a:xfrm>
          <a:prstGeom prst="rect">
            <a:avLst/>
          </a:prstGeom>
          <a:noFill/>
        </p:spPr>
        <p:txBody>
          <a:bodyPr wrap="square" rtlCol="0">
            <a:spAutoFit/>
          </a:bodyPr>
          <a:lstStyle/>
          <a:p>
            <a:r>
              <a:rPr lang="en-US" i="1" dirty="0" smtClean="0"/>
              <a:t>Drosophila</a:t>
            </a:r>
            <a:r>
              <a:rPr lang="en-US" dirty="0" smtClean="0"/>
              <a:t> eye color and wing shape?</a:t>
            </a:r>
            <a:endParaRPr lang="en-US" dirty="0"/>
          </a:p>
        </p:txBody>
      </p:sp>
      <p:sp>
        <p:nvSpPr>
          <p:cNvPr id="4" name="TextBox 3"/>
          <p:cNvSpPr txBox="1"/>
          <p:nvPr/>
        </p:nvSpPr>
        <p:spPr>
          <a:xfrm>
            <a:off x="549241" y="4119953"/>
            <a:ext cx="4720037" cy="369332"/>
          </a:xfrm>
          <a:prstGeom prst="rect">
            <a:avLst/>
          </a:prstGeom>
          <a:noFill/>
        </p:spPr>
        <p:txBody>
          <a:bodyPr wrap="square" rtlCol="0">
            <a:spAutoFit/>
          </a:bodyPr>
          <a:lstStyle/>
          <a:p>
            <a:r>
              <a:rPr lang="en-US" dirty="0" smtClean="0"/>
              <a:t>two enzymes in the same biosynthetic pathway?</a:t>
            </a:r>
            <a:endParaRPr lang="en-US" dirty="0"/>
          </a:p>
        </p:txBody>
      </p:sp>
      <p:pic>
        <p:nvPicPr>
          <p:cNvPr id="6" name="Picture 5" descr="Screen Shot 2013-02-07 at 12.31.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900" y="4689465"/>
            <a:ext cx="6782833" cy="632403"/>
          </a:xfrm>
          <a:prstGeom prst="rect">
            <a:avLst/>
          </a:prstGeom>
        </p:spPr>
      </p:pic>
      <p:sp>
        <p:nvSpPr>
          <p:cNvPr id="7" name="TextBox 6"/>
          <p:cNvSpPr txBox="1"/>
          <p:nvPr/>
        </p:nvSpPr>
        <p:spPr>
          <a:xfrm>
            <a:off x="4493932" y="1866452"/>
            <a:ext cx="1101458" cy="369332"/>
          </a:xfrm>
          <a:prstGeom prst="rect">
            <a:avLst/>
          </a:prstGeom>
          <a:noFill/>
        </p:spPr>
        <p:txBody>
          <a:bodyPr wrap="none" rtlCol="0">
            <a:spAutoFit/>
          </a:bodyPr>
          <a:lstStyle/>
          <a:p>
            <a:r>
              <a:rPr lang="en-US" dirty="0" smtClean="0"/>
              <a:t>enzyme A</a:t>
            </a:r>
            <a:endParaRPr lang="en-US" dirty="0"/>
          </a:p>
        </p:txBody>
      </p:sp>
      <p:sp>
        <p:nvSpPr>
          <p:cNvPr id="8" name="TextBox 7"/>
          <p:cNvSpPr txBox="1"/>
          <p:nvPr/>
        </p:nvSpPr>
        <p:spPr>
          <a:xfrm>
            <a:off x="6616763" y="1866452"/>
            <a:ext cx="1095172" cy="369332"/>
          </a:xfrm>
          <a:prstGeom prst="rect">
            <a:avLst/>
          </a:prstGeom>
          <a:noFill/>
        </p:spPr>
        <p:txBody>
          <a:bodyPr wrap="none" rtlCol="0">
            <a:spAutoFit/>
          </a:bodyPr>
          <a:lstStyle/>
          <a:p>
            <a:r>
              <a:rPr lang="en-US" dirty="0" smtClean="0"/>
              <a:t>enzyme B</a:t>
            </a:r>
            <a:endParaRPr lang="en-US" dirty="0"/>
          </a:p>
        </p:txBody>
      </p:sp>
      <p:cxnSp>
        <p:nvCxnSpPr>
          <p:cNvPr id="10" name="Straight Arrow Connector 9"/>
          <p:cNvCxnSpPr/>
          <p:nvPr/>
        </p:nvCxnSpPr>
        <p:spPr>
          <a:xfrm>
            <a:off x="5061825" y="2201462"/>
            <a:ext cx="0" cy="38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058262" y="2643551"/>
            <a:ext cx="0" cy="38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201660" y="2201462"/>
            <a:ext cx="0" cy="38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211699" y="2643551"/>
            <a:ext cx="0" cy="38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346583" y="3127424"/>
            <a:ext cx="1351790" cy="369332"/>
          </a:xfrm>
          <a:prstGeom prst="rect">
            <a:avLst/>
          </a:prstGeom>
          <a:noFill/>
        </p:spPr>
        <p:txBody>
          <a:bodyPr wrap="none" rtlCol="0">
            <a:spAutoFit/>
          </a:bodyPr>
          <a:lstStyle/>
          <a:p>
            <a:r>
              <a:rPr lang="en-US" dirty="0" smtClean="0"/>
              <a:t>eye pigment</a:t>
            </a:r>
            <a:endParaRPr lang="en-US" dirty="0"/>
          </a:p>
        </p:txBody>
      </p:sp>
      <p:sp>
        <p:nvSpPr>
          <p:cNvPr id="17" name="TextBox 16"/>
          <p:cNvSpPr txBox="1"/>
          <p:nvPr/>
        </p:nvSpPr>
        <p:spPr>
          <a:xfrm>
            <a:off x="6244784" y="3127424"/>
            <a:ext cx="1933830" cy="369332"/>
          </a:xfrm>
          <a:prstGeom prst="rect">
            <a:avLst/>
          </a:prstGeom>
          <a:noFill/>
        </p:spPr>
        <p:txBody>
          <a:bodyPr wrap="none" rtlCol="0">
            <a:spAutoFit/>
          </a:bodyPr>
          <a:lstStyle/>
          <a:p>
            <a:r>
              <a:rPr lang="en-US" dirty="0" smtClean="0"/>
              <a:t>wing development</a:t>
            </a:r>
            <a:endParaRPr lang="en-US" dirty="0"/>
          </a:p>
        </p:txBody>
      </p:sp>
      <p:sp>
        <p:nvSpPr>
          <p:cNvPr id="5" name="TextBox 4"/>
          <p:cNvSpPr txBox="1"/>
          <p:nvPr/>
        </p:nvSpPr>
        <p:spPr>
          <a:xfrm>
            <a:off x="304800" y="5778340"/>
            <a:ext cx="8636000" cy="646331"/>
          </a:xfrm>
          <a:prstGeom prst="rect">
            <a:avLst/>
          </a:prstGeom>
          <a:noFill/>
        </p:spPr>
        <p:txBody>
          <a:bodyPr wrap="square" rtlCol="0">
            <a:spAutoFit/>
          </a:bodyPr>
          <a:lstStyle/>
          <a:p>
            <a:r>
              <a:rPr lang="en-US" dirty="0" smtClean="0"/>
              <a:t>Gene products (aka: proteins) may have interactions that effect the phenotypes of the offspring, leading to unexpected phenotypic outcomes even when genes are not linked.</a:t>
            </a:r>
            <a:endParaRPr lang="en-US" dirty="0"/>
          </a:p>
        </p:txBody>
      </p:sp>
    </p:spTree>
    <p:extLst>
      <p:ext uri="{BB962C8B-B14F-4D97-AF65-F5344CB8AC3E}">
        <p14:creationId xmlns:p14="http://schemas.microsoft.com/office/powerpoint/2010/main" val="407466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6" grpId="0"/>
      <p:bldP spid="17"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0972" y="252495"/>
            <a:ext cx="5404071" cy="1200328"/>
          </a:xfrm>
          <a:prstGeom prst="rect">
            <a:avLst/>
          </a:prstGeom>
          <a:noFill/>
        </p:spPr>
        <p:txBody>
          <a:bodyPr wrap="square" rtlCol="0">
            <a:spAutoFit/>
          </a:bodyPr>
          <a:lstStyle/>
          <a:p>
            <a:r>
              <a:rPr lang="en-US" sz="2400" b="1" u="sng" dirty="0" smtClean="0"/>
              <a:t>Incomplete dominance </a:t>
            </a:r>
            <a:r>
              <a:rPr lang="en-US" sz="2400" dirty="0" smtClean="0"/>
              <a:t>– one allele is not complete dominant over another, results in an intermediate phenotype </a:t>
            </a:r>
            <a:endParaRPr lang="en-US" sz="2400" dirty="0"/>
          </a:p>
        </p:txBody>
      </p:sp>
      <p:pic>
        <p:nvPicPr>
          <p:cNvPr id="3" name="Picture 2" descr="Screen Shot 2013-02-03 at 11.44.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31" y="2076492"/>
            <a:ext cx="4213234" cy="4441537"/>
          </a:xfrm>
          <a:prstGeom prst="rect">
            <a:avLst/>
          </a:prstGeom>
        </p:spPr>
      </p:pic>
      <p:sp>
        <p:nvSpPr>
          <p:cNvPr id="4" name="TextBox 3"/>
          <p:cNvSpPr txBox="1"/>
          <p:nvPr/>
        </p:nvSpPr>
        <p:spPr>
          <a:xfrm>
            <a:off x="5143501" y="1965313"/>
            <a:ext cx="3270250" cy="3970318"/>
          </a:xfrm>
          <a:prstGeom prst="rect">
            <a:avLst/>
          </a:prstGeom>
          <a:noFill/>
        </p:spPr>
        <p:txBody>
          <a:bodyPr wrap="square" rtlCol="0">
            <a:spAutoFit/>
          </a:bodyPr>
          <a:lstStyle/>
          <a:p>
            <a:r>
              <a:rPr lang="en-US" b="1" u="sng" dirty="0" err="1" smtClean="0"/>
              <a:t>Haplosufficient</a:t>
            </a:r>
            <a:r>
              <a:rPr lang="en-US" dirty="0" smtClean="0"/>
              <a:t> – a single dominant allele provides enough of a gene dosage to result in a completely </a:t>
            </a:r>
            <a:r>
              <a:rPr lang="en-US" dirty="0" err="1" smtClean="0"/>
              <a:t>wildtype</a:t>
            </a:r>
            <a:r>
              <a:rPr lang="en-US" dirty="0" smtClean="0"/>
              <a:t> phenotype in the heterozygote</a:t>
            </a:r>
          </a:p>
          <a:p>
            <a:endParaRPr lang="en-US" dirty="0"/>
          </a:p>
          <a:p>
            <a:r>
              <a:rPr lang="en-US" dirty="0" smtClean="0"/>
              <a:t>When the heterozygote is not the same as the </a:t>
            </a:r>
            <a:r>
              <a:rPr lang="en-US" dirty="0" err="1" smtClean="0"/>
              <a:t>wildtype</a:t>
            </a:r>
            <a:r>
              <a:rPr lang="en-US" dirty="0" smtClean="0"/>
              <a:t>, the dominant allele is:</a:t>
            </a:r>
          </a:p>
          <a:p>
            <a:r>
              <a:rPr lang="en-US" b="1" u="sng" dirty="0" err="1" smtClean="0"/>
              <a:t>Haploinsufficient</a:t>
            </a:r>
            <a:r>
              <a:rPr lang="en-US" dirty="0" smtClean="0"/>
              <a:t> – a single dominant allele does NOT provide enough of a gene dosage to result in a </a:t>
            </a:r>
            <a:r>
              <a:rPr lang="en-US" dirty="0" err="1" smtClean="0"/>
              <a:t>wildtype</a:t>
            </a:r>
            <a:r>
              <a:rPr lang="en-US" dirty="0" smtClean="0"/>
              <a:t> phenotype in the heterozygote.</a:t>
            </a:r>
            <a:endParaRPr lang="en-US" dirty="0"/>
          </a:p>
        </p:txBody>
      </p:sp>
      <p:sp>
        <p:nvSpPr>
          <p:cNvPr id="6" name="TextBox 5"/>
          <p:cNvSpPr txBox="1"/>
          <p:nvPr/>
        </p:nvSpPr>
        <p:spPr>
          <a:xfrm>
            <a:off x="5143501" y="1707161"/>
            <a:ext cx="3012927" cy="369332"/>
          </a:xfrm>
          <a:prstGeom prst="rect">
            <a:avLst/>
          </a:prstGeom>
          <a:noFill/>
        </p:spPr>
        <p:txBody>
          <a:bodyPr wrap="none" rtlCol="0">
            <a:spAutoFit/>
          </a:bodyPr>
          <a:lstStyle/>
          <a:p>
            <a:r>
              <a:rPr lang="en-US" dirty="0" smtClean="0"/>
              <a:t>Fully dominant mutations are:</a:t>
            </a:r>
            <a:endParaRPr lang="en-US" dirty="0"/>
          </a:p>
        </p:txBody>
      </p:sp>
      <p:pic>
        <p:nvPicPr>
          <p:cNvPr id="7" name="Picture 2" descr="figure_06_03"/>
          <p:cNvPicPr>
            <a:picLocks noChangeAspect="1" noChangeArrowheads="1"/>
          </p:cNvPicPr>
          <p:nvPr/>
        </p:nvPicPr>
        <p:blipFill rotWithShape="1">
          <a:blip r:embed="rId4">
            <a:extLst>
              <a:ext uri="{28A0092B-C50C-407E-A947-70E740481C1C}">
                <a14:useLocalDpi xmlns:a14="http://schemas.microsoft.com/office/drawing/2010/main" val="0"/>
              </a:ext>
            </a:extLst>
          </a:blip>
          <a:srcRect t="5955" b="14230"/>
          <a:stretch/>
        </p:blipFill>
        <p:spPr bwMode="auto">
          <a:xfrm>
            <a:off x="815752" y="252495"/>
            <a:ext cx="1159528" cy="146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0750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7841" y="510640"/>
            <a:ext cx="2605000" cy="584776"/>
          </a:xfrm>
          <a:prstGeom prst="rect">
            <a:avLst/>
          </a:prstGeom>
          <a:noFill/>
        </p:spPr>
        <p:txBody>
          <a:bodyPr wrap="none" rtlCol="0">
            <a:spAutoFit/>
          </a:bodyPr>
          <a:lstStyle/>
          <a:p>
            <a:r>
              <a:rPr lang="en-US" sz="3200" dirty="0" smtClean="0"/>
              <a:t>Co-dominance</a:t>
            </a:r>
            <a:endParaRPr lang="en-US" sz="3200" dirty="0"/>
          </a:p>
        </p:txBody>
      </p:sp>
      <p:pic>
        <p:nvPicPr>
          <p:cNvPr id="3" name="Picture 2" descr="Screen Shot 2013-02-06 at 10.23.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476" y="1502522"/>
            <a:ext cx="4508277" cy="3802436"/>
          </a:xfrm>
          <a:prstGeom prst="rect">
            <a:avLst/>
          </a:prstGeom>
        </p:spPr>
      </p:pic>
      <p:sp>
        <p:nvSpPr>
          <p:cNvPr id="4" name="TextBox 3"/>
          <p:cNvSpPr txBox="1"/>
          <p:nvPr/>
        </p:nvSpPr>
        <p:spPr>
          <a:xfrm>
            <a:off x="566405" y="1095416"/>
            <a:ext cx="3192461" cy="2308324"/>
          </a:xfrm>
          <a:prstGeom prst="rect">
            <a:avLst/>
          </a:prstGeom>
          <a:noFill/>
        </p:spPr>
        <p:txBody>
          <a:bodyPr wrap="square" rtlCol="0">
            <a:spAutoFit/>
          </a:bodyPr>
          <a:lstStyle/>
          <a:p>
            <a:r>
              <a:rPr lang="en-US" sz="2400" dirty="0" smtClean="0"/>
              <a:t>Multiple alleles for a single gene</a:t>
            </a:r>
          </a:p>
          <a:p>
            <a:endParaRPr lang="en-US" sz="2400" dirty="0"/>
          </a:p>
          <a:p>
            <a:r>
              <a:rPr lang="en-US" sz="2400" dirty="0" smtClean="0"/>
              <a:t>two of these alleles can be co-expressed in a heterozygote</a:t>
            </a:r>
            <a:endParaRPr lang="en-US" sz="2400" dirty="0"/>
          </a:p>
        </p:txBody>
      </p:sp>
      <p:pic>
        <p:nvPicPr>
          <p:cNvPr id="5" name="Picture 4" descr="Screen Shot 2014-02-13 at 2.18.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776" y="3654381"/>
            <a:ext cx="4330700" cy="2209800"/>
          </a:xfrm>
          <a:prstGeom prst="rect">
            <a:avLst/>
          </a:prstGeom>
        </p:spPr>
      </p:pic>
    </p:spTree>
    <p:extLst>
      <p:ext uri="{BB962C8B-B14F-4D97-AF65-F5344CB8AC3E}">
        <p14:creationId xmlns:p14="http://schemas.microsoft.com/office/powerpoint/2010/main" val="1572584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457200" y="274638"/>
            <a:ext cx="8229600" cy="1143000"/>
          </a:xfrm>
        </p:spPr>
        <p:txBody>
          <a:bodyPr>
            <a:normAutofit fontScale="90000"/>
          </a:bodyPr>
          <a:lstStyle/>
          <a:p>
            <a:r>
              <a:rPr lang="en-US" dirty="0" smtClean="0"/>
              <a:t>Are co-dominant alleles </a:t>
            </a:r>
            <a:r>
              <a:rPr lang="en-US" dirty="0" err="1" smtClean="0"/>
              <a:t>haplosufficient</a:t>
            </a:r>
            <a:r>
              <a:rPr lang="en-US" dirty="0" smtClean="0"/>
              <a:t> or </a:t>
            </a:r>
            <a:r>
              <a:rPr lang="en-US" dirty="0" err="1" smtClean="0"/>
              <a:t>haploinsufficient</a:t>
            </a:r>
            <a:r>
              <a:rPr lang="en-US" dirty="0" smtClean="0"/>
              <a:t>?</a:t>
            </a:r>
            <a:endParaRPr lang="en-US" dirty="0"/>
          </a:p>
        </p:txBody>
      </p:sp>
      <p:sp>
        <p:nvSpPr>
          <p:cNvPr id="3" name="TPAnswers"/>
          <p:cNvSpPr>
            <a:spLocks noGrp="1"/>
          </p:cNvSpPr>
          <p:nvPr>
            <p:ph type="body" idx="1"/>
            <p:custDataLst>
              <p:tags r:id="rId3"/>
            </p:custDataLst>
          </p:nvPr>
        </p:nvSpPr>
        <p:spPr>
          <a:xfrm>
            <a:off x="457200" y="1600200"/>
            <a:ext cx="4114800" cy="4525963"/>
          </a:xfrm>
        </p:spPr>
        <p:txBody>
          <a:bodyPr/>
          <a:lstStyle/>
          <a:p>
            <a:pPr marL="514350" indent="-514350">
              <a:buFont typeface="Arial"/>
              <a:buAutoNum type="alphaUcPeriod"/>
            </a:pPr>
            <a:r>
              <a:rPr lang="en-US" dirty="0" err="1" smtClean="0"/>
              <a:t>haplosufficient</a:t>
            </a:r>
            <a:endParaRPr lang="en-US" dirty="0" smtClean="0"/>
          </a:p>
          <a:p>
            <a:pPr marL="514350" indent="-514350">
              <a:buFont typeface="Arial"/>
              <a:buAutoNum type="alphaUcPeriod"/>
            </a:pPr>
            <a:r>
              <a:rPr lang="en-US" dirty="0" err="1" smtClean="0"/>
              <a:t>haploinsufficient</a:t>
            </a:r>
            <a:endParaRPr lang="en-US"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934702438"/>
              </p:ext>
            </p:extLst>
          </p:nvPr>
        </p:nvGraphicFramePr>
        <p:xfrm>
          <a:off x="4508500" y="1600200"/>
          <a:ext cx="4572000" cy="5143500"/>
        </p:xfrm>
        <a:graphic>
          <a:graphicData uri="http://schemas.openxmlformats.org/presentationml/2006/ole">
            <mc:AlternateContent xmlns:mc="http://schemas.openxmlformats.org/markup-compatibility/2006">
              <mc:Choice xmlns:v="urn:schemas-microsoft-com:vml" Requires="v">
                <p:oleObj spid="_x0000_s31749" name="Chart" r:id="rId7" imgW="4571952" imgH="5143584" progId="MSGraph.Chart.8">
                  <p:embed followColorScheme="full"/>
                </p:oleObj>
              </mc:Choice>
              <mc:Fallback>
                <p:oleObj name="Chart" r:id="rId7" imgW="4571952" imgH="5143584" progId="MSGraph.Chart.8">
                  <p:embed followColorScheme="full"/>
                  <p:pic>
                    <p:nvPicPr>
                      <p:cNvPr id="0" name=""/>
                      <p:cNvPicPr/>
                      <p:nvPr/>
                    </p:nvPicPr>
                    <p:blipFill>
                      <a:blip r:embed="rId8"/>
                      <a:stretch>
                        <a:fillRect/>
                      </a:stretch>
                    </p:blipFill>
                    <p:spPr>
                      <a:xfrm>
                        <a:off x="4508500" y="1600200"/>
                        <a:ext cx="4572000" cy="5143500"/>
                      </a:xfrm>
                      <a:prstGeom prst="rect">
                        <a:avLst/>
                      </a:prstGeom>
                    </p:spPr>
                  </p:pic>
                </p:oleObj>
              </mc:Fallback>
            </mc:AlternateContent>
          </a:graphicData>
        </a:graphic>
      </p:graphicFrame>
      <p:pic>
        <p:nvPicPr>
          <p:cNvPr id="6" name="Picture 5" descr="Screen Shot 2014-02-13 at 2.18.54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240" y="3232483"/>
            <a:ext cx="3333208" cy="1700816"/>
          </a:xfrm>
          <a:prstGeom prst="rect">
            <a:avLst/>
          </a:prstGeom>
        </p:spPr>
      </p:pic>
      <p:sp>
        <p:nvSpPr>
          <p:cNvPr id="7" name="CAI1"/>
          <p:cNvSpPr/>
          <p:nvPr>
            <p:custDataLst>
              <p:tags r:id="rId5"/>
            </p:custDataLst>
          </p:nvPr>
        </p:nvSpPr>
        <p:spPr>
          <a:xfrm rot="10800000">
            <a:off x="142240" y="1645920"/>
            <a:ext cx="393700" cy="393700"/>
          </a:xfrm>
          <a:custGeom>
            <a:avLst/>
            <a:gdLst/>
            <a:ahLst/>
            <a:cxnLst/>
            <a:rect l="0" t="0" r="0" b="0"/>
            <a:pathLst>
              <a:path w="1524001" h="1752601">
                <a:moveTo>
                  <a:pt x="1295400" y="1066800"/>
                </a:moveTo>
                <a:lnTo>
                  <a:pt x="1524000" y="533400"/>
                </a:lnTo>
                <a:lnTo>
                  <a:pt x="914400" y="0"/>
                </a:lnTo>
                <a:lnTo>
                  <a:pt x="0" y="1447800"/>
                </a:lnTo>
                <a:lnTo>
                  <a:pt x="0" y="1752600"/>
                </a:lnTo>
                <a:lnTo>
                  <a:pt x="990600" y="533400"/>
                </a:lnTo>
                <a:close/>
              </a:path>
            </a:pathLst>
          </a:custGeom>
          <a:gradFill flip="none" rotWithShape="1">
            <a:gsLst>
              <a:gs pos="0">
                <a:srgbClr val="00C800"/>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Screen Shot 2013-02-06 at 10.23.10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7101" y="4454434"/>
            <a:ext cx="2549807" cy="2150595"/>
          </a:xfrm>
          <a:prstGeom prst="rect">
            <a:avLst/>
          </a:prstGeom>
        </p:spPr>
      </p:pic>
    </p:spTree>
    <p:custDataLst>
      <p:tags r:id="rId2"/>
    </p:custDataLst>
    <p:extLst>
      <p:ext uri="{BB962C8B-B14F-4D97-AF65-F5344CB8AC3E}">
        <p14:creationId xmlns:p14="http://schemas.microsoft.com/office/powerpoint/2010/main" val="290501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ure_06_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014" y="1848034"/>
            <a:ext cx="3828076" cy="333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TextBox 2"/>
          <p:cNvSpPr txBox="1"/>
          <p:nvPr/>
        </p:nvSpPr>
        <p:spPr>
          <a:xfrm>
            <a:off x="2917842" y="187474"/>
            <a:ext cx="3969757" cy="584776"/>
          </a:xfrm>
          <a:prstGeom prst="rect">
            <a:avLst/>
          </a:prstGeom>
          <a:noFill/>
        </p:spPr>
        <p:txBody>
          <a:bodyPr wrap="none" rtlCol="0">
            <a:spAutoFit/>
          </a:bodyPr>
          <a:lstStyle/>
          <a:p>
            <a:r>
              <a:rPr lang="en-US" sz="3200" dirty="0" smtClean="0"/>
              <a:t>Recessive lethal alleles</a:t>
            </a:r>
            <a:endParaRPr lang="en-US" sz="3200" dirty="0"/>
          </a:p>
        </p:txBody>
      </p:sp>
      <p:sp>
        <p:nvSpPr>
          <p:cNvPr id="4" name="TextBox 3"/>
          <p:cNvSpPr txBox="1"/>
          <p:nvPr/>
        </p:nvSpPr>
        <p:spPr>
          <a:xfrm>
            <a:off x="493457" y="6006381"/>
            <a:ext cx="8650543" cy="369332"/>
          </a:xfrm>
          <a:prstGeom prst="rect">
            <a:avLst/>
          </a:prstGeom>
          <a:noFill/>
        </p:spPr>
        <p:txBody>
          <a:bodyPr wrap="square" rtlCol="0">
            <a:spAutoFit/>
          </a:bodyPr>
          <a:lstStyle/>
          <a:p>
            <a:r>
              <a:rPr lang="en-US" b="1" u="sng" dirty="0" err="1" smtClean="0"/>
              <a:t>Pleiotropy</a:t>
            </a:r>
            <a:r>
              <a:rPr lang="en-US" dirty="0" smtClean="0"/>
              <a:t> – a single allele that affects more than one phenotype (tail and death)</a:t>
            </a:r>
            <a:endParaRPr lang="en-US" dirty="0"/>
          </a:p>
        </p:txBody>
      </p:sp>
      <p:sp>
        <p:nvSpPr>
          <p:cNvPr id="5" name="TextBox 4"/>
          <p:cNvSpPr txBox="1"/>
          <p:nvPr/>
        </p:nvSpPr>
        <p:spPr>
          <a:xfrm>
            <a:off x="446751" y="832371"/>
            <a:ext cx="7946827" cy="369332"/>
          </a:xfrm>
          <a:prstGeom prst="rect">
            <a:avLst/>
          </a:prstGeom>
          <a:noFill/>
        </p:spPr>
        <p:txBody>
          <a:bodyPr wrap="square" rtlCol="0">
            <a:spAutoFit/>
          </a:bodyPr>
          <a:lstStyle/>
          <a:p>
            <a:r>
              <a:rPr lang="en-US" dirty="0" smtClean="0"/>
              <a:t>an allele that is capable of causing the death of the organism</a:t>
            </a:r>
            <a:endParaRPr lang="en-US" dirty="0"/>
          </a:p>
        </p:txBody>
      </p:sp>
      <p:sp>
        <p:nvSpPr>
          <p:cNvPr id="6" name="TextBox 5"/>
          <p:cNvSpPr txBox="1"/>
          <p:nvPr/>
        </p:nvSpPr>
        <p:spPr>
          <a:xfrm>
            <a:off x="1046989" y="1207597"/>
            <a:ext cx="3786752" cy="2308324"/>
          </a:xfrm>
          <a:prstGeom prst="rect">
            <a:avLst/>
          </a:prstGeom>
          <a:noFill/>
        </p:spPr>
        <p:txBody>
          <a:bodyPr wrap="square" rtlCol="0">
            <a:spAutoFit/>
          </a:bodyPr>
          <a:lstStyle/>
          <a:p>
            <a:r>
              <a:rPr lang="en-US" dirty="0" smtClean="0"/>
              <a:t>M = normal spine</a:t>
            </a:r>
          </a:p>
          <a:p>
            <a:r>
              <a:rPr lang="en-US" dirty="0" smtClean="0"/>
              <a:t>M</a:t>
            </a:r>
            <a:r>
              <a:rPr lang="en-US" baseline="30000" dirty="0" smtClean="0"/>
              <a:t>L</a:t>
            </a:r>
            <a:r>
              <a:rPr lang="en-US" dirty="0" smtClean="0"/>
              <a:t> = abnormal spine</a:t>
            </a:r>
          </a:p>
          <a:p>
            <a:endParaRPr lang="en-US" dirty="0"/>
          </a:p>
          <a:p>
            <a:r>
              <a:rPr lang="en-US" dirty="0" smtClean="0"/>
              <a:t>M/M = normal</a:t>
            </a:r>
          </a:p>
          <a:p>
            <a:r>
              <a:rPr lang="en-US" dirty="0" smtClean="0"/>
              <a:t>M/M</a:t>
            </a:r>
            <a:r>
              <a:rPr lang="en-US" baseline="30000" dirty="0" smtClean="0"/>
              <a:t>L</a:t>
            </a:r>
            <a:r>
              <a:rPr lang="en-US" dirty="0" smtClean="0"/>
              <a:t> = Manx (no tail, intermediate spinal disfigurement)</a:t>
            </a:r>
          </a:p>
          <a:p>
            <a:r>
              <a:rPr lang="en-US" dirty="0" smtClean="0"/>
              <a:t>M</a:t>
            </a:r>
            <a:r>
              <a:rPr lang="en-US" baseline="30000" dirty="0" smtClean="0"/>
              <a:t>L</a:t>
            </a:r>
            <a:r>
              <a:rPr lang="en-US" dirty="0" smtClean="0"/>
              <a:t>/M</a:t>
            </a:r>
            <a:r>
              <a:rPr lang="en-US" baseline="30000" dirty="0" smtClean="0"/>
              <a:t>L</a:t>
            </a:r>
            <a:r>
              <a:rPr lang="en-US" dirty="0" smtClean="0"/>
              <a:t> = lethal (spine disfigurement incompatible with life)</a:t>
            </a:r>
            <a:endParaRPr lang="en-US" dirty="0"/>
          </a:p>
        </p:txBody>
      </p:sp>
      <p:sp>
        <p:nvSpPr>
          <p:cNvPr id="7" name="TextBox 6"/>
          <p:cNvSpPr txBox="1"/>
          <p:nvPr/>
        </p:nvSpPr>
        <p:spPr>
          <a:xfrm>
            <a:off x="102984" y="3563876"/>
            <a:ext cx="4730757" cy="369332"/>
          </a:xfrm>
          <a:prstGeom prst="rect">
            <a:avLst/>
          </a:prstGeom>
          <a:noFill/>
        </p:spPr>
        <p:txBody>
          <a:bodyPr wrap="none" rtlCol="0">
            <a:spAutoFit/>
          </a:bodyPr>
          <a:lstStyle/>
          <a:p>
            <a:r>
              <a:rPr lang="en-US" dirty="0" smtClean="0"/>
              <a:t>What is the outcome of crossing two </a:t>
            </a:r>
            <a:r>
              <a:rPr lang="en-US" dirty="0" err="1" smtClean="0"/>
              <a:t>manx</a:t>
            </a:r>
            <a:r>
              <a:rPr lang="en-US" dirty="0" smtClean="0"/>
              <a:t> cats?</a:t>
            </a:r>
            <a:endParaRPr lang="en-US" dirty="0"/>
          </a:p>
        </p:txBody>
      </p:sp>
      <p:cxnSp>
        <p:nvCxnSpPr>
          <p:cNvPr id="9" name="Straight Connector 8"/>
          <p:cNvCxnSpPr/>
          <p:nvPr/>
        </p:nvCxnSpPr>
        <p:spPr>
          <a:xfrm>
            <a:off x="1750699" y="3912729"/>
            <a:ext cx="0" cy="1390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488742" y="3912729"/>
            <a:ext cx="0" cy="1390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293365" y="3912729"/>
            <a:ext cx="0" cy="1390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287277" y="4170146"/>
            <a:ext cx="2006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287277" y="4751573"/>
            <a:ext cx="2006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287277" y="5317890"/>
            <a:ext cx="200608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39501" y="3809763"/>
            <a:ext cx="382023" cy="369332"/>
          </a:xfrm>
          <a:prstGeom prst="rect">
            <a:avLst/>
          </a:prstGeom>
          <a:noFill/>
        </p:spPr>
        <p:txBody>
          <a:bodyPr wrap="none" rtlCol="0">
            <a:spAutoFit/>
          </a:bodyPr>
          <a:lstStyle/>
          <a:p>
            <a:r>
              <a:rPr lang="en-US" dirty="0" smtClean="0"/>
              <a:t>M</a:t>
            </a:r>
            <a:endParaRPr lang="en-US" dirty="0"/>
          </a:p>
        </p:txBody>
      </p:sp>
      <p:sp>
        <p:nvSpPr>
          <p:cNvPr id="18" name="TextBox 17"/>
          <p:cNvSpPr txBox="1"/>
          <p:nvPr/>
        </p:nvSpPr>
        <p:spPr>
          <a:xfrm>
            <a:off x="1291697" y="4314333"/>
            <a:ext cx="382023" cy="369332"/>
          </a:xfrm>
          <a:prstGeom prst="rect">
            <a:avLst/>
          </a:prstGeom>
          <a:noFill/>
        </p:spPr>
        <p:txBody>
          <a:bodyPr wrap="none" rtlCol="0">
            <a:spAutoFit/>
          </a:bodyPr>
          <a:lstStyle/>
          <a:p>
            <a:r>
              <a:rPr lang="en-US" dirty="0" smtClean="0"/>
              <a:t>M</a:t>
            </a:r>
            <a:endParaRPr lang="en-US" dirty="0"/>
          </a:p>
        </p:txBody>
      </p:sp>
      <p:sp>
        <p:nvSpPr>
          <p:cNvPr id="19" name="TextBox 18"/>
          <p:cNvSpPr txBox="1"/>
          <p:nvPr/>
        </p:nvSpPr>
        <p:spPr>
          <a:xfrm>
            <a:off x="2722172" y="3824874"/>
            <a:ext cx="446719" cy="369332"/>
          </a:xfrm>
          <a:prstGeom prst="rect">
            <a:avLst/>
          </a:prstGeom>
          <a:noFill/>
        </p:spPr>
        <p:txBody>
          <a:bodyPr wrap="none" rtlCol="0">
            <a:spAutoFit/>
          </a:bodyPr>
          <a:lstStyle/>
          <a:p>
            <a:r>
              <a:rPr lang="en-US" dirty="0" smtClean="0"/>
              <a:t>M</a:t>
            </a:r>
            <a:r>
              <a:rPr lang="en-US" baseline="30000" dirty="0" smtClean="0"/>
              <a:t>L</a:t>
            </a:r>
            <a:endParaRPr lang="en-US" dirty="0"/>
          </a:p>
        </p:txBody>
      </p:sp>
      <p:sp>
        <p:nvSpPr>
          <p:cNvPr id="20" name="TextBox 19"/>
          <p:cNvSpPr txBox="1"/>
          <p:nvPr/>
        </p:nvSpPr>
        <p:spPr>
          <a:xfrm>
            <a:off x="1313281" y="4903173"/>
            <a:ext cx="446719" cy="369332"/>
          </a:xfrm>
          <a:prstGeom prst="rect">
            <a:avLst/>
          </a:prstGeom>
          <a:noFill/>
        </p:spPr>
        <p:txBody>
          <a:bodyPr wrap="none" rtlCol="0">
            <a:spAutoFit/>
          </a:bodyPr>
          <a:lstStyle/>
          <a:p>
            <a:r>
              <a:rPr lang="en-US" dirty="0" smtClean="0"/>
              <a:t>M</a:t>
            </a:r>
            <a:r>
              <a:rPr lang="en-US" baseline="30000" dirty="0" smtClean="0"/>
              <a:t>L</a:t>
            </a:r>
            <a:endParaRPr lang="en-US" baseline="30000" dirty="0"/>
          </a:p>
        </p:txBody>
      </p:sp>
      <p:sp>
        <p:nvSpPr>
          <p:cNvPr id="21" name="TextBox 20"/>
          <p:cNvSpPr txBox="1"/>
          <p:nvPr/>
        </p:nvSpPr>
        <p:spPr>
          <a:xfrm>
            <a:off x="1810799" y="4314333"/>
            <a:ext cx="668535" cy="369332"/>
          </a:xfrm>
          <a:prstGeom prst="rect">
            <a:avLst/>
          </a:prstGeom>
          <a:noFill/>
        </p:spPr>
        <p:txBody>
          <a:bodyPr wrap="none" rtlCol="0">
            <a:spAutoFit/>
          </a:bodyPr>
          <a:lstStyle/>
          <a:p>
            <a:r>
              <a:rPr lang="en-US" dirty="0" smtClean="0"/>
              <a:t>M/M</a:t>
            </a:r>
            <a:endParaRPr lang="en-US" dirty="0"/>
          </a:p>
        </p:txBody>
      </p:sp>
      <p:sp>
        <p:nvSpPr>
          <p:cNvPr id="22" name="TextBox 21"/>
          <p:cNvSpPr txBox="1"/>
          <p:nvPr/>
        </p:nvSpPr>
        <p:spPr>
          <a:xfrm>
            <a:off x="2522532" y="4304070"/>
            <a:ext cx="987271" cy="369332"/>
          </a:xfrm>
          <a:prstGeom prst="rect">
            <a:avLst/>
          </a:prstGeom>
          <a:noFill/>
        </p:spPr>
        <p:txBody>
          <a:bodyPr wrap="square" rtlCol="0">
            <a:spAutoFit/>
          </a:bodyPr>
          <a:lstStyle/>
          <a:p>
            <a:r>
              <a:rPr lang="en-US" dirty="0" smtClean="0"/>
              <a:t>M/M</a:t>
            </a:r>
            <a:r>
              <a:rPr lang="en-US" baseline="30000" dirty="0" smtClean="0"/>
              <a:t>L</a:t>
            </a:r>
            <a:endParaRPr lang="en-US" dirty="0"/>
          </a:p>
        </p:txBody>
      </p:sp>
      <p:sp>
        <p:nvSpPr>
          <p:cNvPr id="23" name="TextBox 22"/>
          <p:cNvSpPr txBox="1"/>
          <p:nvPr/>
        </p:nvSpPr>
        <p:spPr>
          <a:xfrm>
            <a:off x="1747552" y="4825802"/>
            <a:ext cx="987271" cy="369332"/>
          </a:xfrm>
          <a:prstGeom prst="rect">
            <a:avLst/>
          </a:prstGeom>
          <a:noFill/>
        </p:spPr>
        <p:txBody>
          <a:bodyPr wrap="square" rtlCol="0">
            <a:spAutoFit/>
          </a:bodyPr>
          <a:lstStyle/>
          <a:p>
            <a:r>
              <a:rPr lang="en-US" dirty="0" smtClean="0"/>
              <a:t>M/M</a:t>
            </a:r>
            <a:r>
              <a:rPr lang="en-US" baseline="30000" dirty="0" smtClean="0"/>
              <a:t>L</a:t>
            </a:r>
            <a:endParaRPr lang="en-US" dirty="0"/>
          </a:p>
        </p:txBody>
      </p:sp>
      <p:sp>
        <p:nvSpPr>
          <p:cNvPr id="24" name="TextBox 23"/>
          <p:cNvSpPr txBox="1"/>
          <p:nvPr/>
        </p:nvSpPr>
        <p:spPr>
          <a:xfrm>
            <a:off x="2488742" y="4877285"/>
            <a:ext cx="987271" cy="369332"/>
          </a:xfrm>
          <a:prstGeom prst="rect">
            <a:avLst/>
          </a:prstGeom>
          <a:noFill/>
        </p:spPr>
        <p:txBody>
          <a:bodyPr wrap="square" rtlCol="0">
            <a:spAutoFit/>
          </a:bodyPr>
          <a:lstStyle/>
          <a:p>
            <a:r>
              <a:rPr lang="en-US" dirty="0" smtClean="0"/>
              <a:t>M</a:t>
            </a:r>
            <a:r>
              <a:rPr lang="en-US" baseline="30000" dirty="0" smtClean="0"/>
              <a:t>L</a:t>
            </a:r>
            <a:r>
              <a:rPr lang="en-US" dirty="0" smtClean="0"/>
              <a:t>/M</a:t>
            </a:r>
            <a:r>
              <a:rPr lang="en-US" baseline="30000" dirty="0" smtClean="0"/>
              <a:t>L</a:t>
            </a:r>
            <a:endParaRPr lang="en-US" dirty="0"/>
          </a:p>
        </p:txBody>
      </p:sp>
      <p:sp>
        <p:nvSpPr>
          <p:cNvPr id="25" name="TextBox 24"/>
          <p:cNvSpPr txBox="1"/>
          <p:nvPr/>
        </p:nvSpPr>
        <p:spPr>
          <a:xfrm>
            <a:off x="669387" y="5650104"/>
            <a:ext cx="2791562" cy="369332"/>
          </a:xfrm>
          <a:prstGeom prst="rect">
            <a:avLst/>
          </a:prstGeom>
          <a:noFill/>
        </p:spPr>
        <p:txBody>
          <a:bodyPr wrap="none" rtlCol="0">
            <a:spAutoFit/>
          </a:bodyPr>
          <a:lstStyle/>
          <a:p>
            <a:r>
              <a:rPr lang="en-US" dirty="0" smtClean="0"/>
              <a:t>Observed phenotypic ratio?</a:t>
            </a:r>
            <a:endParaRPr lang="en-US" dirty="0"/>
          </a:p>
        </p:txBody>
      </p:sp>
      <p:sp>
        <p:nvSpPr>
          <p:cNvPr id="26" name="TextBox 25"/>
          <p:cNvSpPr txBox="1"/>
          <p:nvPr/>
        </p:nvSpPr>
        <p:spPr>
          <a:xfrm>
            <a:off x="3858429" y="5637049"/>
            <a:ext cx="1950624" cy="369332"/>
          </a:xfrm>
          <a:prstGeom prst="rect">
            <a:avLst/>
          </a:prstGeom>
          <a:noFill/>
        </p:spPr>
        <p:txBody>
          <a:bodyPr wrap="none" rtlCol="0">
            <a:spAutoFit/>
          </a:bodyPr>
          <a:lstStyle/>
          <a:p>
            <a:r>
              <a:rPr lang="en-US" dirty="0" smtClean="0"/>
              <a:t>2 tailless: 1 normal</a:t>
            </a:r>
            <a:endParaRPr lang="en-US" dirty="0"/>
          </a:p>
        </p:txBody>
      </p:sp>
    </p:spTree>
    <p:extLst>
      <p:ext uri="{BB962C8B-B14F-4D97-AF65-F5344CB8AC3E}">
        <p14:creationId xmlns:p14="http://schemas.microsoft.com/office/powerpoint/2010/main" val="341281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6" grpId="0"/>
      <p:bldP spid="18" grpId="0"/>
      <p:bldP spid="19" grpId="0"/>
      <p:bldP spid="20" grpId="0"/>
      <p:bldP spid="21" grpId="0"/>
      <p:bldP spid="22" grpId="0"/>
      <p:bldP spid="23" grpId="0"/>
      <p:bldP spid="24" grpId="0"/>
      <p:bldP spid="25" grpId="0"/>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WASPOLLED" val="8450557CF6D146A08F6124CE86A4C140"/>
  <p:tag name="TPVERSION" val="5"/>
  <p:tag name="TPFULLVERSION" val="5.3.1.3337"/>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AD8AC34DEB574DC383DF53FC5A46D8FA&lt;/guid&gt;&#10;        &lt;description /&gt;&#10;        &lt;date&gt;2/20/2015 2:32: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6F382822147458B9B5CDB3AEC1C651A&lt;/guid&gt;&#10;            &lt;repollguid&gt;7C6B825D2A914B758FD0106403A3185C&lt;/repollguid&gt;&#10;            &lt;sourceid&gt;66982493BF694F038630199CF7F98370&lt;/sourceid&gt;&#10;            &lt;questiontext&gt;Is this a case of:&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99BA258F065D424CBBE7574B2A056F01&lt;/guid&gt;&#10;                    &lt;answertext&gt;Incomplete dominance&lt;/answertext&gt;&#10;                    &lt;valuetype&gt;-1&lt;/valuetype&gt;&#10;                &lt;/answer&gt;&#10;                &lt;answer&gt;&#10;                    &lt;guid&gt;68F36BBF986E4F64A4C1B8BEA534201D&lt;/guid&gt;&#10;                    &lt;answertext&gt;Co-dominance&lt;/answertext&gt;&#10;                    &lt;valuetype&gt;-1&lt;/valuetype&gt;&#10;                &lt;/answer&gt;&#10;                &lt;answer&gt;&#10;                    &lt;guid&gt;7E26B27D628F416B80709FC90F30A683&lt;/guid&gt;&#10;                    &lt;answertext&gt;Recessive lethal allele&lt;/answertext&gt;&#10;                    &lt;valuetype&gt;1&lt;/valuetype&gt;&#10;                &lt;/answer&gt;&#10;                &lt;answer&gt;&#10;                    &lt;guid&gt;E5846A4EF392469DA6C8C8A681C82DD3&lt;/guid&gt;&#10;                    &lt;answertext&gt;Haploinsufficient allele&lt;/answertext&gt;&#10;                    &lt;valuetype&gt;-1&lt;/valuetype&gt;&#10;                &lt;/answer&gt;&#10;            &lt;/answers&gt;&#10;        &lt;/multichoice&gt;&#10;    &lt;/questions&gt;&#10;&lt;/questionlist&gt;"/>
  <p:tag name="AUTOOPENPOLL" val="True"/>
  <p:tag name="AUTOFORMATCHART" val="True"/>
  <p:tag name="RESULTS" val="Is this a case of:[;crlf;]70[;]71[;]70[;]False[;]60[;][;crlf;]3.02857142857143[;]3[;]0.47723694538543[;]0.227755102040816[;crlf;]2[;]-1[;]Incomplete dominance1[;]Incomplete dominance[;][;crlf;]1[;]-1[;]Co-dominance2[;]Co-dominance[;][;crlf;]60[;]1[;]Recessive lethal allele3[;]Recessive lethal allele[;][;crlf;]7[;]-1[;]Haploinsufficient allele4[;]Haploinsufficient allele[;]"/>
  <p:tag name="HASRESULTS" val="True"/>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13.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D944652AEB94C65A8374B6BE697A1B0&lt;/guid&gt;&#10;        &lt;description /&gt;&#10;        &lt;date&gt;2/10/2017 2:18:3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84797682B40431199B6FA49C0CA2B53&lt;/guid&gt;&#10;            &lt;repollguid&gt;044276E5073D44BDA4F0BF7CD361F982&lt;/repollguid&gt;&#10;            &lt;sourceid&gt;25581D5788264EF8A8AECC9F91CE63CA&lt;/sourceid&gt;&#10;            &lt;questiontext&gt;An individual has inherits two different alleles of CFTR: one containing the delta508F deletion, and the other with a nonsense mutation. Can these mutations complement each other?&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69D1F86780E5483A9E350AE21BF43F73&lt;/guid&gt;&#10;                    &lt;answertext&gt;Yes&lt;/answertext&gt;&#10;                    &lt;valuetype&gt;-1&lt;/valuetype&gt;&#10;                &lt;/answer&gt;&#10;                &lt;answer&gt;&#10;                    &lt;guid&gt;A16919A8C8DB4E67A537C2C11C73AA02&lt;/guid&gt;&#10;                    &lt;answertext&gt;No&lt;/answertext&gt;&#10;                    &lt;valuetype&gt;1&lt;/valuetype&gt;&#10;                &lt;/answer&gt;&#10;            &lt;/answers&gt;&#10;        &lt;/multichoice&gt;&#10;    &lt;/questions&gt;&#10;&lt;/questionlist&gt;"/>
  <p:tag name="RESULTS" val="An individual has inherits two different alleles of CFTR: one containing the delta508F deletion, and the other with a nonsense mutation. Can these mutations complement each other?[;crlf;]71[;]71[;]71[;]False[;]48[;][;crlf;]1.67605633802817[;]2[;]0.467978809178483[;]0.219004165840111[;crlf;]23[;]-1[;]Yes1[;]Yes[;][;crlf;]48[;]1[;]No2[;]No[;]"/>
  <p:tag name="HASRESULTS" val="True"/>
  <p:tag name="LIVECHARTING" val="False"/>
  <p:tag name="AUTOOPENPOLL" val="True"/>
  <p:tag name="AUTOFORMATCHART" val="Tru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17.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18.xml><?xml version="1.0" encoding="utf-8"?>
<p:tagLst xmlns:a="http://schemas.openxmlformats.org/drawingml/2006/main" xmlns:r="http://schemas.openxmlformats.org/officeDocument/2006/relationships" xmlns:p="http://schemas.openxmlformats.org/presentationml/2006/main">
  <p:tag name="TYPE" val="MultiChoiceSlide"/>
  <p:tag name="RESULTS" val="Which is the epistatic gene?[;crlf;]72[;]72[;]72[;]False[;]42[;][;crlf;]1.55555555555556[;]1[;]0.814604349923066[;]0.66358024691358[;crlf;]42[;]1[;]Gene w+1[;]Gene w+[;][;crlf;]25[;]-1[;]Gene m+2[;]Gene m+[;][;crlf;]0[;]-1[;]neither3[;]neither[;][;crlf;]5[;]-1[;]It cannot be determined from this information4[;]It cannot be determined from this information[;]"/>
  <p:tag name="HASRESULTS" val="True"/>
  <p:tag name="TPQUESTIONXML" val="﻿&lt;?xml version=&quot;1.0&quot; encoding=&quot;utf-8&quot;?&gt;&#10;&lt;questionlist&gt;&#10;    &lt;properties&gt;&#10;        &lt;guid&gt;F4529E20952449A8A34647984C01DA83&lt;/guid&gt;&#10;        &lt;description /&gt;&#10;        &lt;date&gt;2/23/2015 1:48:2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6BF9A6C7D744FCF9BB60C6338B73DD6&lt;/guid&gt;&#10;            &lt;repollguid&gt;61EC68B4002F473687AB694D1E771268&lt;/repollguid&gt;&#10;            &lt;sourceid&gt;650C456A92FC4FC683B9E8083242EFFF&lt;/sourceid&gt;&#10;            &lt;questiontext&gt;Which is the epistatic gene?&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439CB5EC59B0457EA148886FC57D11EE&lt;/guid&gt;&#10;                    &lt;answertext&gt;Gene w+&lt;/answertext&gt;&#10;                    &lt;valuetype&gt;1&lt;/valuetype&gt;&#10;                &lt;/answer&gt;&#10;                &lt;answer&gt;&#10;                    &lt;guid&gt;B591A38BF94F4C05ACCC85C02CE4F2FB&lt;/guid&gt;&#10;                    &lt;answertext&gt;Gene m+&lt;/answertext&gt;&#10;                    &lt;valuetype&gt;-1&lt;/valuetype&gt;&#10;                &lt;/answer&gt;&#10;                &lt;answer&gt;&#10;                    &lt;guid&gt;76564BB9F2D246EEAF1E11B2EEA5CD08&lt;/guid&gt;&#10;                    &lt;answertext&gt;neither&lt;/answertext&gt;&#10;                    &lt;valuetype&gt;-1&lt;/valuetype&gt;&#10;                &lt;/answer&gt;&#10;                &lt;answer&gt;&#10;                    &lt;guid&gt;BE7AC6833F53423999980C5AE8A96CDA&lt;/guid&gt;&#10;                    &lt;answertext&gt;It cannot be determined from this information&lt;/answertext&gt;&#10;                    &lt;valuetype&gt;-1&lt;/valuetype&gt;&#10;                &lt;/answer&gt;&#10;            &lt;/answers&gt;&#10;        &lt;/multichoice&gt;&#10;    &lt;/questions&gt;&#10;&lt;/questionlist&gt;"/>
  <p:tag name="LIVECHARTING" val="False"/>
  <p:tag name="AUTOOPENPOLL" val="True"/>
  <p:tag name="AUTOFORMATCHART" val="True"/>
</p:tagLst>
</file>

<file path=ppt/tags/tag19.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89454C6B4BC64378BC675545DAD2855A&lt;/guid&gt;&#10;        &lt;description /&gt;&#10;        &lt;date&gt;2/10/2017 2:34:1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314CA097B6D4C6D90569729F4AA9653&lt;/guid&gt;&#10;            &lt;repollguid&gt;5B05570CD35D4D98A0FE4AB2EBEE7277&lt;/repollguid&gt;&#10;            &lt;sourceid&gt;110ACA3111FC4F20B134605981EF8043&lt;/sourceid&gt;&#10;            &lt;questiontext&gt;Are co-dominant alleles haplosufficient or haploinsufficient?&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A85244D5447E4D7AB9BA4EB47133D39E&lt;/guid&gt;&#10;                    &lt;answertext&gt;haplosufficient&lt;/answertext&gt;&#10;                    &lt;valuetype&gt;1&lt;/valuetype&gt;&#10;                &lt;/answer&gt;&#10;                &lt;answer&gt;&#10;                    &lt;guid&gt;530BE154EE4F418DB9F42F41C64C4842&lt;/guid&gt;&#10;                    &lt;answertext&gt;haploinsufficient&lt;/answertext&gt;&#10;                    &lt;valuetype&gt;-1&lt;/valuetype&gt;&#10;                &lt;/answer&gt;&#10;            &lt;/answers&gt;&#10;        &lt;/multichoice&gt;&#10;    &lt;/questions&gt;&#10;&lt;/questionlist&gt;"/>
  <p:tag name="AUTOOPENPOLL" val="True"/>
  <p:tag name="AUTOFORMATCHART" val="True"/>
  <p:tag name="RESULTS" val="Are co-dominant alleles haplosufficient or haploinsufficient?[;crlf;]71[;]71[;]71[;]False[;]51[;][;crlf;]1.28169014084507[;]1[;]0.449823082328769[;]0.202340805395755[;crlf;]51[;]1[;]haplosufficient1[;]haplosufficient[;][;crlf;]20[;]-1[;]haploinsufficient2[;]haploinsufficient[;]"/>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0"/>
  <p:tag name="NUMBERFORMAT" val="0"/>
  <p:tag name="COLORTYPE" val="SCHEME"/>
</p:tagLst>
</file>

<file path=ppt/tags/tag21.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22.xml><?xml version="1.0" encoding="utf-8"?>
<p:tagLst xmlns:a="http://schemas.openxmlformats.org/drawingml/2006/main" xmlns:r="http://schemas.openxmlformats.org/officeDocument/2006/relationships" xmlns:p="http://schemas.openxmlformats.org/presentationml/2006/main">
  <p:tag name="TYPE" val="MultiChoiceSlide"/>
  <p:tag name="RESULTS" val="Which is the epistatic gene?[;crlf;]72[;]72[;]72[;]False[;]57[;][;crlf;]2.97222222222222[;]3[;]0.576681652556297[;]0.332561728395062[;crlf;]3[;]-1[;]Gene r+1[;]Gene r+[;][;crlf;]4[;]-1[;]Gene a+2[;]Gene a+[;][;crlf;]57[;]1[;]Neither3[;]Neither[;][;crlf;]8[;]-1[;]It cannot be determined from this information4[;]It cannot be determined from this information[;]"/>
  <p:tag name="HASRESULTS" val="True"/>
  <p:tag name="TPQUESTIONXML" val="﻿&lt;?xml version=&quot;1.0&quot; encoding=&quot;utf-8&quot;?&gt;&#10;&lt;questionlist&gt;&#10;    &lt;properties&gt;&#10;        &lt;guid&gt;24F20903ACB54DF1A3BED56C640A0EAB&lt;/guid&gt;&#10;        &lt;description /&gt;&#10;        &lt;date&gt;2/23/2015 1:49:4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39317FDF9EC4458BAF91CE839978A31&lt;/guid&gt;&#10;            &lt;repollguid&gt;183D2DE361CC49E0B88444C1A462C600&lt;/repollguid&gt;&#10;            &lt;sourceid&gt;B87F0CADD10F488BB5986A58EA869DEC&lt;/sourceid&gt;&#10;            &lt;questiontext&gt;Which is the epistatic gene?&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8F6EF78D9FB94A1FB21AD73AA5864DEB&lt;/guid&gt;&#10;                    &lt;answertext&gt;Gene r+&lt;/answertext&gt;&#10;                    &lt;valuetype&gt;-1&lt;/valuetype&gt;&#10;                &lt;/answer&gt;&#10;                &lt;answer&gt;&#10;                    &lt;guid&gt;29DC4D251904436C88A0A798D304CFB4&lt;/guid&gt;&#10;                    &lt;answertext&gt;Gene a+&lt;/answertext&gt;&#10;                    &lt;valuetype&gt;-1&lt;/valuetype&gt;&#10;                &lt;/answer&gt;&#10;                &lt;answer&gt;&#10;                    &lt;guid&gt;7A9A36145F0C4247ACB701B01EBBE342&lt;/guid&gt;&#10;                    &lt;answertext&gt;Neither&lt;/answertext&gt;&#10;                    &lt;valuetype&gt;1&lt;/valuetype&gt;&#10;                &lt;/answer&gt;&#10;                &lt;answer&gt;&#10;                    &lt;guid&gt;C532E99796624A72B0EDDEF01C7D4B4D&lt;/guid&gt;&#10;                    &lt;answertext&gt;It cannot be determined from this information&lt;/answertext&gt;&#10;                    &lt;valuetype&gt;-1&lt;/valuetype&gt;&#10;                &lt;/answer&gt;&#10;            &lt;/answers&gt;&#10;        &lt;/multichoice&gt;&#10;    &lt;/questions&gt;&#10;&lt;/questionlist&gt;"/>
  <p:tag name="LIVECHARTING" val="False"/>
  <p:tag name="AUTOOPENPOLL" val="True"/>
  <p:tag name="AUTOFORMATCHART" val="True"/>
</p:tagLst>
</file>

<file path=ppt/tags/tag23.xml><?xml version="1.0" encoding="utf-8"?>
<p:tagLst xmlns:a="http://schemas.openxmlformats.org/drawingml/2006/main" xmlns:r="http://schemas.openxmlformats.org/officeDocument/2006/relationships" xmlns:p="http://schemas.openxmlformats.org/presentationml/2006/main">
  <p:tag name="ZEROBASED" val="False"/>
</p:tagLst>
</file>

<file path=ppt/tags/tag2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25.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2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586EADD367814C0A8E172F2F5C76CB85&lt;/guid&gt;&#10;        &lt;description /&gt;&#10;        &lt;date&gt;2/10/2017 2:11:1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AC4B38FB8744DFCB60111B38AB76276&lt;/guid&gt;&#10;            &lt;repollguid&gt;031B5113913E4FADAB8AFB4A6EE0E581&lt;/repollguid&gt;&#10;            &lt;sourceid&gt;005A789389C24515BA2FC2B8343AA9F9&lt;/sourceid&gt;&#10;            &lt;questiontext&gt;Which is the epistatic gene?&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3AC783C472494C0AA5C1EBB7E724575A&lt;/guid&gt;&#10;                    &lt;answertext&gt;Gene d&lt;/answertext&gt;&#10;                    &lt;valuetype&gt;-1&lt;/valuetype&gt;&#10;                &lt;/answer&gt;&#10;                &lt;answer&gt;&#10;                    &lt;guid&gt;E6A73F33F21543338ADC5210A5ED9C66&lt;/guid&gt;&#10;                    &lt;answertext&gt;Gene w&lt;/answertext&gt;&#10;                    &lt;valuetype&gt;1&lt;/valuetype&gt;&#10;                &lt;/answer&gt;&#10;                &lt;answer&gt;&#10;                    &lt;guid&gt;10FB7EA96EF94DB6A38019AA5AF975FF&lt;/guid&gt;&#10;                    &lt;answertext&gt;Neither&lt;/answertext&gt;&#10;                    &lt;valuetype&gt;-1&lt;/valuetype&gt;&#10;                &lt;/answer&gt;&#10;                &lt;answer&gt;&#10;                    &lt;guid&gt;CA00C150C93F444BAC6EFCFAAF4F28A6&lt;/guid&gt;&#10;                    &lt;answertext&gt;It cannot be determined from this information&lt;/answertext&gt;&#10;                    &lt;valuetype&gt;-1&lt;/valuetype&gt;&#10;                &lt;/answer&gt;&#10;            &lt;/answers&gt;&#10;        &lt;/multichoice&gt;&#10;    &lt;/questions&gt;&#10;&lt;/questionlist&gt;"/>
  <p:tag name="LIVECHARTING" val="False"/>
  <p:tag name="AUTOOPENPOLL" val="True"/>
  <p:tag name="AUTOFORMATCHART" val="True"/>
</p:tagLst>
</file>

<file path=ppt/tags/tag27.xml><?xml version="1.0" encoding="utf-8"?>
<p:tagLst xmlns:a="http://schemas.openxmlformats.org/drawingml/2006/main" xmlns:r="http://schemas.openxmlformats.org/officeDocument/2006/relationships" xmlns:p="http://schemas.openxmlformats.org/presentationml/2006/main">
  <p:tag name="ZEROBASED" val="False"/>
</p:tagLst>
</file>

<file path=ppt/tags/tag2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29.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30.xml><?xml version="1.0" encoding="utf-8"?>
<p:tagLst xmlns:a="http://schemas.openxmlformats.org/drawingml/2006/main" xmlns:r="http://schemas.openxmlformats.org/officeDocument/2006/relationships" xmlns:p="http://schemas.openxmlformats.org/presentationml/2006/main">
  <p:tag name="TYPE" val="MultiChoiceSlide"/>
  <p:tag name="RESULTS" val="Which is the epistatic gene?[;crlf;]72[;]72[;]72[;]False[;]57[;][;crlf;]2.97222222222222[;]3[;]0.576681652556297[;]0.332561728395062[;crlf;]3[;]-1[;]Gene r+1[;]Gene r+[;][;crlf;]4[;]-1[;]Gene a+2[;]Gene a+[;][;crlf;]57[;]1[;]Neither3[;]Neither[;][;crlf;]8[;]-1[;]It cannot be determined from this information4[;]It cannot be determined from this information[;]"/>
  <p:tag name="HASRESULTS" val="True"/>
  <p:tag name="TPQUESTIONXML" val="﻿&lt;?xml version=&quot;1.0&quot; encoding=&quot;utf-8&quot;?&gt;&#10;&lt;questionlist&gt;&#10;    &lt;properties&gt;&#10;        &lt;guid&gt;24F20903ACB54DF1A3BED56C640A0EAB&lt;/guid&gt;&#10;        &lt;description /&gt;&#10;        &lt;date&gt;2/23/2015 1:49:4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7F4E06FABA2458EA1066193B91C0073&lt;/guid&gt;&#10;            &lt;repollguid&gt;183D2DE361CC49E0B88444C1A462C600&lt;/repollguid&gt;&#10;            &lt;sourceid&gt;B87F0CADD10F488BB5986A58EA869DEC&lt;/sourceid&gt;&#10;            &lt;questiontext&gt;Which is the epistatic gene?&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8F6EF78D9FB94A1FB21AD73AA5864DEB&lt;/guid&gt;&#10;                    &lt;answertext&gt;Gene r+&lt;/answertext&gt;&#10;                    &lt;valuetype&gt;-1&lt;/valuetype&gt;&#10;                &lt;/answer&gt;&#10;                &lt;answer&gt;&#10;                    &lt;guid&gt;29DC4D251904436C88A0A798D304CFB4&lt;/guid&gt;&#10;                    &lt;answertext&gt;Gene a+&lt;/answertext&gt;&#10;                    &lt;valuetype&gt;-1&lt;/valuetype&gt;&#10;                &lt;/answer&gt;&#10;                &lt;answer&gt;&#10;                    &lt;guid&gt;7A9A36145F0C4247ACB701B01EBBE342&lt;/guid&gt;&#10;                    &lt;answertext&gt;Neither&lt;/answertext&gt;&#10;                    &lt;valuetype&gt;1&lt;/valuetype&gt;&#10;                &lt;/answer&gt;&#10;                &lt;answer&gt;&#10;                    &lt;guid&gt;C532E99796624A72B0EDDEF01C7D4B4D&lt;/guid&gt;&#10;                    &lt;answertext&gt;It cannot be determined from this information&lt;/answertext&gt;&#10;                    &lt;valuetype&gt;-1&lt;/valuetype&gt;&#10;                &lt;/answer&gt;&#10;            &lt;/answers&gt;&#10;        &lt;/multichoice&gt;&#10;    &lt;/questions&gt;&#10;&lt;/questionlist&gt;"/>
  <p:tag name="LIVECHARTING" val="False"/>
  <p:tag name="AUTOOPENPOLL" val="True"/>
  <p:tag name="AUTOFORMATCHART" val="True"/>
</p:tagLst>
</file>

<file path=ppt/tags/tag31.xml><?xml version="1.0" encoding="utf-8"?>
<p:tagLst xmlns:a="http://schemas.openxmlformats.org/drawingml/2006/main" xmlns:r="http://schemas.openxmlformats.org/officeDocument/2006/relationships" xmlns:p="http://schemas.openxmlformats.org/presentationml/2006/main">
  <p:tag name="ZEROBASED" val="False"/>
</p:tagLst>
</file>

<file path=ppt/tags/tag3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33.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34.xml><?xml version="1.0" encoding="utf-8"?>
<p:tagLst xmlns:a="http://schemas.openxmlformats.org/drawingml/2006/main" xmlns:r="http://schemas.openxmlformats.org/officeDocument/2006/relationships" xmlns:p="http://schemas.openxmlformats.org/presentationml/2006/main">
  <p:tag name="TYPE" val="MultiChoiceSlide"/>
  <p:tag name="RESULTS" val="Are genes A, B and C Haplosufficient or Haploinsufficient?[;crlf;]69[;]69[;]69[;]False[;]20[;][;crlf;]1.28985507246377[;]1[;]0.453694951956479[;]0.205839109430792[;crlf;]49[;]-1[;]Haplosufficient1[;]Haplosufficient[;][;crlf;]20[;]1[;]Haploinsufficient2[;]Haploinsufficient[;]"/>
  <p:tag name="HASRESULTS" val="True"/>
  <p:tag name="TPQUESTIONXML" val="﻿&lt;?xml version=&quot;1.0&quot; encoding=&quot;utf-8&quot;?&gt;&#10;&lt;questionlist&gt;&#10;    &lt;properties&gt;&#10;        &lt;guid&gt;7B0912E6E0024A98AB8A4A312CFF8B7F&lt;/guid&gt;&#10;        &lt;description /&gt;&#10;        &lt;date&gt;2/12/2016 11:02:5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E37579C29C849818FDE759577BCF0A1&lt;/guid&gt;&#10;            &lt;repollguid&gt;4D99E84AE9F4487188B555820DFC8A68&lt;/repollguid&gt;&#10;            &lt;sourceid&gt;A30EF308B87746C7A29B34E73EC6D55F&lt;/sourceid&gt;&#10;            &lt;questiontext&gt;Are genes A, B and C Haplosufficient or Haploinsufficient?&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98EA566C9C6A4379B63AF6DC6509153D&lt;/guid&gt;&#10;                    &lt;answertext&gt;Haplosufficient&lt;/answertext&gt;&#10;                    &lt;valuetype&gt;-1&lt;/valuetype&gt;&#10;                &lt;/answer&gt;&#10;                &lt;answer&gt;&#10;                    &lt;guid&gt;03D1F8F3D9B742DA85CCC17285F06DCD&lt;/guid&gt;&#10;                    &lt;answertext&gt;Haploinsufficient&lt;/answertext&gt;&#10;                    &lt;valuetype&gt;1&lt;/valuetype&gt;&#10;                &lt;/answer&gt;&#10;            &lt;/answers&gt;&#10;        &lt;/multichoice&gt;&#10;    &lt;/questions&gt;&#10;&lt;/questionlist&gt;"/>
  <p:tag name="LIVECHARTING" val="False"/>
  <p:tag name="AUTOOPENPOLL" val="True"/>
  <p:tag name="AUTOFORMATCHART" val="True"/>
</p:tagLst>
</file>

<file path=ppt/tags/tag35.xml><?xml version="1.0" encoding="utf-8"?>
<p:tagLst xmlns:a="http://schemas.openxmlformats.org/drawingml/2006/main" xmlns:r="http://schemas.openxmlformats.org/officeDocument/2006/relationships" xmlns:p="http://schemas.openxmlformats.org/presentationml/2006/main">
  <p:tag name="ZEROBASED" val="False"/>
</p:tagLst>
</file>

<file path=ppt/tags/tag3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0"/>
  <p:tag name="NUMBERFORMAT" val="0"/>
  <p:tag name="COLORTYPE" val="SCHEME"/>
</p:tagLst>
</file>

<file path=ppt/tags/tag37.xml><?xml version="1.0" encoding="utf-8"?>
<p:tagLst xmlns:a="http://schemas.openxmlformats.org/drawingml/2006/main" xmlns:r="http://schemas.openxmlformats.org/officeDocument/2006/relationships" xmlns:p="http://schemas.openxmlformats.org/presentationml/2006/main">
  <p:tag name="TYPE" val="MultiChoiceSlide"/>
  <p:tag name="RESULTS" val="Which of the following terms is the opposite of “polygenic”?[;crlf;]68[;]69[;]68[;]False[;]57[;][;crlf;]2.08823529411765[;]2[;]0.561910975721847[;]0.315743944636678[;crlf;]4[;]-1[;]Co-dominant1[;]Co-dominant[;][;crlf;]57[;]1[;]Pleiotropic2[;]Pleiotropic[;][;crlf;]5[;]-1[;]Haploinsufficient3[;]Haploinsufficient[;][;crlf;]1[;]-1[;]Recessive lethal4[;]Recessive lethal[;][;crlf;]1[;]-1[;]Heterozygous5[;]Heterozygous[;]"/>
  <p:tag name="HASRESULTS" val="True"/>
  <p:tag name="TPQUESTIONXML" val="﻿&lt;?xml version=&quot;1.0&quot; encoding=&quot;utf-8&quot;?&gt;&#10;&lt;questionlist&gt;&#10;    &lt;properties&gt;&#10;        &lt;guid&gt;46E803F0FDFD4BE190E1DDECCB6A417A&lt;/guid&gt;&#10;        &lt;description /&gt;&#10;        &lt;date&gt;2/12/2016 11:08:01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87AB8C0DB344D1FAAEC68CA5B0A1D8E&lt;/guid&gt;&#10;            &lt;repollguid&gt;D7840A296AE3482EA0AFA2B9C5447484&lt;/repollguid&gt;&#10;            &lt;sourceid&gt;8A6D3DD7E833408CB74F696D79BABC05&lt;/sourceid&gt;&#10;            &lt;questiontext&gt;Which of the following terms is the opposite of “polygenic”?&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70B3A84EC38C41C7891FD3C9ACB8A1D7&lt;/guid&gt;&#10;                    &lt;answertext&gt;Co-dominant&lt;/answertext&gt;&#10;                    &lt;valuetype&gt;-1&lt;/valuetype&gt;&#10;                &lt;/answer&gt;&#10;                &lt;answer&gt;&#10;                    &lt;guid&gt;707EDDEDE47D47D1AE42D38D2D8FD317&lt;/guid&gt;&#10;                    &lt;answertext&gt;Pleiotropic&lt;/answertext&gt;&#10;                    &lt;valuetype&gt;1&lt;/valuetype&gt;&#10;                &lt;/answer&gt;&#10;                &lt;answer&gt;&#10;                    &lt;guid&gt;604E2AC5395544DFA499A9C930AF27B7&lt;/guid&gt;&#10;                    &lt;answertext&gt;Haploinsufficient&lt;/answertext&gt;&#10;                    &lt;valuetype&gt;-1&lt;/valuetype&gt;&#10;                &lt;/answer&gt;&#10;                &lt;answer&gt;&#10;                    &lt;guid&gt;730EAC010819429E9D870E1B011AB5AA&lt;/guid&gt;&#10;                    &lt;answertext&gt;Recessive lethal&lt;/answertext&gt;&#10;                    &lt;valuetype&gt;-1&lt;/valuetype&gt;&#10;                &lt;/answer&gt;&#10;                &lt;answer&gt;&#10;                    &lt;guid&gt;8BFFAC56C1EC47DA84B497D3E34ED090&lt;/guid&gt;&#10;                    &lt;answertext&gt;Heterozygous&lt;/answertext&gt;&#10;                    &lt;valuetype&gt;-1&lt;/valuetype&gt;&#10;                &lt;/answer&gt;&#10;            &lt;/answers&gt;&#10;        &lt;/multichoice&gt;&#10;    &lt;/questions&gt;&#10;&lt;/questionlist&gt;"/>
  <p:tag name="LIVECHARTING" val="False"/>
  <p:tag name="AUTOOPENPOLL" val="True"/>
  <p:tag name="AUTOFORMATCHART" val="True"/>
</p:tagLst>
</file>

<file path=ppt/tags/tag38.xml><?xml version="1.0" encoding="utf-8"?>
<p:tagLst xmlns:a="http://schemas.openxmlformats.org/drawingml/2006/main" xmlns:r="http://schemas.openxmlformats.org/officeDocument/2006/relationships" xmlns:p="http://schemas.openxmlformats.org/presentationml/2006/main">
  <p:tag name="ZEROBASED" val="False"/>
</p:tagLst>
</file>

<file path=ppt/tags/tag3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NUMBERFORMAT" val="0"/>
  <p:tag name="LABELFORMAT" val="0"/>
  <p:tag name="COLORTYPE" val="SCHEME"/>
</p:tagLst>
</file>

<file path=ppt/tags/tag40.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41.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E23061C6D5EA47F6B573D800F155F81E&lt;/guid&gt;&#10;        &lt;description /&gt;&#10;        &lt;date&gt;2/21/2014 2:32:0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F1BE77B40E24D0D81177D03136EB2AD&lt;/guid&gt;&#10;            &lt;repollguid&gt;714B33B72C1B4581BBCBCC71CD6E939E&lt;/repollguid&gt;&#10;            &lt;sourceid&gt;ED6D9C4D274A4E7680394258B74140D8&lt;/sourceid&gt;&#10;            &lt;questiontext&gt;In mice, the recessive mutation t/t causes tooth decay in about 75% of the t/t animals:&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4F6361CAF3594940B3CFC1AA67CBD5D3&lt;/guid&gt;&#10;                    &lt;answertext&gt;Incomplete  penetrance&lt;/answertext&gt;&#10;                    &lt;valuetype&gt;1&lt;/valuetype&gt;&#10;                &lt;/answer&gt;&#10;                &lt;answer&gt;&#10;                    &lt;guid&gt;4541FC7EEFF04F80B1BE841C796162EC&lt;/guid&gt;&#10;                    &lt;answertext&gt;Variable expressivity&lt;/answertext&gt;&#10;                    &lt;valuetype&gt;-1&lt;/valuetype&gt;&#10;                &lt;/answer&gt;&#10;                &lt;answer&gt;&#10;                    &lt;guid&gt;2797D2C02C0A450286F7EEF19A90DAB7&lt;/guid&gt;&#10;                    &lt;answertext&gt;Incomplete penetrance and variable expressivity&lt;/answertext&gt;&#10;                    &lt;valuetype&gt;-1&lt;/valuetype&gt;&#10;                &lt;/answer&gt;&#10;            &lt;/answers&gt;&#10;        &lt;/multichoice&gt;&#10;    &lt;/questions&gt;&#10;&lt;/questionlist&gt;"/>
  <p:tag name="RESULTS" val="In mice, the recessive mutation t/t causes tooth decay in about 75% of the t/t animals:[;crlf;]70[;]71[;]70[;]False[;]49[;][;crlf;]1.4[;]1[;]0.66332495807108[;]0.44[;crlf;]49[;]1[;]Incomplete  penetrance1[;]Incomplete  penetrance[;][;crlf;]14[;]-1[;]Variable expressivity2[;]Variable expressivity[;][;crlf;]7[;]-1[;]Incomplete penetrance and variable expressivity3[;]Incomplete penetrance and variable expressivity[;]"/>
  <p:tag name="HASRESULTS" val="True"/>
  <p:tag name="LIVECHARTING" val="False"/>
  <p:tag name="AUTOOPENPOLL" val="True"/>
  <p:tag name="AUTOFORMATCHART" val="True"/>
</p:tagLst>
</file>

<file path=ppt/tags/tag42.xml><?xml version="1.0" encoding="utf-8"?>
<p:tagLst xmlns:a="http://schemas.openxmlformats.org/drawingml/2006/main" xmlns:r="http://schemas.openxmlformats.org/officeDocument/2006/relationships" xmlns:p="http://schemas.openxmlformats.org/presentationml/2006/main">
  <p:tag name="ZEROBASED" val="False"/>
</p:tagLst>
</file>

<file path=ppt/tags/tag4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0"/>
  <p:tag name="NUMBERFORMAT" val="0"/>
  <p:tag name="COLORTYPE" val="SCHEME"/>
</p:tagLst>
</file>

<file path=ppt/tags/tag44.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45.xml><?xml version="1.0" encoding="utf-8"?>
<p:tagLst xmlns:a="http://schemas.openxmlformats.org/drawingml/2006/main" xmlns:r="http://schemas.openxmlformats.org/officeDocument/2006/relationships" xmlns:p="http://schemas.openxmlformats.org/presentationml/2006/main">
  <p:tag name="TYPE" val="MultiChoiceSlide"/>
  <p:tag name="RESULTS" val="The mutant allele vg/vg in fruit flies produces animals with vestigial wings. In a population of 100 vg/vg flies, 45 have very small wings and cannot fly at all, 45 have shortened wings but can fly over a very short distance, and 10 have full wings and can fly normally. This is an example of:[;crlf;]69[;]69[;]69[;]False[;]54[;][;crlf;]2.73913043478261[;]3[;]0.528935872199845[;]0.279773156899811[;crlf;]3[;]-1[;]Variable penetrance1[;]Variable penetrance[;][;crlf;]12[;]-1[;]Variable expressivity2[;]Variable expressivity[;][;crlf;]54[;]1[;]Incomplete penetrance and variable expressivity3[;]Incomplete penetrance and variable expressivity[;]"/>
  <p:tag name="HASRESULTS" val="True"/>
  <p:tag name="TPQUESTIONXML" val="﻿&lt;?xml version=&quot;1.0&quot; encoding=&quot;utf-8&quot;?&gt;&#10;&lt;questionlist&gt;&#10;    &lt;properties&gt;&#10;        &lt;guid&gt;499C3C5017624A65902DDC9EA9580F85&lt;/guid&gt;&#10;        &lt;description /&gt;&#10;        &lt;date&gt;2/24/2014 9:52:25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A63536CE04D42D4B9E37386664D9916&lt;/guid&gt;&#10;            &lt;repollguid&gt;DA39ABE2B02E47B1BF67BE29D7768B7C&lt;/repollguid&gt;&#10;            &lt;sourceid&gt;FCB4ABB7E6F64F0BA66F12125632A3E4&lt;/sourceid&gt;&#10;            &lt;questiontext&gt;The mutant allele vg/vg in fruit flies produces animals with vestigial wings. In a population of 100 vg/vg flies, 45 have very small wings and cannot fly at all, 45 have shortened wings but can fly over a very short distance, and 10 have full wings and can fly normally. This is an example of:&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3BB1A64319474C6495556BBA0B65B368&lt;/guid&gt;&#10;                    &lt;answertext&gt;Incomplete penetrance&lt;/answertext&gt;&#10;                    &lt;valuetype&gt;-1&lt;/valuetype&gt;&#10;                &lt;/answer&gt;&#10;                &lt;answer&gt;&#10;                    &lt;guid&gt;8436F94CA46E4E759C9B542C31486F13&lt;/guid&gt;&#10;                    &lt;answertext&gt;Variable expressivity&lt;/answertext&gt;&#10;                    &lt;valuetype&gt;-1&lt;/valuetype&gt;&#10;                &lt;/answer&gt;&#10;                &lt;answer&gt;&#10;                    &lt;guid&gt;D7F30AD2A8C24F63AF12A8E8B74E26D9&lt;/guid&gt;&#10;                    &lt;answertext&gt;Incomplete penetrance and variable expressivity&lt;/answertext&gt;&#10;                    &lt;valuetype&gt;1&lt;/valuetype&gt;&#10;                &lt;/answer&gt;&#10;            &lt;/answers&gt;&#10;        &lt;/multichoice&gt;&#10;    &lt;/questions&gt;&#10;&lt;/questionlist&gt;"/>
  <p:tag name="LIVECHARTING" val="False"/>
  <p:tag name="AUTOOPENPOLL" val="True"/>
  <p:tag name="AUTOFORMATCHART" val="True"/>
</p:tagLst>
</file>

<file path=ppt/tags/tag46.xml><?xml version="1.0" encoding="utf-8"?>
<p:tagLst xmlns:a="http://schemas.openxmlformats.org/drawingml/2006/main" xmlns:r="http://schemas.openxmlformats.org/officeDocument/2006/relationships" xmlns:p="http://schemas.openxmlformats.org/presentationml/2006/main">
  <p:tag name="ZEROBASED" val="False"/>
</p:tagLst>
</file>

<file path=ppt/tags/tag4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LABELFORMAT" val="0"/>
  <p:tag name="NUMBERFORMAT" val="0"/>
  <p:tag name="COLORTYPE" val="SCHEME"/>
</p:tagLst>
</file>

<file path=ppt/tags/tag48.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5.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LIVECHARTING" val="False"/>
  <p:tag name="TPQUESTIONXML" val="﻿&lt;?xml version=&quot;1.0&quot; encoding=&quot;utf-8&quot;?&gt;&#10;&lt;questionlist&gt;&#10;    &lt;properties&gt;&#10;        &lt;guid&gt;76DDEF47E08943498E192DF220B6A960&lt;/guid&gt;&#10;        &lt;description /&gt;&#10;        &lt;date&gt;2/20/2015 2:34:2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18A018520A245E88019E3E3427FD053&lt;/guid&gt;&#10;            &lt;repollguid&gt;CDC211C219514AA2AD9C1DA1E32D7865&lt;/repollguid&gt;&#10;            &lt;sourceid&gt;F252AD5AB42F48C9A0921BE1BEC84E72&lt;/sourceid&gt;&#10;            &lt;questiontext&gt;The phenotype of the offspring we are evaluating is:&lt;/questiontext&gt;&#10;            &lt;showresults&gt;True&lt;/showresults&gt;&#10;            &lt;responsegrid&gt;0&lt;/responsegrid&gt;&#10;            &lt;countdowntimer&gt;False&lt;/countdowntimer&gt;&#10;            &lt;countdowntime&gt;30&lt;/countdowntime&gt;&#10;            &lt;correctvalue&gt;1&lt;/correctvalue&gt;&#10;            &lt;incorrectvalue&gt;1&lt;/incorrectvalue&gt;&#10;            &lt;responselimit&gt;1&lt;/responselimit&gt;&#10;            &lt;bulletstyle&gt;2&lt;/bulletstyle&gt;&#10;            &lt;correctanswerindicator&gt;True&lt;/correctanswerindicator&gt;&#10;            &lt;answers&gt;&#10;                &lt;answer&gt;&#10;                    &lt;guid&gt;86F7D4229BF44F1A9098C8E04A7A3DF3&lt;/guid&gt;&#10;                    &lt;answertext&gt;Fur color&lt;/answertext&gt;&#10;                    &lt;valuetype&gt;-1&lt;/valuetype&gt;&#10;                &lt;/answer&gt;&#10;                &lt;answer&gt;&#10;                    &lt;guid&gt;B955ABDD6E894E7F9A05063AC53A5BB8&lt;/guid&gt;&#10;                    &lt;answertext&gt;Indoor vs.Outdoor mouse&lt;/answertext&gt;&#10;                    &lt;valuetype&gt;-1&lt;/valuetype&gt;&#10;                &lt;/answer&gt;&#10;                &lt;answer&gt;&#10;                    &lt;guid&gt;0400B7164BBF4EF8933A971B2B940E28&lt;/guid&gt;&#10;                    &lt;answertext&gt;Sex&lt;/answertext&gt;&#10;                    &lt;valuetype&gt;1&lt;/valuetype&gt;&#10;                &lt;/answer&gt;&#10;                &lt;answer&gt;&#10;                    &lt;guid&gt;7E8179453CF44285ADEA8490DA6E98F5&lt;/guid&gt;&#10;                    &lt;answertext&gt;Size of the offspring&lt;/answertext&gt;&#10;                    &lt;valuetype&gt;-1&lt;/valuetype&gt;&#10;                &lt;/answer&gt;&#10;            &lt;/answers&gt;&#10;        &lt;/multichoice&gt;&#10;    &lt;/questions&gt;&#10;&lt;/questionlist&gt;"/>
  <p:tag name="AUTOOPENPOLL" val="True"/>
  <p:tag name="AUTOFORMATCHART" val="True"/>
  <p:tag name="RESULTS" val="The phenotype of the offspring we are evaluating is:[;crlf;]71[;]71[;]71[;]False[;]58[;][;crlf;]2.66197183098592[;]3[;]0.730495914359997[;]0.533624280896648[;crlf;]11[;]-1[;]Fur color1[;]Fur color[;][;crlf;]2[;]-1[;]Indoor vs.Outdoor mouse2[;]Indoor vs.Outdoor mouse[;][;crlf;]58[;]1[;]Sex3[;]Sex[;][;crlf;]0[;]-1[;]Size of the offspring4[;]Size of the offspring[;]"/>
  <p:tag name="HASRESULTS"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9.xml><?xml version="1.0" encoding="utf-8"?>
<p:tagLst xmlns:a="http://schemas.openxmlformats.org/drawingml/2006/main" xmlns:r="http://schemas.openxmlformats.org/officeDocument/2006/relationships" xmlns:p="http://schemas.openxmlformats.org/presentationml/2006/main">
  <p:tag name="ISCAI" val="True"/>
  <p:tag name="TYP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4466</TotalTime>
  <Words>2478</Words>
  <Application>Microsoft Office PowerPoint</Application>
  <PresentationFormat>On-screen Show (4:3)</PresentationFormat>
  <Paragraphs>262</Paragraphs>
  <Slides>33</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4" baseType="lpstr">
      <vt:lpstr>MS Mincho</vt:lpstr>
      <vt:lpstr>ＭＳ Ｐゴシック</vt:lpstr>
      <vt:lpstr>Arial</vt:lpstr>
      <vt:lpstr>Arial Rounded MT Bold</vt:lpstr>
      <vt:lpstr>Blackadder ITC</vt:lpstr>
      <vt:lpstr>Calibri</vt:lpstr>
      <vt:lpstr>Cambria</vt:lpstr>
      <vt:lpstr>Times New Roman</vt:lpstr>
      <vt:lpstr>Office Theme</vt:lpstr>
      <vt:lpstr>Microsoft Graph Chart</vt:lpstr>
      <vt:lpstr>Chart</vt:lpstr>
      <vt:lpstr>PowerPoint Presentation</vt:lpstr>
      <vt:lpstr>Today’s Learning Objective</vt:lpstr>
      <vt:lpstr>PowerPoint Presentation</vt:lpstr>
      <vt:lpstr>PowerPoint Presentation</vt:lpstr>
      <vt:lpstr>PowerPoint Presentation</vt:lpstr>
      <vt:lpstr>PowerPoint Presentation</vt:lpstr>
      <vt:lpstr>PowerPoint Presentation</vt:lpstr>
      <vt:lpstr>Are co-dominant alleles haplosufficient or haploinsufficient?</vt:lpstr>
      <vt:lpstr>PowerPoint Presentation</vt:lpstr>
      <vt:lpstr>Break-out!  The Curious Case of the Outdoor Mouse</vt:lpstr>
      <vt:lpstr>The Curious Case of the Outdoor Mouse</vt:lpstr>
      <vt:lpstr>The phenotype of the offspring we are evaluating is:</vt:lpstr>
      <vt:lpstr>Is this a case of:</vt:lpstr>
      <vt:lpstr>PowerPoint Presentation</vt:lpstr>
      <vt:lpstr>PowerPoint Presentation</vt:lpstr>
      <vt:lpstr>Complementation in human genetic disease:  Profound congenital hearing loss</vt:lpstr>
      <vt:lpstr>An individual has inherits two different alleles of CFTR: one containing the delta508F deletion, and the other with a nonsense mutation. Can these mutations complement each other?</vt:lpstr>
      <vt:lpstr>PowerPoint Presentation</vt:lpstr>
      <vt:lpstr>PowerPoint Presentation</vt:lpstr>
      <vt:lpstr>Which is the epistatic gene?</vt:lpstr>
      <vt:lpstr>PowerPoint Presentation</vt:lpstr>
      <vt:lpstr>Which is the epistatic gene?</vt:lpstr>
      <vt:lpstr>PowerPoint Presentation</vt:lpstr>
      <vt:lpstr>Which is the epistatic gene?</vt:lpstr>
      <vt:lpstr>PowerPoint Presentation</vt:lpstr>
      <vt:lpstr>Which is the epistatic gene?</vt:lpstr>
      <vt:lpstr>PowerPoint Presentation</vt:lpstr>
      <vt:lpstr>Why isn’t this considered a type of epistasis???</vt:lpstr>
      <vt:lpstr>Are genes A, B and C Haplosufficient or Haploinsufficient?</vt:lpstr>
      <vt:lpstr>Which of the following terms is the opposite of “polygenic”?</vt:lpstr>
      <vt:lpstr>PowerPoint Presentation</vt:lpstr>
      <vt:lpstr>In mice, the recessive mutation t/t causes tooth decay in about 75% of the t/t animals:</vt:lpstr>
      <vt:lpstr>The mutant allele vg/vg in fruit flies produces animals with vestigial wings. In a population of 100 vg/vg flies, 45 have very small wings and cannot fly at all, 45 have shortened wings but can fly over a very short distance, and 10 have full wings and can fly normally. This is an example of: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Natalie Farny</dc:creator>
  <cp:lastModifiedBy>Farny, Natalie</cp:lastModifiedBy>
  <cp:revision>135</cp:revision>
  <cp:lastPrinted>2017-02-10T19:55:04Z</cp:lastPrinted>
  <dcterms:created xsi:type="dcterms:W3CDTF">2013-01-30T21:25:55Z</dcterms:created>
  <dcterms:modified xsi:type="dcterms:W3CDTF">2017-02-10T21:08:11Z</dcterms:modified>
</cp:coreProperties>
</file>